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CF856"/>
    <a:srgbClr val="FBFB9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3838" autoAdjust="0"/>
  </p:normalViewPr>
  <p:slideViewPr>
    <p:cSldViewPr>
      <p:cViewPr varScale="1">
        <p:scale>
          <a:sx n="53" d="100"/>
          <a:sy n="53" d="100"/>
        </p:scale>
        <p:origin x="-90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4695CA-EDEE-4627-8F33-900C2D7B7128}" type="datetimeFigureOut">
              <a:rPr lang="en-US"/>
              <a:pPr>
                <a:defRPr/>
              </a:pPr>
              <a:t>7/30/2012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01F3AE-DD1D-434F-9B4B-1E7BC2571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BA9E2F-CA8F-4A93-904D-0648EC69887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95BCC5-F541-4CB4-BDB3-874C7C448E4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8F73F0-40EF-4AB7-B1D5-DEBE20E30DD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EF8ACD-F245-4502-8FC9-17E056DC2C8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4AC3-0432-4F74-80F4-9D72E823AA03}" type="datetimeFigureOut">
              <a:rPr lang="en-US"/>
              <a:pPr>
                <a:defRPr/>
              </a:pPr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67767-5CC8-4573-B942-12C13DC1E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05305-FAB4-4884-A903-D510221FD6CC}" type="datetimeFigureOut">
              <a:rPr lang="en-US"/>
              <a:pPr>
                <a:defRPr/>
              </a:pPr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9A30E-98E1-4FF9-B413-AC8E64041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72F13-CECA-4D23-9240-3E8ECAA4937E}" type="datetimeFigureOut">
              <a:rPr lang="en-US"/>
              <a:pPr>
                <a:defRPr/>
              </a:pPr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7CF16-E41F-44E5-AB9F-FBAC7B4F3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4A145-8454-4554-9B56-59F5B4EBC3AA}" type="datetimeFigureOut">
              <a:rPr lang="en-US"/>
              <a:pPr>
                <a:defRPr/>
              </a:pPr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C92C6-D735-4090-B787-D248B25DD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83B99-2FBC-4374-9405-3C05C42F6580}" type="datetimeFigureOut">
              <a:rPr lang="en-US"/>
              <a:pPr>
                <a:defRPr/>
              </a:pPr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6AD36-84D4-4DD4-830D-8801BE4F1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50C74-805E-4244-A1DF-7430E185E70B}" type="datetimeFigureOut">
              <a:rPr lang="en-US"/>
              <a:pPr>
                <a:defRPr/>
              </a:pPr>
              <a:t>7/30/2012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95873-121B-4144-A564-FC5CC0A77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238D-1FFD-43EE-BB0F-0E0F568D10AB}" type="datetimeFigureOut">
              <a:rPr lang="en-US"/>
              <a:pPr>
                <a:defRPr/>
              </a:pPr>
              <a:t>7/30/2012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DB7B6-997D-4B6D-9336-F1CD17329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38C37-3947-49E1-B35A-12E9A4937B01}" type="datetimeFigureOut">
              <a:rPr lang="en-US"/>
              <a:pPr>
                <a:defRPr/>
              </a:pPr>
              <a:t>7/30/2012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2FBE5-35D6-4984-984C-1A2D693C1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50E61-BBA8-4F3F-BAD4-B68D1190AE3F}" type="datetimeFigureOut">
              <a:rPr lang="en-US"/>
              <a:pPr>
                <a:defRPr/>
              </a:pPr>
              <a:t>7/30/2012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BD4FF-725A-4DE8-8DA0-08CCB9134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99B78-0C97-4498-8B7A-00A8F2048808}" type="datetimeFigureOut">
              <a:rPr lang="en-US"/>
              <a:pPr>
                <a:defRPr/>
              </a:pPr>
              <a:t>7/30/2012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63A21-DFF2-4606-9E23-D560C7D3E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89D04-BDFB-463E-9BE0-395857C66E35}" type="datetimeFigureOut">
              <a:rPr lang="en-US"/>
              <a:pPr>
                <a:defRPr/>
              </a:pPr>
              <a:t>7/30/2012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D95B-A9D0-4731-B826-A601093A1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F11101-C445-444F-8711-98DB40963709}" type="datetimeFigureOut">
              <a:rPr lang="en-US"/>
              <a:pPr>
                <a:defRPr/>
              </a:pPr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B5BD89-CA40-4501-901B-D6C92975C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76200" y="228600"/>
            <a:ext cx="8991600" cy="1470025"/>
          </a:xfrm>
        </p:spPr>
        <p:txBody>
          <a:bodyPr/>
          <a:lstStyle/>
          <a:p>
            <a:pPr eaLnBrk="1" hangingPunct="1"/>
            <a:r>
              <a:rPr lang="en-US" sz="7000" dirty="0" smtClean="0">
                <a:latin typeface="Century Gothic" pitchFamily="34" charset="0"/>
              </a:rPr>
              <a:t>Rice &amp; Pasta</a:t>
            </a:r>
            <a:endParaRPr lang="en-US" sz="7000" dirty="0" smtClean="0"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6400" y="1524000"/>
            <a:ext cx="32258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762000"/>
          </a:xfrm>
        </p:spPr>
        <p:txBody>
          <a:bodyPr rtlCol="0">
            <a:normAutofit fontScale="92500" lnSpcReduction="10000"/>
          </a:bodyPr>
          <a:lstStyle/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1.  List the types of rice below: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52400" y="1245189"/>
          <a:ext cx="8839200" cy="55366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9600"/>
                <a:gridCol w="4419600"/>
              </a:tblGrid>
              <a:tr h="660693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Type of Rice</a:t>
                      </a:r>
                      <a:endParaRPr lang="en-US" sz="3200" b="1" u="sng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3200" b="1" u="sng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74553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4553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4553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4553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330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304800" y="1905000"/>
            <a:ext cx="8610600" cy="708025"/>
            <a:chOff x="304800" y="2971800"/>
            <a:chExt cx="8610600" cy="707886"/>
          </a:xfrm>
        </p:grpSpPr>
        <p:sp>
          <p:nvSpPr>
            <p:cNvPr id="26" name="Rectangle 25"/>
            <p:cNvSpPr/>
            <p:nvPr/>
          </p:nvSpPr>
          <p:spPr>
            <a:xfrm>
              <a:off x="304800" y="3115270"/>
              <a:ext cx="4114800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A.  Conventional Rice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648200" y="2971800"/>
              <a:ext cx="42672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Shorter than long grain rice.  When cooked, it is moist and tender.</a:t>
              </a:r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304800" y="2644775"/>
            <a:ext cx="8610600" cy="708025"/>
            <a:chOff x="304800" y="2971800"/>
            <a:chExt cx="8610600" cy="707886"/>
          </a:xfrm>
        </p:grpSpPr>
        <p:sp>
          <p:nvSpPr>
            <p:cNvPr id="32" name="Rectangle 31"/>
            <p:cNvSpPr/>
            <p:nvPr/>
          </p:nvSpPr>
          <p:spPr>
            <a:xfrm>
              <a:off x="304800" y="3115270"/>
              <a:ext cx="4114800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B.  Long Grain Rice	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648200" y="2971800"/>
              <a:ext cx="42672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4-5 times longer than the width.  After cooked, it will be light and fluffy</a:t>
              </a:r>
              <a:r>
                <a:rPr lang="en-US" sz="20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.  </a:t>
              </a:r>
            </a:p>
          </p:txBody>
        </p:sp>
      </p:grpSp>
      <p:sp>
        <p:nvSpPr>
          <p:cNvPr id="34" name="Content Placeholder 2"/>
          <p:cNvSpPr txBox="1">
            <a:spLocks/>
          </p:cNvSpPr>
          <p:nvPr/>
        </p:nvSpPr>
        <p:spPr>
          <a:xfrm>
            <a:off x="609600" y="-152400"/>
            <a:ext cx="8229600" cy="8382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514350" indent="-514350" algn="ctr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>
                <a:latin typeface="+mn-lt"/>
                <a:cs typeface="+mn-cs"/>
              </a:rPr>
              <a:t>Rice and Pasta</a:t>
            </a:r>
          </a:p>
        </p:txBody>
      </p: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304800" y="3406775"/>
            <a:ext cx="8610600" cy="696913"/>
            <a:chOff x="304800" y="2971800"/>
            <a:chExt cx="8610600" cy="697468"/>
          </a:xfrm>
        </p:grpSpPr>
        <p:sp>
          <p:nvSpPr>
            <p:cNvPr id="36" name="Rectangle 35"/>
            <p:cNvSpPr/>
            <p:nvPr/>
          </p:nvSpPr>
          <p:spPr>
            <a:xfrm>
              <a:off x="304800" y="3115270"/>
              <a:ext cx="4114800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C.  Short Grain Rice	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48200" y="2971800"/>
              <a:ext cx="4267200" cy="6771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Short, plump and almost round.  Cooked grains are soft and cling together.</a:t>
              </a:r>
              <a:endParaRPr lang="en-US" sz="19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304800" y="4267200"/>
            <a:ext cx="8610600" cy="696913"/>
            <a:chOff x="304800" y="4267200"/>
            <a:chExt cx="8610600" cy="697468"/>
          </a:xfrm>
        </p:grpSpPr>
        <p:sp>
          <p:nvSpPr>
            <p:cNvPr id="39" name="Rectangle 38"/>
            <p:cNvSpPr/>
            <p:nvPr/>
          </p:nvSpPr>
          <p:spPr>
            <a:xfrm>
              <a:off x="304800" y="4410670"/>
              <a:ext cx="4114800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D.  Brown Rice </a:t>
              </a:r>
              <a:r>
                <a:rPr lang="en-US" sz="140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*Has the most fiber!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648200" y="4267200"/>
              <a:ext cx="4267200" cy="6771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Chewy texture and “nut-like” flavor.  Rich in vitamins, minerals and fiber.</a:t>
              </a:r>
            </a:p>
          </p:txBody>
        </p:sp>
      </p:grp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304800" y="5029200"/>
            <a:ext cx="8610600" cy="696913"/>
            <a:chOff x="304800" y="4267200"/>
            <a:chExt cx="8610600" cy="697468"/>
          </a:xfrm>
        </p:grpSpPr>
        <p:sp>
          <p:nvSpPr>
            <p:cNvPr id="44" name="Rectangle 43"/>
            <p:cNvSpPr/>
            <p:nvPr/>
          </p:nvSpPr>
          <p:spPr>
            <a:xfrm>
              <a:off x="304800" y="4410670"/>
              <a:ext cx="4114800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E.  Wild Rice</a:t>
              </a:r>
              <a:endParaRPr lang="en-US" sz="1400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648200" y="4267200"/>
              <a:ext cx="4267200" cy="6771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Long, dark and streaky color.  Distinct flavor.</a:t>
              </a:r>
            </a:p>
          </p:txBody>
        </p: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304800" y="5811838"/>
            <a:ext cx="8610600" cy="969962"/>
            <a:chOff x="304800" y="4299972"/>
            <a:chExt cx="8610600" cy="969496"/>
          </a:xfrm>
        </p:grpSpPr>
        <p:sp>
          <p:nvSpPr>
            <p:cNvPr id="47" name="Rectangle 46"/>
            <p:cNvSpPr/>
            <p:nvPr/>
          </p:nvSpPr>
          <p:spPr>
            <a:xfrm>
              <a:off x="304800" y="4517648"/>
              <a:ext cx="4191000" cy="5232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F.  Pre-Cooked/Instant Rice</a:t>
              </a:r>
              <a:endParaRPr lang="en-US" sz="2800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648200" y="4299972"/>
              <a:ext cx="4267200" cy="9694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90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lt"/>
                  <a:cs typeface="+mn-cs"/>
                </a:rPr>
                <a:t>It has been completely cooked and then dehydrated.  The process reduces time required for cooking.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5562600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en-US" smtClean="0"/>
              <a:t>2.  To cook rice:</a:t>
            </a:r>
          </a:p>
          <a:p>
            <a:pPr marL="914400" lvl="1" indent="-514350" eaLnBrk="1" hangingPunct="1">
              <a:buFont typeface="Calibri" pitchFamily="34" charset="0"/>
              <a:buAutoNum type="alphaUcPeriod"/>
            </a:pPr>
            <a:r>
              <a:rPr lang="en-US" smtClean="0"/>
              <a:t>Use about </a:t>
            </a:r>
            <a:r>
              <a:rPr lang="en-US" b="1" u="sng" smtClean="0"/>
              <a:t>2 CUPS </a:t>
            </a:r>
            <a:r>
              <a:rPr lang="en-US" smtClean="0"/>
              <a:t>of water for every cup of rice.</a:t>
            </a:r>
          </a:p>
          <a:p>
            <a:pPr marL="914400" lvl="1" indent="-514350" eaLnBrk="1" hangingPunct="1">
              <a:buFont typeface="Calibri" pitchFamily="34" charset="0"/>
              <a:buAutoNum type="alphaUcPeriod"/>
            </a:pPr>
            <a:r>
              <a:rPr lang="en-US" smtClean="0"/>
              <a:t>Bring </a:t>
            </a:r>
            <a:r>
              <a:rPr lang="en-US" b="1" u="sng" smtClean="0"/>
              <a:t>WATER</a:t>
            </a:r>
            <a:r>
              <a:rPr lang="en-US" smtClean="0"/>
              <a:t> to a boil.</a:t>
            </a:r>
          </a:p>
          <a:p>
            <a:pPr marL="914400" lvl="1" indent="-514350" eaLnBrk="1" hangingPunct="1">
              <a:buFont typeface="Calibri" pitchFamily="34" charset="0"/>
              <a:buAutoNum type="alphaUcPeriod"/>
            </a:pPr>
            <a:r>
              <a:rPr lang="en-US" smtClean="0"/>
              <a:t>Add rice and </a:t>
            </a:r>
            <a:r>
              <a:rPr lang="en-US" b="1" u="sng" smtClean="0"/>
              <a:t>COVER</a:t>
            </a:r>
            <a:r>
              <a:rPr lang="en-US" smtClean="0"/>
              <a:t> the pan.</a:t>
            </a:r>
          </a:p>
          <a:p>
            <a:pPr marL="914400" lvl="1" indent="-514350" eaLnBrk="1" hangingPunct="1">
              <a:buFont typeface="Calibri" pitchFamily="34" charset="0"/>
              <a:buAutoNum type="alphaUcPeriod"/>
            </a:pPr>
            <a:r>
              <a:rPr lang="en-US" smtClean="0"/>
              <a:t>Bring water back up to a </a:t>
            </a:r>
            <a:r>
              <a:rPr lang="en-US" b="1" u="sng" smtClean="0"/>
              <a:t>BOIL</a:t>
            </a:r>
            <a:r>
              <a:rPr lang="en-US" smtClean="0"/>
              <a:t>.</a:t>
            </a:r>
          </a:p>
          <a:p>
            <a:pPr marL="914400" lvl="1" indent="-514350" eaLnBrk="1" hangingPunct="1">
              <a:buFont typeface="Calibri" pitchFamily="34" charset="0"/>
              <a:buAutoNum type="alphaUcPeriod"/>
            </a:pPr>
            <a:r>
              <a:rPr lang="en-US" smtClean="0"/>
              <a:t>Reduce heat so rice will </a:t>
            </a:r>
            <a:r>
              <a:rPr lang="en-US" b="1" u="sng" smtClean="0"/>
              <a:t>SIMMER</a:t>
            </a:r>
            <a:r>
              <a:rPr lang="en-US" smtClean="0"/>
              <a:t>.</a:t>
            </a:r>
          </a:p>
          <a:p>
            <a:pPr marL="914400" lvl="1" indent="-514350" eaLnBrk="1" hangingPunct="1">
              <a:buFont typeface="Calibri" pitchFamily="34" charset="0"/>
              <a:buAutoNum type="alphaUcPeriod"/>
            </a:pPr>
            <a:r>
              <a:rPr lang="en-US" smtClean="0"/>
              <a:t>Check for </a:t>
            </a:r>
            <a:r>
              <a:rPr lang="en-US" b="1" u="sng" smtClean="0"/>
              <a:t>DONENESS</a:t>
            </a:r>
            <a:r>
              <a:rPr lang="en-US" smtClean="0"/>
              <a:t>.  The rice should be </a:t>
            </a:r>
            <a:r>
              <a:rPr lang="en-US" b="1" u="sng" smtClean="0"/>
              <a:t>TENDER</a:t>
            </a:r>
            <a:r>
              <a:rPr lang="en-US" smtClean="0"/>
              <a:t> but firm, and there should be no water left.</a:t>
            </a:r>
          </a:p>
          <a:p>
            <a:pPr marL="914400" lvl="1" indent="-514350" eaLnBrk="1" hangingPunct="1">
              <a:buFont typeface="Calibri" pitchFamily="34" charset="0"/>
              <a:buAutoNum type="alphaUcPeriod"/>
            </a:pPr>
            <a:r>
              <a:rPr lang="en-US" smtClean="0"/>
              <a:t>If some water remains, continue cooking, but remove the </a:t>
            </a:r>
            <a:r>
              <a:rPr lang="en-US" b="1" u="sng" smtClean="0"/>
              <a:t>LID</a:t>
            </a:r>
            <a:r>
              <a:rPr lang="en-US" smtClean="0"/>
              <a:t>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715000"/>
            <a:ext cx="8229600" cy="914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latin typeface="+mn-lt"/>
                <a:cs typeface="+mn-cs"/>
              </a:rPr>
              <a:t>3.  Rice Yield:  </a:t>
            </a:r>
            <a:r>
              <a:rPr lang="en-US" sz="3200" b="1" u="sng" dirty="0">
                <a:latin typeface="+mn-lt"/>
                <a:cs typeface="+mn-cs"/>
              </a:rPr>
              <a:t>1 cup </a:t>
            </a:r>
            <a:r>
              <a:rPr lang="en-US" sz="3200" dirty="0">
                <a:latin typeface="+mn-lt"/>
                <a:cs typeface="+mn-cs"/>
              </a:rPr>
              <a:t>uncooked rice will make </a:t>
            </a:r>
            <a:r>
              <a:rPr lang="en-US" sz="3200" b="1" u="sng" dirty="0">
                <a:latin typeface="+mn-lt"/>
                <a:cs typeface="+mn-cs"/>
              </a:rPr>
              <a:t>3 cups </a:t>
            </a:r>
            <a:r>
              <a:rPr lang="en-US" sz="3200" dirty="0">
                <a:latin typeface="+mn-lt"/>
                <a:cs typeface="+mn-cs"/>
              </a:rPr>
              <a:t>cooked rice (1:3 ratio)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5562600"/>
          </a:xfrm>
        </p:spPr>
        <p:txBody>
          <a:bodyPr rtlCol="0"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3.  To cook pasta: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Use about </a:t>
            </a:r>
            <a:r>
              <a:rPr lang="en-US" b="1" u="sng" dirty="0" smtClean="0"/>
              <a:t>1 QUART </a:t>
            </a:r>
            <a:r>
              <a:rPr lang="en-US" dirty="0" smtClean="0"/>
              <a:t>of water for every 4 ounces of dry pasta.  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Bring water to a </a:t>
            </a:r>
            <a:r>
              <a:rPr lang="en-US" b="1" u="sng" dirty="0" smtClean="0"/>
              <a:t>BOIL</a:t>
            </a:r>
            <a:r>
              <a:rPr lang="en-US" dirty="0" smtClean="0"/>
              <a:t>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Add pasta </a:t>
            </a:r>
            <a:r>
              <a:rPr lang="en-US" b="1" u="sng" dirty="0" smtClean="0"/>
              <a:t>SLOWLY</a:t>
            </a:r>
            <a:r>
              <a:rPr lang="en-US" dirty="0" smtClean="0"/>
              <a:t> to boiling water so boiling does not stop.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Do not </a:t>
            </a:r>
            <a:r>
              <a:rPr lang="en-US" b="1" u="sng" dirty="0" smtClean="0"/>
              <a:t>COVER</a:t>
            </a:r>
            <a:r>
              <a:rPr lang="en-US" dirty="0" smtClean="0"/>
              <a:t> the pan.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Stir pasta </a:t>
            </a:r>
            <a:r>
              <a:rPr lang="en-US" b="1" u="sng" dirty="0" smtClean="0"/>
              <a:t>FREQUENTLY</a:t>
            </a:r>
            <a:r>
              <a:rPr lang="en-US" dirty="0" smtClean="0"/>
              <a:t> while it’s cooking.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Cook pasta to al dente stage (pasta remains firm to the bite).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Drain pasta in a </a:t>
            </a:r>
            <a:r>
              <a:rPr lang="en-US" b="1" u="sng" dirty="0" smtClean="0"/>
              <a:t>COLANDER</a:t>
            </a:r>
            <a:r>
              <a:rPr lang="en-US" dirty="0" smtClean="0"/>
              <a:t>.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/>
              <a:t>To keep pasta </a:t>
            </a:r>
            <a:r>
              <a:rPr lang="en-US" b="1" u="sng" dirty="0" smtClean="0"/>
              <a:t>WARM</a:t>
            </a:r>
            <a:r>
              <a:rPr lang="en-US" dirty="0" smtClean="0"/>
              <a:t>, set the colander over a pan of hot water and cover with the colander.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715000"/>
            <a:ext cx="8229600" cy="914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latin typeface="+mn-lt"/>
                <a:cs typeface="+mn-cs"/>
              </a:rPr>
              <a:t>3.  Pasta Yield:  </a:t>
            </a:r>
            <a:r>
              <a:rPr lang="en-US" sz="3200" b="1" u="sng" dirty="0">
                <a:latin typeface="+mn-lt"/>
                <a:cs typeface="+mn-cs"/>
              </a:rPr>
              <a:t>1 cup </a:t>
            </a:r>
            <a:r>
              <a:rPr lang="en-US" sz="3200" dirty="0">
                <a:latin typeface="+mn-lt"/>
                <a:cs typeface="+mn-cs"/>
              </a:rPr>
              <a:t>uncooked pasta will make       </a:t>
            </a:r>
            <a:r>
              <a:rPr lang="en-US" sz="3200" b="1" u="sng" dirty="0">
                <a:latin typeface="+mn-lt"/>
                <a:cs typeface="+mn-cs"/>
              </a:rPr>
              <a:t>2 cups </a:t>
            </a:r>
            <a:r>
              <a:rPr lang="en-US" sz="3200" dirty="0">
                <a:latin typeface="+mn-lt"/>
                <a:cs typeface="+mn-cs"/>
              </a:rPr>
              <a:t>cooked pasta (1:2 ratio)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353</Words>
  <Application>Microsoft Office PowerPoint</Application>
  <PresentationFormat>On-screen Show (4:3)</PresentationFormat>
  <Paragraphs>40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Rice &amp; Pasta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</dc:title>
  <dc:creator>lschiers</dc:creator>
  <cp:lastModifiedBy>Jaymie</cp:lastModifiedBy>
  <cp:revision>99</cp:revision>
  <dcterms:created xsi:type="dcterms:W3CDTF">2008-03-27T14:16:25Z</dcterms:created>
  <dcterms:modified xsi:type="dcterms:W3CDTF">2012-07-30T19:15:25Z</dcterms:modified>
</cp:coreProperties>
</file>