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94" r:id="rId16"/>
    <p:sldId id="270" r:id="rId17"/>
    <p:sldId id="271" r:id="rId18"/>
    <p:sldId id="278" r:id="rId19"/>
    <p:sldId id="272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93" r:id="rId31"/>
    <p:sldId id="269" r:id="rId32"/>
    <p:sldId id="285" r:id="rId33"/>
    <p:sldId id="286" r:id="rId34"/>
    <p:sldId id="290" r:id="rId35"/>
    <p:sldId id="292" r:id="rId36"/>
    <p:sldId id="291" r:id="rId37"/>
    <p:sldId id="295" r:id="rId38"/>
    <p:sldId id="296" r:id="rId39"/>
    <p:sldId id="297" r:id="rId40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8" autoAdjust="0"/>
    <p:restoredTop sz="94820" autoAdjust="0"/>
  </p:normalViewPr>
  <p:slideViewPr>
    <p:cSldViewPr>
      <p:cViewPr varScale="1">
        <p:scale>
          <a:sx n="73" d="100"/>
          <a:sy n="73" d="100"/>
        </p:scale>
        <p:origin x="-96" y="-102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195B3-DA58-4BE0-AEEE-5B299151DC76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C5A66-B514-4F06-A559-DD4B4FAC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2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5A66-B514-4F06-A559-DD4B4FAC0C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6246D3-005F-4C76-BA1E-6CE8157A09C9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FDBBD5-82F1-4FAA-828C-3E872D6C0CEB}" type="slidenum">
              <a:rPr lang="en-US" sz="1200" smtClean="0"/>
              <a:pPr eaLnBrk="1" hangingPunct="1"/>
              <a:t>36</a:t>
            </a:fld>
            <a:endParaRPr 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4F79D9-5659-4777-BEAA-A50F0B17D217}" type="slidenum">
              <a:rPr lang="en-US" sz="1200" smtClean="0"/>
              <a:pPr eaLnBrk="1" hangingPunct="1"/>
              <a:t>37</a:t>
            </a:fld>
            <a:endParaRPr lang="en-US" sz="1200" smtClean="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2AA44B-DEAB-4C29-B0FB-62BBE8710142}" type="slidenum">
              <a:rPr lang="en-US" sz="1200" smtClean="0"/>
              <a:pPr eaLnBrk="1" hangingPunct="1"/>
              <a:t>38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9CBA13-96E7-450E-A987-932D0EBB88E5}" type="slidenum">
              <a:rPr lang="en-US" sz="1200" smtClean="0"/>
              <a:pPr eaLnBrk="1" hangingPunct="1"/>
              <a:t>39</a:t>
            </a:fld>
            <a:endParaRPr lang="en-US" sz="1200" smtClean="0"/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0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1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8" y="313267"/>
            <a:ext cx="2268616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97" y="313267"/>
            <a:ext cx="664583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6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0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1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2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79E0-9DEA-46EB-81DC-C3A326350F99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7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-152400"/>
            <a:ext cx="8161020" cy="1568027"/>
          </a:xfrm>
        </p:spPr>
        <p:txBody>
          <a:bodyPr/>
          <a:lstStyle/>
          <a:p>
            <a:pPr>
              <a:tabLst>
                <a:tab pos="800100" algn="l"/>
              </a:tabLst>
            </a:pPr>
            <a:r>
              <a:rPr lang="en-US" b="1" u="sng" dirty="0" smtClean="0"/>
              <a:t>Intro to the Sewing Machine</a:t>
            </a:r>
            <a:endParaRPr lang="en-US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1633415" y="1015467"/>
            <a:ext cx="6596185" cy="614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6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0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7/8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75432" y="1524000"/>
            <a:ext cx="5617464" cy="5354598"/>
            <a:chOff x="3075432" y="1524000"/>
            <a:chExt cx="5617464" cy="53545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555992" y="1524000"/>
              <a:ext cx="685800" cy="2514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75432" y="6324600"/>
              <a:ext cx="56174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Fifth Medium Line = __________”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7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09104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51304" y="457200"/>
            <a:ext cx="7092696" cy="6421398"/>
            <a:chOff x="1600200" y="457200"/>
            <a:chExt cx="7092696" cy="64213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232904" y="457200"/>
              <a:ext cx="1046988" cy="3581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00200" y="6324600"/>
              <a:ext cx="70926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Right Edge of the Stitch Plate= _______”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3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6200" y="305602"/>
            <a:ext cx="9448800" cy="6857198"/>
            <a:chOff x="76200" y="305602"/>
            <a:chExt cx="9448800" cy="6857198"/>
          </a:xfrm>
        </p:grpSpPr>
        <p:sp>
          <p:nvSpPr>
            <p:cNvPr id="11" name="TextBox 10"/>
            <p:cNvSpPr txBox="1"/>
            <p:nvPr/>
          </p:nvSpPr>
          <p:spPr>
            <a:xfrm>
              <a:off x="76200" y="4454366"/>
              <a:ext cx="94488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 smtClean="0"/>
                <a:t>3. Feed Dogs</a:t>
              </a:r>
            </a:p>
            <a:p>
              <a:pPr algn="ctr"/>
              <a:r>
                <a:rPr lang="en-US" sz="4000" b="1" dirty="0"/>
                <a:t>T</a:t>
              </a:r>
              <a:r>
                <a:rPr lang="en-US" sz="4000" b="1" dirty="0" smtClean="0"/>
                <a:t>oothed metal piece below the stitch plate that moves up and down to push the fabric along beneath the needle.</a:t>
              </a:r>
              <a:endParaRPr lang="en-US" sz="4000" b="1" dirty="0"/>
            </a:p>
          </p:txBody>
        </p:sp>
        <p:pic>
          <p:nvPicPr>
            <p:cNvPr id="9" name="Picture 4" descr="http://www.dognamedbanjo.com/blog/wp-content/uploads/2011/12/DSC_015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50" b="7860"/>
            <a:stretch/>
          </p:blipFill>
          <p:spPr bwMode="auto">
            <a:xfrm>
              <a:off x="4121151" y="305602"/>
              <a:ext cx="5327649" cy="403779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541162" y="1524000"/>
              <a:ext cx="5859638" cy="1371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1162" y="1524000"/>
              <a:ext cx="6850238" cy="1371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28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242646"/>
            <a:ext cx="9448800" cy="6779660"/>
            <a:chOff x="0" y="242646"/>
            <a:chExt cx="9448800" cy="6779660"/>
          </a:xfrm>
        </p:grpSpPr>
        <p:sp>
          <p:nvSpPr>
            <p:cNvPr id="11" name="TextBox 10"/>
            <p:cNvSpPr txBox="1"/>
            <p:nvPr/>
          </p:nvSpPr>
          <p:spPr>
            <a:xfrm>
              <a:off x="0" y="3082766"/>
              <a:ext cx="487680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 smtClean="0"/>
                <a:t>4. Presser Foot</a:t>
              </a:r>
            </a:p>
            <a:p>
              <a:pPr algn="ctr"/>
              <a:r>
                <a:rPr lang="en-US" sz="4000" b="1" dirty="0" smtClean="0"/>
                <a:t>Holds the fabric down against the feed dogs to move the fabric evenly through the machine.</a:t>
              </a:r>
              <a:endParaRPr lang="en-US" sz="4000" b="1" dirty="0"/>
            </a:p>
          </p:txBody>
        </p:sp>
        <p:pic>
          <p:nvPicPr>
            <p:cNvPr id="12" name="Picture 6" descr="http://in.bernina.com/webautor-data/2/1008-naehfuss_klei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5" r="13561"/>
            <a:stretch/>
          </p:blipFill>
          <p:spPr bwMode="auto">
            <a:xfrm>
              <a:off x="5029200" y="242646"/>
              <a:ext cx="4368483" cy="41769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541162" y="1404449"/>
              <a:ext cx="5969366" cy="11101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004117" y="4724400"/>
              <a:ext cx="44446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There are several different types of presser feet, each designed to make a particular sewing task easier. 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028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92529" y="242646"/>
            <a:ext cx="9541329" cy="6112970"/>
            <a:chOff x="-92529" y="242646"/>
            <a:chExt cx="9541329" cy="6112970"/>
          </a:xfrm>
        </p:grpSpPr>
        <p:sp>
          <p:nvSpPr>
            <p:cNvPr id="11" name="TextBox 10"/>
            <p:cNvSpPr txBox="1"/>
            <p:nvPr/>
          </p:nvSpPr>
          <p:spPr>
            <a:xfrm>
              <a:off x="-92529" y="3158966"/>
              <a:ext cx="52578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00" b="1" u="sng" dirty="0" smtClean="0"/>
                <a:t>5. Machine Needle</a:t>
              </a:r>
            </a:p>
            <a:p>
              <a:pPr algn="ctr"/>
              <a:r>
                <a:rPr lang="en-US" sz="4000" b="1" dirty="0" smtClean="0"/>
                <a:t>The upper thread is threaded through the machine needle.</a:t>
              </a:r>
              <a:endParaRPr lang="en-US" sz="4000" b="1" dirty="0"/>
            </a:p>
          </p:txBody>
        </p:sp>
        <p:pic>
          <p:nvPicPr>
            <p:cNvPr id="12" name="Picture 6" descr="http://in.bernina.com/webautor-data/2/1008-naehfuss_klei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5" r="13561"/>
            <a:stretch/>
          </p:blipFill>
          <p:spPr bwMode="auto">
            <a:xfrm>
              <a:off x="5029200" y="242646"/>
              <a:ext cx="4368483" cy="41769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541162" y="1404449"/>
              <a:ext cx="6850238" cy="7291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004117" y="4724400"/>
              <a:ext cx="44446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There are several different types of machine needles for different types of fabric and sewing techniques.  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6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0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/>
              <a:t>6. How a Stitch is Formed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4450" y="861774"/>
            <a:ext cx="697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The upper and lower threads </a:t>
            </a:r>
            <a:r>
              <a:rPr lang="en-US" sz="3000" b="1" u="sng" dirty="0" smtClean="0"/>
              <a:t>INTERLOCK</a:t>
            </a:r>
            <a:r>
              <a:rPr lang="en-US" sz="3000" b="1" dirty="0" smtClean="0"/>
              <a:t> as the needle passes through the fabric. </a:t>
            </a:r>
            <a:endParaRPr lang="en-US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97" y="1981200"/>
            <a:ext cx="4918807" cy="513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21920" y="685800"/>
            <a:ext cx="9326880" cy="6477000"/>
            <a:chOff x="121920" y="685800"/>
            <a:chExt cx="9326880" cy="6477000"/>
          </a:xfrm>
        </p:grpSpPr>
        <p:pic>
          <p:nvPicPr>
            <p:cNvPr id="8" name="Picture 8" descr="http://www.naehinstitut.de/shop/catalog/images/bernina-215-fadenabschneide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"/>
            <a:stretch/>
          </p:blipFill>
          <p:spPr bwMode="auto">
            <a:xfrm>
              <a:off x="4255007" y="685800"/>
              <a:ext cx="5033899" cy="3535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59894" y="4454366"/>
              <a:ext cx="9288906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 smtClean="0"/>
                <a:t>7. Thread Cutter</a:t>
              </a:r>
            </a:p>
            <a:p>
              <a:pPr algn="ctr"/>
              <a:r>
                <a:rPr lang="en-US" sz="4000" b="1" dirty="0" smtClean="0"/>
                <a:t>Cutting tool on the left side of the sewing machine that allows for easy thread trimming.  </a:t>
              </a:r>
              <a:endParaRPr lang="en-US" sz="4000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1920" y="975360"/>
              <a:ext cx="5364480" cy="1975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54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7952" y="962660"/>
            <a:ext cx="9204960" cy="5702221"/>
            <a:chOff x="377952" y="962660"/>
            <a:chExt cx="9204960" cy="5702221"/>
          </a:xfrm>
        </p:grpSpPr>
        <p:sp>
          <p:nvSpPr>
            <p:cNvPr id="11" name="TextBox 10"/>
            <p:cNvSpPr txBox="1"/>
            <p:nvPr/>
          </p:nvSpPr>
          <p:spPr>
            <a:xfrm>
              <a:off x="377952" y="4572000"/>
              <a:ext cx="88392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 smtClean="0"/>
                <a:t>8. Backstitch Button</a:t>
              </a:r>
            </a:p>
            <a:p>
              <a:pPr algn="ctr"/>
              <a:r>
                <a:rPr lang="en-US" sz="4000" b="1" dirty="0" smtClean="0"/>
                <a:t>When pushed in, it allows you to sew backwards until it is released.  </a:t>
              </a:r>
              <a:endParaRPr lang="en-US" sz="4000" b="1" dirty="0"/>
            </a:p>
          </p:txBody>
        </p:sp>
        <p:pic>
          <p:nvPicPr>
            <p:cNvPr id="7" name="Picture 14" descr="http://www.naehinstitut.de/shop/catalog/images/bernina-215-rueckwaertstast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552" y="962660"/>
              <a:ext cx="4785360" cy="3190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685800" y="975360"/>
              <a:ext cx="6781800" cy="1463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55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2400" y="304800"/>
            <a:ext cx="9296400" cy="6248400"/>
            <a:chOff x="152400" y="304800"/>
            <a:chExt cx="9296400" cy="6248400"/>
          </a:xfrm>
        </p:grpSpPr>
        <p:sp>
          <p:nvSpPr>
            <p:cNvPr id="11" name="TextBox 10"/>
            <p:cNvSpPr txBox="1"/>
            <p:nvPr/>
          </p:nvSpPr>
          <p:spPr>
            <a:xfrm>
              <a:off x="152400" y="4460319"/>
              <a:ext cx="92964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 smtClean="0"/>
                <a:t>9. Presser Foot Lever</a:t>
              </a:r>
            </a:p>
            <a:p>
              <a:pPr algn="ctr"/>
              <a:r>
                <a:rPr lang="en-US" sz="4000" b="1" dirty="0" smtClean="0"/>
                <a:t>Raises and lowers the presser foot.  It is found on the back of the machine.  </a:t>
              </a:r>
              <a:endParaRPr lang="en-US" sz="4000" b="1" dirty="0"/>
            </a:p>
          </p:txBody>
        </p:sp>
        <p:pic>
          <p:nvPicPr>
            <p:cNvPr id="8" name="Picture 30" descr="http://sewreview.com/img/gallery/98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853" y="304800"/>
              <a:ext cx="5538547" cy="36923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762000" y="1280160"/>
              <a:ext cx="5562600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56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2399" y="381000"/>
            <a:ext cx="8915401" cy="5867400"/>
            <a:chOff x="152399" y="381000"/>
            <a:chExt cx="8915401" cy="5867400"/>
          </a:xfrm>
        </p:grpSpPr>
        <p:sp>
          <p:nvSpPr>
            <p:cNvPr id="11" name="TextBox 10"/>
            <p:cNvSpPr txBox="1"/>
            <p:nvPr/>
          </p:nvSpPr>
          <p:spPr>
            <a:xfrm>
              <a:off x="152399" y="2693581"/>
              <a:ext cx="6477001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u="sng" dirty="0" smtClean="0"/>
                <a:t>10. Thread Take-Up Lever</a:t>
              </a:r>
              <a:r>
                <a:rPr lang="en-US" sz="4500" b="1" dirty="0" smtClean="0"/>
                <a:t>  </a:t>
              </a:r>
            </a:p>
            <a:p>
              <a:pPr algn="ctr"/>
              <a:r>
                <a:rPr lang="en-US" sz="4000" b="1" dirty="0" smtClean="0"/>
                <a:t>Pulls the thread from the spool pin.  </a:t>
              </a:r>
            </a:p>
            <a:p>
              <a:pPr algn="ctr"/>
              <a:endParaRPr lang="en-US" sz="3000" b="1" dirty="0"/>
            </a:p>
            <a:p>
              <a:pPr algn="ctr"/>
              <a:r>
                <a:rPr lang="en-US" sz="3500" b="1" dirty="0" smtClean="0"/>
                <a:t>It must be at its </a:t>
              </a:r>
              <a:r>
                <a:rPr lang="en-US" sz="3500" b="1" i="1" u="sng" dirty="0" smtClean="0"/>
                <a:t>highest</a:t>
              </a:r>
              <a:r>
                <a:rPr lang="en-US" sz="3500" b="1" dirty="0" smtClean="0"/>
                <a:t> point before you can sew.  </a:t>
              </a:r>
              <a:endParaRPr lang="en-US" sz="3500" b="1" dirty="0"/>
            </a:p>
          </p:txBody>
        </p:sp>
        <p:pic>
          <p:nvPicPr>
            <p:cNvPr id="8" name="Picture 7" descr="http://moderndomesticpdx.com/wp-content/uploads/2011/06/Screen-shot-2011-06-20-at-1.18.15-PM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41" t="12977" r="57287" b="48171"/>
            <a:stretch/>
          </p:blipFill>
          <p:spPr bwMode="auto">
            <a:xfrm>
              <a:off x="6797843" y="838200"/>
              <a:ext cx="2269957" cy="539114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533400" y="381000"/>
              <a:ext cx="7086600" cy="1066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6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28599" y="262129"/>
            <a:ext cx="9296401" cy="6519671"/>
            <a:chOff x="228599" y="262129"/>
            <a:chExt cx="9296401" cy="6519671"/>
          </a:xfrm>
        </p:grpSpPr>
        <p:grpSp>
          <p:nvGrpSpPr>
            <p:cNvPr id="12" name="Group 11"/>
            <p:cNvGrpSpPr/>
            <p:nvPr/>
          </p:nvGrpSpPr>
          <p:grpSpPr>
            <a:xfrm>
              <a:off x="550546" y="262129"/>
              <a:ext cx="8974454" cy="5833871"/>
              <a:chOff x="550546" y="262129"/>
              <a:chExt cx="8974454" cy="5833871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73" t="58210" r="61454" b="11014"/>
              <a:stretch/>
            </p:blipFill>
            <p:spPr bwMode="auto">
              <a:xfrm>
                <a:off x="4450401" y="262129"/>
                <a:ext cx="2895153" cy="3581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28" descr="http://www.coulingsewingmachines.co.uk/1119-thickbox/bernina-genuine-standard-bobbin-case-fits-all-cb-models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68" t="30006" r="28946" b="31487"/>
              <a:stretch/>
            </p:blipFill>
            <p:spPr bwMode="auto">
              <a:xfrm>
                <a:off x="5256260" y="4273613"/>
                <a:ext cx="2001252" cy="1822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8" descr="http://2.bp.blogspot.com/_VPz739Awnho/TLn3cSAfZoI/AAAAAAAAAAU/j5sM9G5Md0I/s1600/DSCN0898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45415A"/>
                  </a:clrFrom>
                  <a:clrTo>
                    <a:srgbClr val="45415A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50" t="28424" r="32350" b="15843"/>
              <a:stretch/>
            </p:blipFill>
            <p:spPr bwMode="auto">
              <a:xfrm>
                <a:off x="7008860" y="2624328"/>
                <a:ext cx="2516140" cy="24688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Straight Connector 6"/>
              <p:cNvCxnSpPr/>
              <p:nvPr/>
            </p:nvCxnSpPr>
            <p:spPr>
              <a:xfrm>
                <a:off x="550546" y="1845946"/>
                <a:ext cx="5240654" cy="1350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228599" y="3457813"/>
              <a:ext cx="449580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 smtClean="0"/>
                <a:t>1. Bobbin Cover</a:t>
              </a:r>
            </a:p>
            <a:p>
              <a:pPr algn="ctr"/>
              <a:r>
                <a:rPr lang="en-US" sz="4000" b="1" dirty="0" smtClean="0"/>
                <a:t>Opens to allow you to put the bobbin and bobbin case in the machine.  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261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47700" y="152400"/>
            <a:ext cx="8648700" cy="7062573"/>
            <a:chOff x="647700" y="152400"/>
            <a:chExt cx="8648700" cy="7062573"/>
          </a:xfrm>
        </p:grpSpPr>
        <p:sp>
          <p:nvSpPr>
            <p:cNvPr id="11" name="TextBox 10"/>
            <p:cNvSpPr txBox="1"/>
            <p:nvPr/>
          </p:nvSpPr>
          <p:spPr>
            <a:xfrm>
              <a:off x="647700" y="3890986"/>
              <a:ext cx="8305800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 smtClean="0"/>
                <a:t>11. Bobbin Tension Knob</a:t>
              </a:r>
            </a:p>
            <a:p>
              <a:pPr algn="ctr"/>
              <a:r>
                <a:rPr lang="en-US" sz="4000" b="1" dirty="0" smtClean="0"/>
                <a:t>Helps provide the correct amount of tension when winding thread around the bobbin.  The thread should be tight and smooth when finished.  </a:t>
              </a:r>
              <a:endParaRPr lang="en-US" sz="3500" b="1" dirty="0"/>
            </a:p>
          </p:txBody>
        </p:sp>
        <p:pic>
          <p:nvPicPr>
            <p:cNvPr id="7" name="Picture 26" descr="http://sewreview.com/img/gallery/1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007" y="457201"/>
              <a:ext cx="5164393" cy="34429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685800" y="152400"/>
              <a:ext cx="4038600" cy="838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81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9100" y="228600"/>
            <a:ext cx="8763000" cy="6519178"/>
            <a:chOff x="419100" y="228600"/>
            <a:chExt cx="8763000" cy="6519178"/>
          </a:xfrm>
        </p:grpSpPr>
        <p:sp>
          <p:nvSpPr>
            <p:cNvPr id="11" name="TextBox 10"/>
            <p:cNvSpPr txBox="1"/>
            <p:nvPr/>
          </p:nvSpPr>
          <p:spPr>
            <a:xfrm>
              <a:off x="419100" y="3962400"/>
              <a:ext cx="8763000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 smtClean="0"/>
                <a:t>12. Thread Tension Dial</a:t>
              </a:r>
            </a:p>
            <a:p>
              <a:pPr algn="ctr"/>
              <a:r>
                <a:rPr lang="en-US" sz="4000" b="1" dirty="0" smtClean="0"/>
                <a:t>Controls the tightness or looseness of the thread. </a:t>
              </a:r>
            </a:p>
            <a:p>
              <a:pPr algn="ctr"/>
              <a:endParaRPr lang="en-US" sz="1000" b="1" i="1" dirty="0" smtClean="0"/>
            </a:p>
            <a:p>
              <a:pPr algn="ctr"/>
              <a:r>
                <a:rPr lang="en-US" sz="3500" b="1" i="1" dirty="0" smtClean="0"/>
                <a:t>The red line should be lined up with the dot.  </a:t>
              </a:r>
              <a:endParaRPr lang="en-US" sz="3500" b="1" i="1" dirty="0"/>
            </a:p>
          </p:txBody>
        </p:sp>
        <p:pic>
          <p:nvPicPr>
            <p:cNvPr id="8" name="Picture 6" descr="http://www.naehinstitut.de/shop/catalog/images/Fadenspannung-21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81000"/>
              <a:ext cx="5257800" cy="350520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838200" y="228600"/>
              <a:ext cx="5943600" cy="1295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01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8100" y="152400"/>
            <a:ext cx="9639300" cy="6507033"/>
            <a:chOff x="38100" y="152400"/>
            <a:chExt cx="9639300" cy="6507033"/>
          </a:xfrm>
        </p:grpSpPr>
        <p:sp>
          <p:nvSpPr>
            <p:cNvPr id="11" name="TextBox 10"/>
            <p:cNvSpPr txBox="1"/>
            <p:nvPr/>
          </p:nvSpPr>
          <p:spPr>
            <a:xfrm>
              <a:off x="38100" y="3997166"/>
              <a:ext cx="9525000" cy="266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00" b="1" u="sng" dirty="0" smtClean="0"/>
                <a:t>13. Bobbin Winder and Bobbin Stop</a:t>
              </a:r>
            </a:p>
            <a:p>
              <a:pPr algn="ctr"/>
              <a:r>
                <a:rPr lang="en-US" sz="4000" b="1" dirty="0" smtClean="0"/>
                <a:t>Winds the thread around the bobbin.</a:t>
              </a:r>
            </a:p>
            <a:p>
              <a:pPr algn="ctr"/>
              <a:endParaRPr lang="en-US" sz="1000" b="1" i="1" dirty="0" smtClean="0"/>
            </a:p>
            <a:p>
              <a:pPr algn="ctr"/>
              <a:r>
                <a:rPr lang="en-US" sz="3500" b="1" i="1" dirty="0" smtClean="0"/>
                <a:t>There is another thread cutter on the side </a:t>
              </a:r>
            </a:p>
            <a:p>
              <a:pPr algn="ctr"/>
              <a:r>
                <a:rPr lang="en-US" sz="3500" b="1" i="1" dirty="0" smtClean="0"/>
                <a:t>of the bobbin stop.  </a:t>
              </a:r>
              <a:endParaRPr lang="en-US" sz="3500" b="1" i="1" dirty="0"/>
            </a:p>
          </p:txBody>
        </p:sp>
        <p:pic>
          <p:nvPicPr>
            <p:cNvPr id="7" name="Picture 24" descr="http://sewreview.com/img/gallery/71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4" t="7084" r="17698" b="6075"/>
            <a:stretch/>
          </p:blipFill>
          <p:spPr bwMode="auto">
            <a:xfrm>
              <a:off x="4275946" y="228600"/>
              <a:ext cx="5096654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28800" y="228600"/>
              <a:ext cx="3886200" cy="1371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81200" y="152400"/>
              <a:ext cx="556260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876800" y="2795826"/>
              <a:ext cx="1676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Bobbin Winder</a:t>
              </a:r>
              <a:endParaRPr lang="en-US" sz="25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381000"/>
              <a:ext cx="1676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Bobbin Stop</a:t>
              </a:r>
              <a:endParaRPr lang="en-US" sz="25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1000" y="3024426"/>
              <a:ext cx="1676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Thread Cutter</a:t>
              </a:r>
              <a:endParaRPr lang="en-US" sz="2500" b="1" dirty="0"/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H="1" flipV="1">
              <a:off x="8153400" y="1905000"/>
              <a:ext cx="685800" cy="111942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4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8100" y="178526"/>
            <a:ext cx="9525000" cy="6604018"/>
            <a:chOff x="38100" y="178526"/>
            <a:chExt cx="9525000" cy="6604018"/>
          </a:xfrm>
        </p:grpSpPr>
        <p:sp>
          <p:nvSpPr>
            <p:cNvPr id="11" name="TextBox 10"/>
            <p:cNvSpPr txBox="1"/>
            <p:nvPr/>
          </p:nvSpPr>
          <p:spPr>
            <a:xfrm>
              <a:off x="38100" y="3997166"/>
              <a:ext cx="9525000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 smtClean="0"/>
                <a:t>14. Spool Pin</a:t>
              </a:r>
            </a:p>
            <a:p>
              <a:pPr algn="ctr"/>
              <a:r>
                <a:rPr lang="en-US" sz="4000" b="1" dirty="0" smtClean="0"/>
                <a:t>Keeps the spool of thread in place as the thread feeds through the machine.  </a:t>
              </a:r>
            </a:p>
            <a:p>
              <a:pPr algn="ctr"/>
              <a:endParaRPr lang="en-US" sz="1000" b="1" i="1" dirty="0" smtClean="0"/>
            </a:p>
            <a:p>
              <a:pPr algn="ctr"/>
              <a:r>
                <a:rPr lang="en-US" sz="3500" b="1" i="1" dirty="0" smtClean="0"/>
                <a:t>There is a horizontal one and a vertical one.  </a:t>
              </a:r>
              <a:endParaRPr lang="en-US" sz="3500" b="1" i="1" dirty="0"/>
            </a:p>
          </p:txBody>
        </p:sp>
        <p:pic>
          <p:nvPicPr>
            <p:cNvPr id="12" name="Picture 2" descr="http://sewreview.com/img/gallery/71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599" y="228600"/>
              <a:ext cx="5307607" cy="353840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2070463" y="178526"/>
              <a:ext cx="5320937" cy="812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70463" y="178526"/>
              <a:ext cx="4254137" cy="2717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0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228600"/>
            <a:ext cx="9525000" cy="6512481"/>
            <a:chOff x="38100" y="228600"/>
            <a:chExt cx="9525000" cy="6512481"/>
          </a:xfrm>
        </p:grpSpPr>
        <p:sp>
          <p:nvSpPr>
            <p:cNvPr id="11" name="TextBox 10"/>
            <p:cNvSpPr txBox="1"/>
            <p:nvPr/>
          </p:nvSpPr>
          <p:spPr>
            <a:xfrm>
              <a:off x="38100" y="4648200"/>
              <a:ext cx="95250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 smtClean="0"/>
                <a:t>15. </a:t>
              </a:r>
              <a:r>
                <a:rPr lang="en-US" sz="5000" b="1" u="sng" dirty="0" err="1" smtClean="0"/>
                <a:t>Handwheel</a:t>
              </a:r>
              <a:endParaRPr lang="en-US" sz="5000" b="1" u="sng" dirty="0" smtClean="0"/>
            </a:p>
            <a:p>
              <a:pPr algn="ctr"/>
              <a:r>
                <a:rPr lang="en-US" sz="4000" b="1" dirty="0" smtClean="0"/>
                <a:t>Will also raise and lower the needle.  </a:t>
              </a:r>
            </a:p>
            <a:p>
              <a:pPr algn="ctr"/>
              <a:r>
                <a:rPr lang="en-US" sz="4000" b="1" dirty="0" smtClean="0"/>
                <a:t>Turn it </a:t>
              </a:r>
              <a:r>
                <a:rPr lang="en-US" sz="4000" b="1" i="1" u="sng" dirty="0" smtClean="0"/>
                <a:t>TOWARD</a:t>
              </a:r>
              <a:r>
                <a:rPr lang="en-US" sz="4000" b="1" dirty="0" smtClean="0"/>
                <a:t> you when sewing.  </a:t>
              </a:r>
              <a:endParaRPr lang="en-US" sz="3500" b="1" i="1" dirty="0"/>
            </a:p>
          </p:txBody>
        </p:sp>
        <p:pic>
          <p:nvPicPr>
            <p:cNvPr id="8" name="Picture 10" descr="http://sewreview.com/img/gallery/11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6" r="8572"/>
            <a:stretch/>
          </p:blipFill>
          <p:spPr bwMode="auto">
            <a:xfrm>
              <a:off x="4800601" y="228600"/>
              <a:ext cx="4495800" cy="421293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2401389" y="624841"/>
              <a:ext cx="5092337" cy="1661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36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8100" y="228600"/>
            <a:ext cx="9525000" cy="6741081"/>
            <a:chOff x="38100" y="228600"/>
            <a:chExt cx="9525000" cy="6741081"/>
          </a:xfrm>
        </p:grpSpPr>
        <p:sp>
          <p:nvSpPr>
            <p:cNvPr id="11" name="TextBox 10"/>
            <p:cNvSpPr txBox="1"/>
            <p:nvPr/>
          </p:nvSpPr>
          <p:spPr>
            <a:xfrm>
              <a:off x="38100" y="4876800"/>
              <a:ext cx="95250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 smtClean="0"/>
                <a:t>16. Display Screen</a:t>
              </a:r>
            </a:p>
            <a:p>
              <a:pPr algn="ctr"/>
              <a:r>
                <a:rPr lang="en-US" sz="4000" b="1" dirty="0" smtClean="0"/>
                <a:t>Shows the selected settings for stitch width, stitch length and needle position.</a:t>
              </a:r>
              <a:endParaRPr lang="en-US" sz="3500" b="1" i="1" dirty="0"/>
            </a:p>
          </p:txBody>
        </p:sp>
        <p:pic>
          <p:nvPicPr>
            <p:cNvPr id="12" name="Picture 4" descr="http://www.stecker.be/SHOP/contents/media/bernina-215-lcd-scree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1" t="8357" r="7477" b="5928"/>
            <a:stretch/>
          </p:blipFill>
          <p:spPr bwMode="auto">
            <a:xfrm>
              <a:off x="3078914" y="228600"/>
              <a:ext cx="6208780" cy="426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129937" y="599012"/>
              <a:ext cx="5179423" cy="19090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5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3959" y="157737"/>
            <a:ext cx="9298641" cy="7005063"/>
            <a:chOff x="73959" y="157737"/>
            <a:chExt cx="9298641" cy="7005063"/>
          </a:xfrm>
        </p:grpSpPr>
        <p:grpSp>
          <p:nvGrpSpPr>
            <p:cNvPr id="16" name="Group 15"/>
            <p:cNvGrpSpPr/>
            <p:nvPr/>
          </p:nvGrpSpPr>
          <p:grpSpPr>
            <a:xfrm>
              <a:off x="1133475" y="157737"/>
              <a:ext cx="8239125" cy="7005063"/>
              <a:chOff x="1133475" y="157737"/>
              <a:chExt cx="8239125" cy="700506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133475" y="5069919"/>
                <a:ext cx="733425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b="1" u="sng" dirty="0" smtClean="0"/>
                  <a:t>17. Stitch Width Selectors</a:t>
                </a:r>
              </a:p>
              <a:p>
                <a:pPr algn="ctr"/>
                <a:r>
                  <a:rPr lang="en-US" sz="4000" b="1" dirty="0" smtClean="0"/>
                  <a:t>Allows you to alter the width of the stitching.  </a:t>
                </a:r>
                <a:endParaRPr lang="en-US" sz="3500" b="1" i="1" dirty="0"/>
              </a:p>
            </p:txBody>
          </p:sp>
          <p:pic>
            <p:nvPicPr>
              <p:cNvPr id="10" name="Picture 22" descr="http://www.coulingsewingmachines.co.uk/165-thickbox/bernina-activa-b21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74" t="23150" r="28078" b="23439"/>
              <a:stretch/>
            </p:blipFill>
            <p:spPr bwMode="auto">
              <a:xfrm>
                <a:off x="5925669" y="157737"/>
                <a:ext cx="3446931" cy="40332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://www.stecker.be/SHOP/contents/media/bernina-215-lcd-screen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81" t="8357" r="7477" b="5928"/>
              <a:stretch/>
            </p:blipFill>
            <p:spPr bwMode="auto">
              <a:xfrm>
                <a:off x="1913707" y="2416629"/>
                <a:ext cx="3801293" cy="261257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1447800" y="457200"/>
                <a:ext cx="5105400" cy="4416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>
                <a:off x="1905000" y="2403566"/>
                <a:ext cx="2895600" cy="783771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410789" y="457200"/>
                <a:ext cx="6818811" cy="4416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73959" y="3328630"/>
              <a:ext cx="1714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Normal stitch width should be at “0”  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0633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3959" y="157737"/>
            <a:ext cx="9298641" cy="7005063"/>
            <a:chOff x="73959" y="157737"/>
            <a:chExt cx="9298641" cy="7005063"/>
          </a:xfrm>
        </p:grpSpPr>
        <p:grpSp>
          <p:nvGrpSpPr>
            <p:cNvPr id="16" name="Group 15"/>
            <p:cNvGrpSpPr/>
            <p:nvPr/>
          </p:nvGrpSpPr>
          <p:grpSpPr>
            <a:xfrm>
              <a:off x="771525" y="157737"/>
              <a:ext cx="8601075" cy="7005063"/>
              <a:chOff x="771525" y="157737"/>
              <a:chExt cx="8601075" cy="700506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71525" y="5069919"/>
                <a:ext cx="805815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b="1" u="sng" dirty="0" smtClean="0"/>
                  <a:t>18. Needle Position Selectors</a:t>
                </a:r>
              </a:p>
              <a:p>
                <a:pPr algn="ctr"/>
                <a:r>
                  <a:rPr lang="en-US" sz="4000" b="1" dirty="0" smtClean="0"/>
                  <a:t>Allows you to change the position of the needle.</a:t>
                </a:r>
                <a:endParaRPr lang="en-US" sz="3500" b="1" i="1" dirty="0"/>
              </a:p>
            </p:txBody>
          </p:sp>
          <p:pic>
            <p:nvPicPr>
              <p:cNvPr id="10" name="Picture 22" descr="http://www.coulingsewingmachines.co.uk/165-thickbox/bernina-activa-b21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74" t="23150" r="28078" b="23439"/>
              <a:stretch/>
            </p:blipFill>
            <p:spPr bwMode="auto">
              <a:xfrm>
                <a:off x="5925669" y="157737"/>
                <a:ext cx="3446931" cy="40332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://www.stecker.be/SHOP/contents/media/bernina-215-lcd-screen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81" t="8357" r="7477" b="5928"/>
              <a:stretch/>
            </p:blipFill>
            <p:spPr bwMode="auto">
              <a:xfrm>
                <a:off x="1913707" y="2416629"/>
                <a:ext cx="3801293" cy="261257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1447800" y="548641"/>
                <a:ext cx="5148943" cy="165898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>
                <a:off x="1905000" y="2973977"/>
                <a:ext cx="2895600" cy="555171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410789" y="548641"/>
                <a:ext cx="6971211" cy="16328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73959" y="2895600"/>
              <a:ext cx="17145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Normal needle position should be in the center. 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644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3959" y="157737"/>
            <a:ext cx="9298641" cy="7005063"/>
            <a:chOff x="73959" y="157737"/>
            <a:chExt cx="9298641" cy="7005063"/>
          </a:xfrm>
        </p:grpSpPr>
        <p:grpSp>
          <p:nvGrpSpPr>
            <p:cNvPr id="16" name="Group 15"/>
            <p:cNvGrpSpPr/>
            <p:nvPr/>
          </p:nvGrpSpPr>
          <p:grpSpPr>
            <a:xfrm>
              <a:off x="1085850" y="157737"/>
              <a:ext cx="8286750" cy="7005063"/>
              <a:chOff x="1085850" y="157737"/>
              <a:chExt cx="8286750" cy="700506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085850" y="5069919"/>
                <a:ext cx="742950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b="1" u="sng" dirty="0" smtClean="0"/>
                  <a:t>19. Stitch Length Selectors</a:t>
                </a:r>
              </a:p>
              <a:p>
                <a:pPr algn="ctr"/>
                <a:r>
                  <a:rPr lang="en-US" sz="4000" b="1" dirty="0" smtClean="0"/>
                  <a:t>Allows you to alter the length of the stitching.  </a:t>
                </a:r>
                <a:endParaRPr lang="en-US" sz="3500" b="1" i="1" dirty="0"/>
              </a:p>
            </p:txBody>
          </p:sp>
          <p:pic>
            <p:nvPicPr>
              <p:cNvPr id="10" name="Picture 22" descr="http://www.coulingsewingmachines.co.uk/165-thickbox/bernina-activa-b21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74" t="23150" r="28078" b="23439"/>
              <a:stretch/>
            </p:blipFill>
            <p:spPr bwMode="auto">
              <a:xfrm>
                <a:off x="5925669" y="157737"/>
                <a:ext cx="3446931" cy="40332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://www.stecker.be/SHOP/contents/media/bernina-215-lcd-screen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81" t="8357" r="7477" b="5928"/>
              <a:stretch/>
            </p:blipFill>
            <p:spPr bwMode="auto">
              <a:xfrm>
                <a:off x="1913707" y="2416629"/>
                <a:ext cx="3801293" cy="261257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1447800" y="666208"/>
                <a:ext cx="5148943" cy="30294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 rot="5400000">
                <a:off x="3933008" y="3295104"/>
                <a:ext cx="2667002" cy="801189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410789" y="666208"/>
                <a:ext cx="6971211" cy="30294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73959" y="3328630"/>
              <a:ext cx="1714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Normal stitch length should be at “2.5”  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5204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95253" y="152400"/>
            <a:ext cx="9544053" cy="6599843"/>
            <a:chOff x="-95253" y="152400"/>
            <a:chExt cx="9544053" cy="6599843"/>
          </a:xfrm>
        </p:grpSpPr>
        <p:sp>
          <p:nvSpPr>
            <p:cNvPr id="11" name="TextBox 10"/>
            <p:cNvSpPr txBox="1"/>
            <p:nvPr/>
          </p:nvSpPr>
          <p:spPr>
            <a:xfrm>
              <a:off x="-95253" y="3505200"/>
              <a:ext cx="4857750" cy="324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u="sng" dirty="0" smtClean="0"/>
                <a:t>20. Stitch Selectors</a:t>
              </a:r>
            </a:p>
            <a:p>
              <a:pPr algn="ctr"/>
              <a:r>
                <a:rPr lang="en-US" sz="4000" b="1" dirty="0" smtClean="0"/>
                <a:t>Allows you to select several different stitches, including the buttonhole stitch.  </a:t>
              </a:r>
              <a:endParaRPr lang="en-US" sz="3500" b="1" i="1" dirty="0"/>
            </a:p>
          </p:txBody>
        </p:sp>
        <p:pic>
          <p:nvPicPr>
            <p:cNvPr id="15" name="Picture 20" descr="http://www.bernina.com/en-US/Resources-de/bernina-products/machines/2-series/215/overview/products_machines_215_overview_row2_right_stichwah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577" y="152400"/>
              <a:ext cx="4763223" cy="476322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1816762" y="942403"/>
              <a:ext cx="3288638" cy="15916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248400" y="3492137"/>
              <a:ext cx="1600200" cy="141042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256315" y="4787537"/>
              <a:ext cx="2286000" cy="1600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4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571901"/>
            <a:ext cx="9253726" cy="5447899"/>
            <a:chOff x="0" y="571901"/>
            <a:chExt cx="9253726" cy="544789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3082766"/>
              <a:ext cx="4648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 smtClean="0"/>
                <a:t>2. Stitch Plate</a:t>
              </a:r>
            </a:p>
            <a:p>
              <a:pPr algn="ctr"/>
              <a:r>
                <a:rPr lang="en-US" sz="4000" b="1" dirty="0" smtClean="0"/>
                <a:t>Where the seam allowance guidelines are found.  </a:t>
              </a:r>
              <a:endParaRPr lang="en-US" sz="4000" b="1" dirty="0"/>
            </a:p>
          </p:txBody>
        </p:sp>
        <p:pic>
          <p:nvPicPr>
            <p:cNvPr id="14" name="Picture 4" descr="http://www.dognamedbanjo.com/blog/wp-content/uploads/2011/12/DSC_015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50" b="7860"/>
            <a:stretch/>
          </p:blipFill>
          <p:spPr bwMode="auto">
            <a:xfrm>
              <a:off x="4529327" y="571901"/>
              <a:ext cx="4724399" cy="358059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524256" y="1524000"/>
              <a:ext cx="4182338" cy="4070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72000" y="4388584"/>
              <a:ext cx="4648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Each line is 1/8” apart, beginning with the inside edge of the presser foot, and ending with the far right edge of the stitch plate. 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17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7650" y="764500"/>
            <a:ext cx="440055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/>
              <a:t>21. Foot Pedal</a:t>
            </a:r>
          </a:p>
          <a:p>
            <a:pPr algn="ctr"/>
            <a:r>
              <a:rPr lang="en-US" sz="4000" b="1" dirty="0" smtClean="0"/>
              <a:t>Applying pressure to the foot pedal will run the machine.  The more pressure that is applied, the faster the needle will go up and down.      </a:t>
            </a:r>
            <a:endParaRPr lang="en-US" sz="3500" b="1" i="1" dirty="0"/>
          </a:p>
        </p:txBody>
      </p:sp>
      <p:pic>
        <p:nvPicPr>
          <p:cNvPr id="1026" name="Picture 2" descr="http://thumbs2.ebaystatic.com/d/l225/m/mdjLLlbYrNT8RHLtlds6iP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75493"/>
            <a:ext cx="4505325" cy="35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8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0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/>
              <a:t>Parts of the Machine Needle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563753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/>
            <a:r>
              <a:rPr lang="en-US" sz="2000" b="1" dirty="0"/>
              <a:t>2</a:t>
            </a:r>
            <a:r>
              <a:rPr lang="en-US" sz="2000" b="1" dirty="0" smtClean="0"/>
              <a:t>. The </a:t>
            </a:r>
            <a:r>
              <a:rPr lang="en-US" sz="2000" b="1" u="sng" dirty="0" smtClean="0"/>
              <a:t>FLAT SIDE</a:t>
            </a:r>
            <a:r>
              <a:rPr lang="en-US" sz="2000" b="1" u="sng" dirty="0" smtClean="0"/>
              <a:t> </a:t>
            </a:r>
            <a:r>
              <a:rPr lang="en-US" sz="2000" b="1" dirty="0" smtClean="0"/>
              <a:t>of the shank </a:t>
            </a:r>
            <a:r>
              <a:rPr lang="en-US" sz="2000" b="1" dirty="0" smtClean="0"/>
              <a:t>faces </a:t>
            </a:r>
            <a:r>
              <a:rPr lang="en-US" sz="2000" b="1" dirty="0" smtClean="0"/>
              <a:t>the </a:t>
            </a:r>
            <a:r>
              <a:rPr lang="en-US" sz="2000" b="1" u="sng" dirty="0" smtClean="0"/>
              <a:t>BACK</a:t>
            </a:r>
            <a:r>
              <a:rPr lang="en-US" sz="2000" b="1" dirty="0" smtClean="0"/>
              <a:t> </a:t>
            </a:r>
            <a:r>
              <a:rPr lang="en-US" sz="2000" b="1" dirty="0" smtClean="0"/>
              <a:t>of the machine when you are replacing the needle.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393545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2000" b="1" dirty="0"/>
              <a:t>3</a:t>
            </a:r>
            <a:r>
              <a:rPr lang="en-US" sz="2000" b="1" dirty="0" smtClean="0"/>
              <a:t>. The </a:t>
            </a:r>
            <a:r>
              <a:rPr lang="en-US" sz="2000" b="1" u="sng" dirty="0" smtClean="0"/>
              <a:t>SMALLER</a:t>
            </a:r>
            <a:r>
              <a:rPr lang="en-US" sz="2000" b="1" dirty="0" smtClean="0"/>
              <a:t> </a:t>
            </a:r>
            <a:r>
              <a:rPr lang="en-US" sz="2000" b="1" dirty="0" smtClean="0"/>
              <a:t>size/number needles are used for fine or lightweight fabrics. 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915561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2000" b="1" dirty="0"/>
              <a:t>4</a:t>
            </a:r>
            <a:r>
              <a:rPr lang="en-US" sz="2000" b="1" dirty="0" smtClean="0"/>
              <a:t>. </a:t>
            </a:r>
            <a:r>
              <a:rPr lang="en-US" sz="2000" b="1" dirty="0" smtClean="0"/>
              <a:t>The </a:t>
            </a:r>
            <a:r>
              <a:rPr lang="en-US" sz="2000" b="1" u="sng" dirty="0" smtClean="0"/>
              <a:t>LARGER </a:t>
            </a:r>
            <a:r>
              <a:rPr lang="en-US" sz="2000" b="1" dirty="0" smtClean="0"/>
              <a:t>size/number needles are used for dense or heavy fabrics.  </a:t>
            </a:r>
            <a:endParaRPr lang="en-US" sz="2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912274" y="774192"/>
            <a:ext cx="6688925" cy="6137596"/>
            <a:chOff x="2912274" y="774192"/>
            <a:chExt cx="6688925" cy="6137596"/>
          </a:xfrm>
        </p:grpSpPr>
        <p:pic>
          <p:nvPicPr>
            <p:cNvPr id="1028" name="Picture 4" descr="http://www.kathykwylie.com/blog/wp-content/uploads/2012/05/Needle-Typ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002" y="928028"/>
              <a:ext cx="6371197" cy="5983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912274" y="874240"/>
              <a:ext cx="1219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Front View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8673" y="838200"/>
              <a:ext cx="1219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Side View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0400" y="774192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Types of Needles</a:t>
              </a:r>
              <a:endParaRPr lang="en-US" sz="16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733961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/>
              <a:t>The most commonly used needles are:     a. </a:t>
            </a:r>
            <a:r>
              <a:rPr lang="en-US" sz="2000" b="1" u="sng" dirty="0" smtClean="0"/>
              <a:t>UNIVERSAL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b. </a:t>
            </a:r>
            <a:r>
              <a:rPr lang="en-US" sz="2000" b="1" u="sng" dirty="0" smtClean="0"/>
              <a:t>SHARP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c. </a:t>
            </a:r>
            <a:r>
              <a:rPr lang="en-US" sz="2000" b="1" u="sng" dirty="0" smtClean="0"/>
              <a:t>BALL POINT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931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-243841"/>
            <a:ext cx="8161020" cy="1568027"/>
          </a:xfrm>
        </p:spPr>
        <p:txBody>
          <a:bodyPr/>
          <a:lstStyle/>
          <a:p>
            <a:r>
              <a:rPr lang="en-US" b="1" u="sng" dirty="0" smtClean="0"/>
              <a:t>Parts of the </a:t>
            </a:r>
            <a:r>
              <a:rPr lang="en-US" b="1" u="sng" dirty="0" err="1" smtClean="0"/>
              <a:t>Serger</a:t>
            </a:r>
            <a:endParaRPr lang="en-US" b="1" u="sng" dirty="0"/>
          </a:p>
        </p:txBody>
      </p:sp>
      <p:pic>
        <p:nvPicPr>
          <p:cNvPr id="1030" name="Picture 6" descr="http://img.epinions.com/images/opti/a9/2a/hmgdSewing_MachinesBerninaSergersBernette_FunLock_007_D_Delux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70632"/>
            <a:ext cx="3971966" cy="41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ewinspiring.ca/images/serger700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357"/>
          <a:stretch/>
        </p:blipFill>
        <p:spPr bwMode="auto">
          <a:xfrm>
            <a:off x="1676400" y="914400"/>
            <a:ext cx="3222955" cy="44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erger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5652"/>
            <a:ext cx="5039952" cy="689898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78"/>
          <p:cNvGrpSpPr>
            <a:grpSpLocks/>
          </p:cNvGrpSpPr>
          <p:nvPr/>
        </p:nvGrpSpPr>
        <p:grpSpPr bwMode="auto">
          <a:xfrm>
            <a:off x="2133600" y="-78378"/>
            <a:ext cx="7127579" cy="6862229"/>
            <a:chOff x="1239" y="0"/>
            <a:chExt cx="4616" cy="4481"/>
          </a:xfrm>
        </p:grpSpPr>
        <p:grpSp>
          <p:nvGrpSpPr>
            <p:cNvPr id="4" name="Group 120"/>
            <p:cNvGrpSpPr>
              <a:grpSpLocks/>
            </p:cNvGrpSpPr>
            <p:nvPr/>
          </p:nvGrpSpPr>
          <p:grpSpPr bwMode="auto">
            <a:xfrm>
              <a:off x="1239" y="4085"/>
              <a:ext cx="385" cy="396"/>
              <a:chOff x="1152" y="3604"/>
              <a:chExt cx="336" cy="342"/>
            </a:xfrm>
          </p:grpSpPr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1152" y="3797"/>
                <a:ext cx="2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1.</a:t>
                </a:r>
                <a:endParaRPr lang="en-US"/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 flipV="1">
                <a:off x="1296" y="3604"/>
                <a:ext cx="192" cy="2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Text Box 149"/>
            <p:cNvSpPr txBox="1">
              <a:spLocks noChangeArrowheads="1"/>
            </p:cNvSpPr>
            <p:nvPr/>
          </p:nvSpPr>
          <p:spPr bwMode="auto">
            <a:xfrm>
              <a:off x="3480" y="0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1. 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 </a:t>
              </a:r>
              <a:r>
                <a:rPr lang="en-US" sz="1600" b="1" dirty="0" err="1" smtClean="0">
                  <a:solidFill>
                    <a:srgbClr val="000000"/>
                  </a:solidFill>
                </a:rPr>
                <a:t>Looper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</a:rPr>
                <a:t>Cover</a:t>
              </a:r>
              <a:endParaRPr lang="en-US" sz="1600" dirty="0"/>
            </a:p>
          </p:txBody>
        </p:sp>
      </p:grpSp>
      <p:grpSp>
        <p:nvGrpSpPr>
          <p:cNvPr id="8" name="Group 179"/>
          <p:cNvGrpSpPr>
            <a:grpSpLocks/>
          </p:cNvGrpSpPr>
          <p:nvPr/>
        </p:nvGrpSpPr>
        <p:grpSpPr bwMode="auto">
          <a:xfrm>
            <a:off x="2948273" y="186556"/>
            <a:ext cx="6326190" cy="6938798"/>
            <a:chOff x="1734" y="173"/>
            <a:chExt cx="4097" cy="4531"/>
          </a:xfrm>
        </p:grpSpPr>
        <p:grpSp>
          <p:nvGrpSpPr>
            <p:cNvPr id="9" name="Group 121"/>
            <p:cNvGrpSpPr>
              <a:grpSpLocks/>
            </p:cNvGrpSpPr>
            <p:nvPr/>
          </p:nvGrpSpPr>
          <p:grpSpPr bwMode="auto">
            <a:xfrm>
              <a:off x="1734" y="4252"/>
              <a:ext cx="386" cy="452"/>
              <a:chOff x="1584" y="3748"/>
              <a:chExt cx="336" cy="391"/>
            </a:xfrm>
          </p:grpSpPr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1584" y="3989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2.</a:t>
                </a:r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flipV="1">
                <a:off x="1776" y="3748"/>
                <a:ext cx="144" cy="2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150"/>
            <p:cNvSpPr txBox="1">
              <a:spLocks noChangeArrowheads="1"/>
            </p:cNvSpPr>
            <p:nvPr/>
          </p:nvSpPr>
          <p:spPr bwMode="auto">
            <a:xfrm>
              <a:off x="3456" y="173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2. 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 </a:t>
              </a:r>
              <a:r>
                <a:rPr lang="en-US" sz="1600" b="1" dirty="0" err="1" smtClean="0">
                  <a:solidFill>
                    <a:srgbClr val="000000"/>
                  </a:solidFill>
                </a:rPr>
                <a:t>Looper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</a:rPr>
                <a:t>Cover Opening Indent</a:t>
              </a:r>
              <a:endParaRPr lang="en-US" sz="1600" dirty="0"/>
            </a:p>
          </p:txBody>
        </p:sp>
      </p:grpSp>
      <p:grpSp>
        <p:nvGrpSpPr>
          <p:cNvPr id="13" name="Group 180"/>
          <p:cNvGrpSpPr>
            <a:grpSpLocks/>
          </p:cNvGrpSpPr>
          <p:nvPr/>
        </p:nvGrpSpPr>
        <p:grpSpPr bwMode="auto">
          <a:xfrm>
            <a:off x="2438719" y="451488"/>
            <a:ext cx="6835744" cy="5511529"/>
            <a:chOff x="1404" y="346"/>
            <a:chExt cx="4427" cy="3599"/>
          </a:xfrm>
        </p:grpSpPr>
        <p:grpSp>
          <p:nvGrpSpPr>
            <p:cNvPr id="14" name="Group 122"/>
            <p:cNvGrpSpPr>
              <a:grpSpLocks/>
            </p:cNvGrpSpPr>
            <p:nvPr/>
          </p:nvGrpSpPr>
          <p:grpSpPr bwMode="auto">
            <a:xfrm>
              <a:off x="1404" y="3696"/>
              <a:ext cx="633" cy="249"/>
              <a:chOff x="1296" y="3268"/>
              <a:chExt cx="552" cy="215"/>
            </a:xfrm>
          </p:grpSpPr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1560" y="3334"/>
                <a:ext cx="2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3.</a:t>
                </a:r>
                <a:endParaRPr lang="en-US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H="1" flipV="1">
                <a:off x="1296" y="3268"/>
                <a:ext cx="288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151"/>
            <p:cNvSpPr txBox="1">
              <a:spLocks noChangeArrowheads="1"/>
            </p:cNvSpPr>
            <p:nvPr/>
          </p:nvSpPr>
          <p:spPr bwMode="auto">
            <a:xfrm>
              <a:off x="3456" y="346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3. 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 Knife </a:t>
              </a:r>
              <a:r>
                <a:rPr lang="en-US" sz="1600" b="1" dirty="0">
                  <a:solidFill>
                    <a:srgbClr val="000000"/>
                  </a:solidFill>
                </a:rPr>
                <a:t>Guard</a:t>
              </a:r>
              <a:endParaRPr lang="en-US" sz="1600" dirty="0"/>
            </a:p>
          </p:txBody>
        </p:sp>
      </p:grpSp>
      <p:grpSp>
        <p:nvGrpSpPr>
          <p:cNvPr id="18" name="Group 181"/>
          <p:cNvGrpSpPr>
            <a:grpSpLocks/>
          </p:cNvGrpSpPr>
          <p:nvPr/>
        </p:nvGrpSpPr>
        <p:grpSpPr bwMode="auto">
          <a:xfrm>
            <a:off x="1587918" y="716422"/>
            <a:ext cx="7686544" cy="5811684"/>
            <a:chOff x="853" y="519"/>
            <a:chExt cx="4978" cy="3795"/>
          </a:xfrm>
        </p:grpSpPr>
        <p:grpSp>
          <p:nvGrpSpPr>
            <p:cNvPr id="19" name="Group 123"/>
            <p:cNvGrpSpPr>
              <a:grpSpLocks/>
            </p:cNvGrpSpPr>
            <p:nvPr/>
          </p:nvGrpSpPr>
          <p:grpSpPr bwMode="auto">
            <a:xfrm>
              <a:off x="853" y="3974"/>
              <a:ext cx="330" cy="340"/>
              <a:chOff x="816" y="3508"/>
              <a:chExt cx="288" cy="294"/>
            </a:xfrm>
          </p:grpSpPr>
          <p:sp>
            <p:nvSpPr>
              <p:cNvPr id="21" name="Text Box 12"/>
              <p:cNvSpPr txBox="1">
                <a:spLocks noChangeArrowheads="1"/>
              </p:cNvSpPr>
              <p:nvPr/>
            </p:nvSpPr>
            <p:spPr bwMode="auto">
              <a:xfrm>
                <a:off x="816" y="3652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4.</a:t>
                </a:r>
                <a:endParaRPr lang="en-US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 flipV="1">
                <a:off x="948" y="3508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Text Box 152"/>
            <p:cNvSpPr txBox="1">
              <a:spLocks noChangeArrowheads="1"/>
            </p:cNvSpPr>
            <p:nvPr/>
          </p:nvSpPr>
          <p:spPr bwMode="auto">
            <a:xfrm>
              <a:off x="3456" y="519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4.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  </a:t>
              </a:r>
              <a:r>
                <a:rPr lang="en-US" sz="1600" b="1" dirty="0">
                  <a:solidFill>
                    <a:srgbClr val="000000"/>
                  </a:solidFill>
                </a:rPr>
                <a:t>Cloth Plate Opening Leaver</a:t>
              </a:r>
              <a:endParaRPr lang="en-US" sz="1600" dirty="0"/>
            </a:p>
          </p:txBody>
        </p:sp>
      </p:grpSp>
      <p:grpSp>
        <p:nvGrpSpPr>
          <p:cNvPr id="23" name="Group 182"/>
          <p:cNvGrpSpPr>
            <a:grpSpLocks/>
          </p:cNvGrpSpPr>
          <p:nvPr/>
        </p:nvGrpSpPr>
        <p:grpSpPr bwMode="auto">
          <a:xfrm>
            <a:off x="567266" y="981355"/>
            <a:ext cx="8707196" cy="4260370"/>
            <a:chOff x="192" y="692"/>
            <a:chExt cx="5639" cy="2782"/>
          </a:xfrm>
        </p:grpSpPr>
        <p:grpSp>
          <p:nvGrpSpPr>
            <p:cNvPr id="24" name="Group 124"/>
            <p:cNvGrpSpPr>
              <a:grpSpLocks/>
            </p:cNvGrpSpPr>
            <p:nvPr/>
          </p:nvGrpSpPr>
          <p:grpSpPr bwMode="auto">
            <a:xfrm>
              <a:off x="192" y="3251"/>
              <a:ext cx="496" cy="223"/>
              <a:chOff x="240" y="2883"/>
              <a:chExt cx="432" cy="193"/>
            </a:xfrm>
          </p:grpSpPr>
          <p:sp>
            <p:nvSpPr>
              <p:cNvPr id="26" name="Text Box 14"/>
              <p:cNvSpPr txBox="1">
                <a:spLocks noChangeArrowheads="1"/>
              </p:cNvSpPr>
              <p:nvPr/>
            </p:nvSpPr>
            <p:spPr bwMode="auto">
              <a:xfrm>
                <a:off x="240" y="2883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5.</a:t>
                </a:r>
                <a:endParaRPr lang="en-US"/>
              </a:p>
            </p:txBody>
          </p: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>
                <a:off x="432" y="2979"/>
                <a:ext cx="240" cy="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53"/>
            <p:cNvSpPr txBox="1">
              <a:spLocks noChangeArrowheads="1"/>
            </p:cNvSpPr>
            <p:nvPr/>
          </p:nvSpPr>
          <p:spPr bwMode="auto">
            <a:xfrm>
              <a:off x="3456" y="692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5. 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 Cloth </a:t>
              </a:r>
              <a:r>
                <a:rPr lang="en-US" sz="1600" b="1" dirty="0">
                  <a:solidFill>
                    <a:srgbClr val="000000"/>
                  </a:solidFill>
                </a:rPr>
                <a:t>Plate</a:t>
              </a:r>
              <a:endParaRPr lang="en-US" sz="1600" dirty="0"/>
            </a:p>
          </p:txBody>
        </p:sp>
      </p:grpSp>
      <p:grpSp>
        <p:nvGrpSpPr>
          <p:cNvPr id="28" name="Group 183"/>
          <p:cNvGrpSpPr>
            <a:grpSpLocks/>
          </p:cNvGrpSpPr>
          <p:nvPr/>
        </p:nvGrpSpPr>
        <p:grpSpPr bwMode="auto">
          <a:xfrm>
            <a:off x="906969" y="1244756"/>
            <a:ext cx="8367494" cy="3996969"/>
            <a:chOff x="412" y="864"/>
            <a:chExt cx="5419" cy="2610"/>
          </a:xfrm>
        </p:grpSpPr>
        <p:grpSp>
          <p:nvGrpSpPr>
            <p:cNvPr id="29" name="Group 125"/>
            <p:cNvGrpSpPr>
              <a:grpSpLocks/>
            </p:cNvGrpSpPr>
            <p:nvPr/>
          </p:nvGrpSpPr>
          <p:grpSpPr bwMode="auto">
            <a:xfrm>
              <a:off x="412" y="3028"/>
              <a:ext cx="606" cy="446"/>
              <a:chOff x="432" y="2691"/>
              <a:chExt cx="528" cy="385"/>
            </a:xfrm>
          </p:grpSpPr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432" y="2691"/>
                <a:ext cx="2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6.</a:t>
                </a:r>
                <a:endParaRPr lang="en-US"/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576" y="2835"/>
                <a:ext cx="384" cy="2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" name="Text Box 154"/>
            <p:cNvSpPr txBox="1">
              <a:spLocks noChangeArrowheads="1"/>
            </p:cNvSpPr>
            <p:nvPr/>
          </p:nvSpPr>
          <p:spPr bwMode="auto">
            <a:xfrm>
              <a:off x="3456" y="864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6. 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 Stitch </a:t>
              </a:r>
              <a:r>
                <a:rPr lang="en-US" sz="1600" b="1" dirty="0">
                  <a:solidFill>
                    <a:srgbClr val="000000"/>
                  </a:solidFill>
                </a:rPr>
                <a:t>Plate</a:t>
              </a:r>
              <a:endParaRPr lang="en-US" sz="1600" dirty="0"/>
            </a:p>
          </p:txBody>
        </p:sp>
      </p:grpSp>
      <p:grpSp>
        <p:nvGrpSpPr>
          <p:cNvPr id="33" name="Group 184"/>
          <p:cNvGrpSpPr>
            <a:grpSpLocks/>
          </p:cNvGrpSpPr>
          <p:nvPr/>
        </p:nvGrpSpPr>
        <p:grpSpPr bwMode="auto">
          <a:xfrm>
            <a:off x="1385641" y="1509690"/>
            <a:ext cx="7888822" cy="3678436"/>
            <a:chOff x="722" y="1037"/>
            <a:chExt cx="5109" cy="2402"/>
          </a:xfrm>
        </p:grpSpPr>
        <p:grpSp>
          <p:nvGrpSpPr>
            <p:cNvPr id="34" name="Group 126"/>
            <p:cNvGrpSpPr>
              <a:grpSpLocks/>
            </p:cNvGrpSpPr>
            <p:nvPr/>
          </p:nvGrpSpPr>
          <p:grpSpPr bwMode="auto">
            <a:xfrm>
              <a:off x="722" y="2953"/>
              <a:ext cx="420" cy="486"/>
              <a:chOff x="702" y="2626"/>
              <a:chExt cx="366" cy="420"/>
            </a:xfrm>
          </p:grpSpPr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702" y="2626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7.</a:t>
                </a:r>
                <a:endParaRPr lang="en-US"/>
              </a:p>
            </p:txBody>
          </p:sp>
          <p:sp>
            <p:nvSpPr>
              <p:cNvPr id="37" name="Line 19"/>
              <p:cNvSpPr>
                <a:spLocks noChangeShapeType="1"/>
              </p:cNvSpPr>
              <p:nvPr/>
            </p:nvSpPr>
            <p:spPr bwMode="auto">
              <a:xfrm>
                <a:off x="828" y="2757"/>
                <a:ext cx="240" cy="2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Text Box 155"/>
            <p:cNvSpPr txBox="1">
              <a:spLocks noChangeArrowheads="1"/>
            </p:cNvSpPr>
            <p:nvPr/>
          </p:nvSpPr>
          <p:spPr bwMode="auto">
            <a:xfrm>
              <a:off x="3456" y="1037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FF0000"/>
                  </a:solidFill>
                </a:rPr>
                <a:t>7. 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 Presser Foot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185"/>
          <p:cNvGrpSpPr>
            <a:grpSpLocks/>
          </p:cNvGrpSpPr>
          <p:nvPr/>
        </p:nvGrpSpPr>
        <p:grpSpPr bwMode="auto">
          <a:xfrm>
            <a:off x="3374445" y="1774623"/>
            <a:ext cx="6383321" cy="3483948"/>
            <a:chOff x="2010" y="1210"/>
            <a:chExt cx="4134" cy="2275"/>
          </a:xfrm>
        </p:grpSpPr>
        <p:grpSp>
          <p:nvGrpSpPr>
            <p:cNvPr id="39" name="Group 127"/>
            <p:cNvGrpSpPr>
              <a:grpSpLocks/>
            </p:cNvGrpSpPr>
            <p:nvPr/>
          </p:nvGrpSpPr>
          <p:grpSpPr bwMode="auto">
            <a:xfrm>
              <a:off x="2010" y="3304"/>
              <a:ext cx="440" cy="181"/>
              <a:chOff x="1824" y="2931"/>
              <a:chExt cx="384" cy="156"/>
            </a:xfrm>
          </p:grpSpPr>
          <p:sp>
            <p:nvSpPr>
              <p:cNvPr id="41" name="Text Box 20"/>
              <p:cNvSpPr txBox="1">
                <a:spLocks noChangeArrowheads="1"/>
              </p:cNvSpPr>
              <p:nvPr/>
            </p:nvSpPr>
            <p:spPr bwMode="auto">
              <a:xfrm>
                <a:off x="1920" y="2931"/>
                <a:ext cx="28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 dirty="0"/>
                  <a:t>8.</a:t>
                </a:r>
                <a:endParaRPr lang="en-US" dirty="0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>
                <a:off x="1824" y="3028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0" name="Text Box 156"/>
            <p:cNvSpPr txBox="1">
              <a:spLocks noChangeArrowheads="1"/>
            </p:cNvSpPr>
            <p:nvPr/>
          </p:nvSpPr>
          <p:spPr bwMode="auto">
            <a:xfrm>
              <a:off x="3456" y="1210"/>
              <a:ext cx="268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FF0000"/>
                  </a:solidFill>
                </a:rPr>
                <a:t>8. 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 Lower </a:t>
              </a:r>
              <a:r>
                <a:rPr lang="en-US" sz="1600" b="1" dirty="0" err="1">
                  <a:solidFill>
                    <a:srgbClr val="FF0000"/>
                  </a:solidFill>
                </a:rPr>
                <a:t>Looper</a:t>
              </a:r>
              <a:r>
                <a:rPr lang="en-US" sz="1600" b="1" dirty="0">
                  <a:solidFill>
                    <a:srgbClr val="FF0000"/>
                  </a:solidFill>
                </a:rPr>
                <a:t> Thread Tension Dial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186"/>
          <p:cNvGrpSpPr>
            <a:grpSpLocks/>
          </p:cNvGrpSpPr>
          <p:nvPr/>
        </p:nvGrpSpPr>
        <p:grpSpPr bwMode="auto">
          <a:xfrm>
            <a:off x="3374445" y="2011992"/>
            <a:ext cx="6457438" cy="2683023"/>
            <a:chOff x="2010" y="1365"/>
            <a:chExt cx="4182" cy="1752"/>
          </a:xfrm>
        </p:grpSpPr>
        <p:grpSp>
          <p:nvGrpSpPr>
            <p:cNvPr id="44" name="Group 128"/>
            <p:cNvGrpSpPr>
              <a:grpSpLocks/>
            </p:cNvGrpSpPr>
            <p:nvPr/>
          </p:nvGrpSpPr>
          <p:grpSpPr bwMode="auto">
            <a:xfrm>
              <a:off x="2010" y="2936"/>
              <a:ext cx="440" cy="181"/>
              <a:chOff x="1824" y="2613"/>
              <a:chExt cx="384" cy="156"/>
            </a:xfrm>
          </p:grpSpPr>
          <p:sp>
            <p:nvSpPr>
              <p:cNvPr id="46" name="Text Box 22"/>
              <p:cNvSpPr txBox="1">
                <a:spLocks noChangeArrowheads="1"/>
              </p:cNvSpPr>
              <p:nvPr/>
            </p:nvSpPr>
            <p:spPr bwMode="auto">
              <a:xfrm>
                <a:off x="1920" y="2613"/>
                <a:ext cx="28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 dirty="0"/>
                  <a:t>9.</a:t>
                </a:r>
                <a:endParaRPr lang="en-US" dirty="0"/>
              </a:p>
            </p:txBody>
          </p:sp>
          <p:sp>
            <p:nvSpPr>
              <p:cNvPr id="47" name="Line 23"/>
              <p:cNvSpPr>
                <a:spLocks noChangeShapeType="1"/>
              </p:cNvSpPr>
              <p:nvPr/>
            </p:nvSpPr>
            <p:spPr bwMode="auto">
              <a:xfrm flipH="1">
                <a:off x="1824" y="2709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5" name="Text Box 157"/>
            <p:cNvSpPr txBox="1">
              <a:spLocks noChangeArrowheads="1"/>
            </p:cNvSpPr>
            <p:nvPr/>
          </p:nvSpPr>
          <p:spPr bwMode="auto">
            <a:xfrm>
              <a:off x="3456" y="1365"/>
              <a:ext cx="2736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FF0000"/>
                  </a:solidFill>
                </a:rPr>
                <a:t>9.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  </a:t>
              </a:r>
              <a:r>
                <a:rPr lang="en-US" sz="1600" b="1" dirty="0">
                  <a:solidFill>
                    <a:srgbClr val="FF0000"/>
                  </a:solidFill>
                </a:rPr>
                <a:t>Upper </a:t>
              </a:r>
              <a:r>
                <a:rPr lang="en-US" sz="1600" b="1" dirty="0" err="1">
                  <a:solidFill>
                    <a:srgbClr val="FF0000"/>
                  </a:solidFill>
                </a:rPr>
                <a:t>Looper</a:t>
              </a:r>
              <a:r>
                <a:rPr lang="en-US" sz="1600" b="1" dirty="0">
                  <a:solidFill>
                    <a:srgbClr val="FF0000"/>
                  </a:solidFill>
                </a:rPr>
                <a:t> Thread Tension </a:t>
              </a:r>
              <a:r>
                <a:rPr lang="en-US" sz="1800" b="1" dirty="0">
                  <a:solidFill>
                    <a:srgbClr val="FF0000"/>
                  </a:solidFill>
                </a:rPr>
                <a:t>Dial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187"/>
          <p:cNvGrpSpPr>
            <a:grpSpLocks/>
          </p:cNvGrpSpPr>
          <p:nvPr/>
        </p:nvGrpSpPr>
        <p:grpSpPr bwMode="auto">
          <a:xfrm>
            <a:off x="3374445" y="2302958"/>
            <a:ext cx="6457438" cy="1754991"/>
            <a:chOff x="2010" y="1555"/>
            <a:chExt cx="4182" cy="1146"/>
          </a:xfrm>
        </p:grpSpPr>
        <p:grpSp>
          <p:nvGrpSpPr>
            <p:cNvPr id="49" name="Group 129"/>
            <p:cNvGrpSpPr>
              <a:grpSpLocks/>
            </p:cNvGrpSpPr>
            <p:nvPr/>
          </p:nvGrpSpPr>
          <p:grpSpPr bwMode="auto">
            <a:xfrm>
              <a:off x="2010" y="2528"/>
              <a:ext cx="440" cy="173"/>
              <a:chOff x="1824" y="2259"/>
              <a:chExt cx="384" cy="149"/>
            </a:xfrm>
          </p:grpSpPr>
          <p:sp>
            <p:nvSpPr>
              <p:cNvPr id="51" name="Text Box 24"/>
              <p:cNvSpPr txBox="1">
                <a:spLocks noChangeArrowheads="1"/>
              </p:cNvSpPr>
              <p:nvPr/>
            </p:nvSpPr>
            <p:spPr bwMode="auto">
              <a:xfrm>
                <a:off x="1920" y="2259"/>
                <a:ext cx="2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10.</a:t>
                </a:r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>
                <a:off x="1824" y="2355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" name="Text Box 158"/>
            <p:cNvSpPr txBox="1">
              <a:spLocks noChangeArrowheads="1"/>
            </p:cNvSpPr>
            <p:nvPr/>
          </p:nvSpPr>
          <p:spPr bwMode="auto">
            <a:xfrm>
              <a:off x="3456" y="1555"/>
              <a:ext cx="273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FF0000"/>
                  </a:solidFill>
                </a:rPr>
                <a:t>10.  Right Needle Thread Tension Dial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188"/>
          <p:cNvGrpSpPr>
            <a:grpSpLocks/>
          </p:cNvGrpSpPr>
          <p:nvPr/>
        </p:nvGrpSpPr>
        <p:grpSpPr bwMode="auto">
          <a:xfrm>
            <a:off x="2715114" y="2567891"/>
            <a:ext cx="7042653" cy="1310883"/>
            <a:chOff x="1583" y="1728"/>
            <a:chExt cx="4561" cy="856"/>
          </a:xfrm>
        </p:grpSpPr>
        <p:grpSp>
          <p:nvGrpSpPr>
            <p:cNvPr id="54" name="Group 130"/>
            <p:cNvGrpSpPr>
              <a:grpSpLocks/>
            </p:cNvGrpSpPr>
            <p:nvPr/>
          </p:nvGrpSpPr>
          <p:grpSpPr bwMode="auto">
            <a:xfrm>
              <a:off x="1583" y="2402"/>
              <a:ext cx="447" cy="182"/>
              <a:chOff x="1452" y="2150"/>
              <a:chExt cx="390" cy="157"/>
            </a:xfrm>
          </p:grpSpPr>
          <p:sp>
            <p:nvSpPr>
              <p:cNvPr id="56" name="Text Box 26"/>
              <p:cNvSpPr txBox="1">
                <a:spLocks noChangeArrowheads="1"/>
              </p:cNvSpPr>
              <p:nvPr/>
            </p:nvSpPr>
            <p:spPr bwMode="auto">
              <a:xfrm>
                <a:off x="1554" y="2150"/>
                <a:ext cx="2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11.</a:t>
                </a:r>
                <a:endParaRPr lang="en-US"/>
              </a:p>
            </p:txBody>
          </p:sp>
          <p:sp>
            <p:nvSpPr>
              <p:cNvPr id="57" name="Line 27"/>
              <p:cNvSpPr>
                <a:spLocks noChangeShapeType="1"/>
              </p:cNvSpPr>
              <p:nvPr/>
            </p:nvSpPr>
            <p:spPr bwMode="auto">
              <a:xfrm flipH="1">
                <a:off x="1452" y="2259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Text Box 159"/>
            <p:cNvSpPr txBox="1">
              <a:spLocks noChangeArrowheads="1"/>
            </p:cNvSpPr>
            <p:nvPr/>
          </p:nvSpPr>
          <p:spPr bwMode="auto">
            <a:xfrm>
              <a:off x="3456" y="1728"/>
              <a:ext cx="268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FF0000"/>
                  </a:solidFill>
                </a:rPr>
                <a:t>11.  Left Needle Thread Tension Dial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189"/>
          <p:cNvGrpSpPr>
            <a:grpSpLocks/>
          </p:cNvGrpSpPr>
          <p:nvPr/>
        </p:nvGrpSpPr>
        <p:grpSpPr bwMode="auto">
          <a:xfrm>
            <a:off x="1418067" y="2832825"/>
            <a:ext cx="7856395" cy="918843"/>
            <a:chOff x="743" y="1901"/>
            <a:chExt cx="5088" cy="600"/>
          </a:xfrm>
        </p:grpSpPr>
        <p:grpSp>
          <p:nvGrpSpPr>
            <p:cNvPr id="59" name="Group 131"/>
            <p:cNvGrpSpPr>
              <a:grpSpLocks/>
            </p:cNvGrpSpPr>
            <p:nvPr/>
          </p:nvGrpSpPr>
          <p:grpSpPr bwMode="auto">
            <a:xfrm>
              <a:off x="743" y="2250"/>
              <a:ext cx="509" cy="251"/>
              <a:chOff x="720" y="2018"/>
              <a:chExt cx="444" cy="217"/>
            </a:xfrm>
          </p:grpSpPr>
          <p:sp>
            <p:nvSpPr>
              <p:cNvPr id="61" name="Text Box 28"/>
              <p:cNvSpPr txBox="1">
                <a:spLocks noChangeArrowheads="1"/>
              </p:cNvSpPr>
              <p:nvPr/>
            </p:nvSpPr>
            <p:spPr bwMode="auto">
              <a:xfrm>
                <a:off x="720" y="2018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000000"/>
                    </a:solidFill>
                  </a:rPr>
                  <a:t>12.</a:t>
                </a:r>
                <a:endParaRPr lang="en-US" dirty="0"/>
              </a:p>
            </p:txBody>
          </p:sp>
          <p:sp>
            <p:nvSpPr>
              <p:cNvPr id="62" name="Line 29"/>
              <p:cNvSpPr>
                <a:spLocks noChangeShapeType="1"/>
              </p:cNvSpPr>
              <p:nvPr/>
            </p:nvSpPr>
            <p:spPr bwMode="auto">
              <a:xfrm>
                <a:off x="924" y="2138"/>
                <a:ext cx="240" cy="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" name="Text Box 160"/>
            <p:cNvSpPr txBox="1">
              <a:spLocks noChangeArrowheads="1"/>
            </p:cNvSpPr>
            <p:nvPr/>
          </p:nvSpPr>
          <p:spPr bwMode="auto">
            <a:xfrm>
              <a:off x="3456" y="1901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12.  Thread Take-Up Cover</a:t>
              </a:r>
              <a:endParaRPr lang="en-US" sz="1600" dirty="0"/>
            </a:p>
          </p:txBody>
        </p:sp>
      </p:grpSp>
      <p:grpSp>
        <p:nvGrpSpPr>
          <p:cNvPr id="63" name="Group 190"/>
          <p:cNvGrpSpPr>
            <a:grpSpLocks/>
          </p:cNvGrpSpPr>
          <p:nvPr/>
        </p:nvGrpSpPr>
        <p:grpSpPr bwMode="auto">
          <a:xfrm>
            <a:off x="1502992" y="3004342"/>
            <a:ext cx="7771470" cy="532929"/>
            <a:chOff x="798" y="2013"/>
            <a:chExt cx="5033" cy="348"/>
          </a:xfrm>
        </p:grpSpPr>
        <p:grpSp>
          <p:nvGrpSpPr>
            <p:cNvPr id="64" name="Group 132"/>
            <p:cNvGrpSpPr>
              <a:grpSpLocks/>
            </p:cNvGrpSpPr>
            <p:nvPr/>
          </p:nvGrpSpPr>
          <p:grpSpPr bwMode="auto">
            <a:xfrm>
              <a:off x="798" y="2013"/>
              <a:ext cx="716" cy="348"/>
              <a:chOff x="768" y="1814"/>
              <a:chExt cx="624" cy="300"/>
            </a:xfrm>
          </p:grpSpPr>
          <p:sp>
            <p:nvSpPr>
              <p:cNvPr id="66" name="Text Box 30"/>
              <p:cNvSpPr txBox="1">
                <a:spLocks noChangeArrowheads="1"/>
              </p:cNvSpPr>
              <p:nvPr/>
            </p:nvSpPr>
            <p:spPr bwMode="auto">
              <a:xfrm>
                <a:off x="768" y="1814"/>
                <a:ext cx="2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13.</a:t>
                </a:r>
                <a:endParaRPr lang="en-US"/>
              </a:p>
            </p:txBody>
          </p:sp>
          <p:sp>
            <p:nvSpPr>
              <p:cNvPr id="67" name="Line 31"/>
              <p:cNvSpPr>
                <a:spLocks noChangeShapeType="1"/>
              </p:cNvSpPr>
              <p:nvPr/>
            </p:nvSpPr>
            <p:spPr bwMode="auto">
              <a:xfrm>
                <a:off x="960" y="1922"/>
                <a:ext cx="432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" name="Text Box 161"/>
            <p:cNvSpPr txBox="1">
              <a:spLocks noChangeArrowheads="1"/>
            </p:cNvSpPr>
            <p:nvPr/>
          </p:nvSpPr>
          <p:spPr bwMode="auto">
            <a:xfrm>
              <a:off x="3456" y="2074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13.  Thread Guide Plate</a:t>
              </a:r>
              <a:endParaRPr lang="en-US" sz="1600" dirty="0"/>
            </a:p>
          </p:txBody>
        </p:sp>
      </p:grpSp>
      <p:grpSp>
        <p:nvGrpSpPr>
          <p:cNvPr id="68" name="Group 191"/>
          <p:cNvGrpSpPr>
            <a:grpSpLocks/>
          </p:cNvGrpSpPr>
          <p:nvPr/>
        </p:nvGrpSpPr>
        <p:grpSpPr bwMode="auto">
          <a:xfrm>
            <a:off x="2586953" y="2635273"/>
            <a:ext cx="6948463" cy="1065858"/>
            <a:chOff x="1500" y="1772"/>
            <a:chExt cx="4500" cy="696"/>
          </a:xfrm>
        </p:grpSpPr>
        <p:grpSp>
          <p:nvGrpSpPr>
            <p:cNvPr id="69" name="Group 133"/>
            <p:cNvGrpSpPr>
              <a:grpSpLocks/>
            </p:cNvGrpSpPr>
            <p:nvPr/>
          </p:nvGrpSpPr>
          <p:grpSpPr bwMode="auto">
            <a:xfrm>
              <a:off x="1500" y="1772"/>
              <a:ext cx="365" cy="311"/>
              <a:chOff x="1380" y="1605"/>
              <a:chExt cx="318" cy="269"/>
            </a:xfrm>
          </p:grpSpPr>
          <p:sp>
            <p:nvSpPr>
              <p:cNvPr id="71" name="Text Box 32"/>
              <p:cNvSpPr txBox="1">
                <a:spLocks noChangeArrowheads="1"/>
              </p:cNvSpPr>
              <p:nvPr/>
            </p:nvSpPr>
            <p:spPr bwMode="auto">
              <a:xfrm>
                <a:off x="1410" y="1605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14.</a:t>
                </a:r>
                <a:endParaRPr lang="en-US"/>
              </a:p>
            </p:txBody>
          </p:sp>
          <p:sp>
            <p:nvSpPr>
              <p:cNvPr id="72" name="Line 33"/>
              <p:cNvSpPr>
                <a:spLocks noChangeShapeType="1"/>
              </p:cNvSpPr>
              <p:nvPr/>
            </p:nvSpPr>
            <p:spPr bwMode="auto">
              <a:xfrm flipH="1">
                <a:off x="1380" y="1730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" name="Text Box 162"/>
            <p:cNvSpPr txBox="1">
              <a:spLocks noChangeArrowheads="1"/>
            </p:cNvSpPr>
            <p:nvPr/>
          </p:nvSpPr>
          <p:spPr bwMode="auto">
            <a:xfrm>
              <a:off x="3456" y="2247"/>
              <a:ext cx="254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14.  Presser Food Adjusting Screw</a:t>
              </a:r>
              <a:endParaRPr lang="en-US" sz="1600" dirty="0"/>
            </a:p>
          </p:txBody>
        </p:sp>
      </p:grpSp>
      <p:grpSp>
        <p:nvGrpSpPr>
          <p:cNvPr id="73" name="Group 192"/>
          <p:cNvGrpSpPr>
            <a:grpSpLocks/>
          </p:cNvGrpSpPr>
          <p:nvPr/>
        </p:nvGrpSpPr>
        <p:grpSpPr bwMode="auto">
          <a:xfrm>
            <a:off x="1141672" y="3626093"/>
            <a:ext cx="8132790" cy="496175"/>
            <a:chOff x="564" y="2419"/>
            <a:chExt cx="5267" cy="324"/>
          </a:xfrm>
        </p:grpSpPr>
        <p:grpSp>
          <p:nvGrpSpPr>
            <p:cNvPr id="74" name="Group 134"/>
            <p:cNvGrpSpPr>
              <a:grpSpLocks/>
            </p:cNvGrpSpPr>
            <p:nvPr/>
          </p:nvGrpSpPr>
          <p:grpSpPr bwMode="auto">
            <a:xfrm>
              <a:off x="564" y="2570"/>
              <a:ext cx="509" cy="173"/>
              <a:chOff x="564" y="2295"/>
              <a:chExt cx="444" cy="149"/>
            </a:xfrm>
          </p:grpSpPr>
          <p:sp>
            <p:nvSpPr>
              <p:cNvPr id="76" name="Text Box 34"/>
              <p:cNvSpPr txBox="1">
                <a:spLocks noChangeArrowheads="1"/>
              </p:cNvSpPr>
              <p:nvPr/>
            </p:nvSpPr>
            <p:spPr bwMode="auto">
              <a:xfrm>
                <a:off x="564" y="2295"/>
                <a:ext cx="2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15.</a:t>
                </a:r>
                <a:endParaRPr lang="en-US"/>
              </a:p>
            </p:txBody>
          </p:sp>
          <p:sp>
            <p:nvSpPr>
              <p:cNvPr id="77" name="Line 35"/>
              <p:cNvSpPr>
                <a:spLocks noChangeShapeType="1"/>
              </p:cNvSpPr>
              <p:nvPr/>
            </p:nvSpPr>
            <p:spPr bwMode="auto">
              <a:xfrm>
                <a:off x="768" y="240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" name="Text Box 163"/>
            <p:cNvSpPr txBox="1">
              <a:spLocks noChangeArrowheads="1"/>
            </p:cNvSpPr>
            <p:nvPr/>
          </p:nvSpPr>
          <p:spPr bwMode="auto">
            <a:xfrm>
              <a:off x="3456" y="2419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15.  Sewing Light</a:t>
              </a:r>
              <a:endParaRPr lang="en-US" sz="1600" dirty="0"/>
            </a:p>
          </p:txBody>
        </p:sp>
      </p:grpSp>
      <p:grpSp>
        <p:nvGrpSpPr>
          <p:cNvPr id="78" name="Group 193"/>
          <p:cNvGrpSpPr>
            <a:grpSpLocks/>
          </p:cNvGrpSpPr>
          <p:nvPr/>
        </p:nvGrpSpPr>
        <p:grpSpPr bwMode="auto">
          <a:xfrm>
            <a:off x="4118703" y="3891025"/>
            <a:ext cx="5155760" cy="2826975"/>
            <a:chOff x="2492" y="2592"/>
            <a:chExt cx="3339" cy="1846"/>
          </a:xfrm>
        </p:grpSpPr>
        <p:grpSp>
          <p:nvGrpSpPr>
            <p:cNvPr id="79" name="Group 135"/>
            <p:cNvGrpSpPr>
              <a:grpSpLocks/>
            </p:cNvGrpSpPr>
            <p:nvPr/>
          </p:nvGrpSpPr>
          <p:grpSpPr bwMode="auto">
            <a:xfrm>
              <a:off x="2492" y="4265"/>
              <a:ext cx="454" cy="173"/>
              <a:chOff x="2244" y="3760"/>
              <a:chExt cx="396" cy="149"/>
            </a:xfrm>
          </p:grpSpPr>
          <p:sp>
            <p:nvSpPr>
              <p:cNvPr id="81" name="Text Box 36"/>
              <p:cNvSpPr txBox="1">
                <a:spLocks noChangeArrowheads="1"/>
              </p:cNvSpPr>
              <p:nvPr/>
            </p:nvSpPr>
            <p:spPr bwMode="auto">
              <a:xfrm>
                <a:off x="2352" y="3760"/>
                <a:ext cx="2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16.</a:t>
                </a:r>
                <a:endParaRPr lang="en-US"/>
              </a:p>
            </p:txBody>
          </p:sp>
          <p:sp>
            <p:nvSpPr>
              <p:cNvPr id="82" name="Line 37"/>
              <p:cNvSpPr>
                <a:spLocks noChangeShapeType="1"/>
              </p:cNvSpPr>
              <p:nvPr/>
            </p:nvSpPr>
            <p:spPr bwMode="auto">
              <a:xfrm flipH="1" flipV="1">
                <a:off x="2244" y="3773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" name="Text Box 164"/>
            <p:cNvSpPr txBox="1">
              <a:spLocks noChangeArrowheads="1"/>
            </p:cNvSpPr>
            <p:nvPr/>
          </p:nvSpPr>
          <p:spPr bwMode="auto">
            <a:xfrm>
              <a:off x="3456" y="2592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16.  Power/Light Switch</a:t>
              </a:r>
              <a:endParaRPr lang="en-US" sz="1600" dirty="0"/>
            </a:p>
          </p:txBody>
        </p:sp>
      </p:grpSp>
      <p:grpSp>
        <p:nvGrpSpPr>
          <p:cNvPr id="83" name="Group 194"/>
          <p:cNvGrpSpPr>
            <a:grpSpLocks/>
          </p:cNvGrpSpPr>
          <p:nvPr/>
        </p:nvGrpSpPr>
        <p:grpSpPr bwMode="auto">
          <a:xfrm>
            <a:off x="4310171" y="4155959"/>
            <a:ext cx="4964291" cy="1989295"/>
            <a:chOff x="2616" y="2765"/>
            <a:chExt cx="3215" cy="1299"/>
          </a:xfrm>
        </p:grpSpPr>
        <p:grpSp>
          <p:nvGrpSpPr>
            <p:cNvPr id="84" name="Group 136"/>
            <p:cNvGrpSpPr>
              <a:grpSpLocks/>
            </p:cNvGrpSpPr>
            <p:nvPr/>
          </p:nvGrpSpPr>
          <p:grpSpPr bwMode="auto">
            <a:xfrm>
              <a:off x="2616" y="3863"/>
              <a:ext cx="495" cy="201"/>
              <a:chOff x="2352" y="3412"/>
              <a:chExt cx="432" cy="174"/>
            </a:xfrm>
          </p:grpSpPr>
          <p:sp>
            <p:nvSpPr>
              <p:cNvPr id="86" name="Text Box 38"/>
              <p:cNvSpPr txBox="1">
                <a:spLocks noChangeArrowheads="1"/>
              </p:cNvSpPr>
              <p:nvPr/>
            </p:nvSpPr>
            <p:spPr bwMode="auto">
              <a:xfrm>
                <a:off x="2496" y="3436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17.</a:t>
                </a:r>
                <a:endParaRPr lang="en-US"/>
              </a:p>
            </p:txBody>
          </p:sp>
          <p:sp>
            <p:nvSpPr>
              <p:cNvPr id="87" name="Line 39"/>
              <p:cNvSpPr>
                <a:spLocks noChangeShapeType="1"/>
              </p:cNvSpPr>
              <p:nvPr/>
            </p:nvSpPr>
            <p:spPr bwMode="auto">
              <a:xfrm flipH="1" flipV="1">
                <a:off x="2352" y="3412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" name="Text Box 165"/>
            <p:cNvSpPr txBox="1">
              <a:spLocks noChangeArrowheads="1"/>
            </p:cNvSpPr>
            <p:nvPr/>
          </p:nvSpPr>
          <p:spPr bwMode="auto">
            <a:xfrm>
              <a:off x="3456" y="2765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17.  </a:t>
              </a:r>
              <a:r>
                <a:rPr lang="en-US" sz="1600" b="1" dirty="0" err="1">
                  <a:solidFill>
                    <a:srgbClr val="000000"/>
                  </a:solidFill>
                </a:rPr>
                <a:t>Handwheel</a:t>
              </a:r>
              <a:endParaRPr lang="en-US" sz="1600" dirty="0"/>
            </a:p>
          </p:txBody>
        </p:sp>
      </p:grpSp>
      <p:grpSp>
        <p:nvGrpSpPr>
          <p:cNvPr id="88" name="Group 195"/>
          <p:cNvGrpSpPr>
            <a:grpSpLocks/>
          </p:cNvGrpSpPr>
          <p:nvPr/>
        </p:nvGrpSpPr>
        <p:grpSpPr bwMode="auto">
          <a:xfrm>
            <a:off x="4564949" y="4420892"/>
            <a:ext cx="4709514" cy="1393579"/>
            <a:chOff x="2781" y="2938"/>
            <a:chExt cx="3050" cy="910"/>
          </a:xfrm>
        </p:grpSpPr>
        <p:grpSp>
          <p:nvGrpSpPr>
            <p:cNvPr id="89" name="Group 137"/>
            <p:cNvGrpSpPr>
              <a:grpSpLocks/>
            </p:cNvGrpSpPr>
            <p:nvPr/>
          </p:nvGrpSpPr>
          <p:grpSpPr bwMode="auto">
            <a:xfrm>
              <a:off x="2781" y="3675"/>
              <a:ext cx="599" cy="173"/>
              <a:chOff x="2496" y="3250"/>
              <a:chExt cx="522" cy="149"/>
            </a:xfrm>
          </p:grpSpPr>
          <p:sp>
            <p:nvSpPr>
              <p:cNvPr id="91" name="Text Box 40"/>
              <p:cNvSpPr txBox="1">
                <a:spLocks noChangeArrowheads="1"/>
              </p:cNvSpPr>
              <p:nvPr/>
            </p:nvSpPr>
            <p:spPr bwMode="auto">
              <a:xfrm>
                <a:off x="2730" y="3250"/>
                <a:ext cx="2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18.</a:t>
                </a:r>
                <a:endParaRPr lang="en-US"/>
              </a:p>
            </p:txBody>
          </p:sp>
          <p:sp>
            <p:nvSpPr>
              <p:cNvPr id="92" name="Line 41"/>
              <p:cNvSpPr>
                <a:spLocks noChangeShapeType="1"/>
              </p:cNvSpPr>
              <p:nvPr/>
            </p:nvSpPr>
            <p:spPr bwMode="auto">
              <a:xfrm flipH="1">
                <a:off x="2496" y="3364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" name="Text Box 166"/>
            <p:cNvSpPr txBox="1">
              <a:spLocks noChangeArrowheads="1"/>
            </p:cNvSpPr>
            <p:nvPr/>
          </p:nvSpPr>
          <p:spPr bwMode="auto">
            <a:xfrm>
              <a:off x="3456" y="2938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18.  Machine Socket</a:t>
              </a:r>
              <a:endParaRPr lang="en-US" sz="1600" dirty="0"/>
            </a:p>
          </p:txBody>
        </p:sp>
      </p:grpSp>
      <p:grpSp>
        <p:nvGrpSpPr>
          <p:cNvPr id="93" name="Group 196"/>
          <p:cNvGrpSpPr>
            <a:grpSpLocks/>
          </p:cNvGrpSpPr>
          <p:nvPr/>
        </p:nvGrpSpPr>
        <p:grpSpPr bwMode="auto">
          <a:xfrm>
            <a:off x="5174869" y="4218746"/>
            <a:ext cx="4099594" cy="803988"/>
            <a:chOff x="3176" y="2806"/>
            <a:chExt cx="2655" cy="525"/>
          </a:xfrm>
        </p:grpSpPr>
        <p:grpSp>
          <p:nvGrpSpPr>
            <p:cNvPr id="94" name="Group 138"/>
            <p:cNvGrpSpPr>
              <a:grpSpLocks/>
            </p:cNvGrpSpPr>
            <p:nvPr/>
          </p:nvGrpSpPr>
          <p:grpSpPr bwMode="auto">
            <a:xfrm>
              <a:off x="3176" y="2806"/>
              <a:ext cx="401" cy="229"/>
              <a:chOff x="2832" y="2499"/>
              <a:chExt cx="348" cy="198"/>
            </a:xfrm>
          </p:grpSpPr>
          <p:sp>
            <p:nvSpPr>
              <p:cNvPr id="96" name="Text Box 42"/>
              <p:cNvSpPr txBox="1">
                <a:spLocks noChangeArrowheads="1"/>
              </p:cNvSpPr>
              <p:nvPr/>
            </p:nvSpPr>
            <p:spPr bwMode="auto">
              <a:xfrm>
                <a:off x="2892" y="2547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000000"/>
                    </a:solidFill>
                  </a:rPr>
                  <a:t>19.</a:t>
                </a:r>
                <a:endParaRPr lang="en-US" dirty="0"/>
              </a:p>
            </p:txBody>
          </p:sp>
          <p:sp>
            <p:nvSpPr>
              <p:cNvPr id="97" name="Line 43"/>
              <p:cNvSpPr>
                <a:spLocks noChangeShapeType="1"/>
              </p:cNvSpPr>
              <p:nvPr/>
            </p:nvSpPr>
            <p:spPr bwMode="auto">
              <a:xfrm flipH="1" flipV="1">
                <a:off x="2832" y="2499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167"/>
            <p:cNvSpPr txBox="1">
              <a:spLocks noChangeArrowheads="1"/>
            </p:cNvSpPr>
            <p:nvPr/>
          </p:nvSpPr>
          <p:spPr bwMode="auto">
            <a:xfrm>
              <a:off x="3456" y="3110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19.  Thread Stand</a:t>
              </a:r>
              <a:endParaRPr lang="en-US" sz="1600" dirty="0"/>
            </a:p>
          </p:txBody>
        </p:sp>
      </p:grpSp>
      <p:grpSp>
        <p:nvGrpSpPr>
          <p:cNvPr id="98" name="Group 197"/>
          <p:cNvGrpSpPr>
            <a:grpSpLocks/>
          </p:cNvGrpSpPr>
          <p:nvPr/>
        </p:nvGrpSpPr>
        <p:grpSpPr bwMode="auto">
          <a:xfrm>
            <a:off x="4767226" y="3517362"/>
            <a:ext cx="4507237" cy="1770305"/>
            <a:chOff x="2912" y="2348"/>
            <a:chExt cx="2919" cy="1156"/>
          </a:xfrm>
        </p:grpSpPr>
        <p:grpSp>
          <p:nvGrpSpPr>
            <p:cNvPr id="99" name="Group 139"/>
            <p:cNvGrpSpPr>
              <a:grpSpLocks/>
            </p:cNvGrpSpPr>
            <p:nvPr/>
          </p:nvGrpSpPr>
          <p:grpSpPr bwMode="auto">
            <a:xfrm>
              <a:off x="2912" y="2348"/>
              <a:ext cx="619" cy="173"/>
              <a:chOff x="2610" y="2103"/>
              <a:chExt cx="540" cy="150"/>
            </a:xfrm>
          </p:grpSpPr>
          <p:sp>
            <p:nvSpPr>
              <p:cNvPr id="101" name="Text Box 44"/>
              <p:cNvSpPr txBox="1">
                <a:spLocks noChangeArrowheads="1"/>
              </p:cNvSpPr>
              <p:nvPr/>
            </p:nvSpPr>
            <p:spPr bwMode="auto">
              <a:xfrm>
                <a:off x="2862" y="2103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20.</a:t>
                </a:r>
                <a:endParaRPr lang="en-US"/>
              </a:p>
            </p:txBody>
          </p:sp>
          <p:sp>
            <p:nvSpPr>
              <p:cNvPr id="102" name="Line 45"/>
              <p:cNvSpPr>
                <a:spLocks noChangeShapeType="1"/>
              </p:cNvSpPr>
              <p:nvPr/>
            </p:nvSpPr>
            <p:spPr bwMode="auto">
              <a:xfrm flipH="1">
                <a:off x="2610" y="2211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" name="Text Box 168"/>
            <p:cNvSpPr txBox="1">
              <a:spLocks noChangeArrowheads="1"/>
            </p:cNvSpPr>
            <p:nvPr/>
          </p:nvSpPr>
          <p:spPr bwMode="auto">
            <a:xfrm>
              <a:off x="3456" y="3283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20.  Anti-Vibration Cone</a:t>
              </a:r>
              <a:endParaRPr lang="en-US" sz="1600" dirty="0"/>
            </a:p>
          </p:txBody>
        </p:sp>
      </p:grpSp>
      <p:grpSp>
        <p:nvGrpSpPr>
          <p:cNvPr id="103" name="Group 198"/>
          <p:cNvGrpSpPr>
            <a:grpSpLocks/>
          </p:cNvGrpSpPr>
          <p:nvPr/>
        </p:nvGrpSpPr>
        <p:grpSpPr bwMode="auto">
          <a:xfrm>
            <a:off x="4841343" y="2760848"/>
            <a:ext cx="4433120" cy="2791753"/>
            <a:chOff x="2960" y="1854"/>
            <a:chExt cx="2871" cy="1823"/>
          </a:xfrm>
        </p:grpSpPr>
        <p:grpSp>
          <p:nvGrpSpPr>
            <p:cNvPr id="104" name="Group 140"/>
            <p:cNvGrpSpPr>
              <a:grpSpLocks/>
            </p:cNvGrpSpPr>
            <p:nvPr/>
          </p:nvGrpSpPr>
          <p:grpSpPr bwMode="auto">
            <a:xfrm>
              <a:off x="2960" y="1854"/>
              <a:ext cx="385" cy="312"/>
              <a:chOff x="2652" y="1676"/>
              <a:chExt cx="336" cy="270"/>
            </a:xfrm>
          </p:grpSpPr>
          <p:sp>
            <p:nvSpPr>
              <p:cNvPr id="106" name="Text Box 46"/>
              <p:cNvSpPr txBox="1">
                <a:spLocks noChangeArrowheads="1"/>
              </p:cNvSpPr>
              <p:nvPr/>
            </p:nvSpPr>
            <p:spPr bwMode="auto">
              <a:xfrm>
                <a:off x="2700" y="1676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21.</a:t>
                </a:r>
                <a:endParaRPr lang="en-US"/>
              </a:p>
            </p:txBody>
          </p:sp>
          <p:sp>
            <p:nvSpPr>
              <p:cNvPr id="107" name="Line 47"/>
              <p:cNvSpPr>
                <a:spLocks noChangeShapeType="1"/>
              </p:cNvSpPr>
              <p:nvPr/>
            </p:nvSpPr>
            <p:spPr bwMode="auto">
              <a:xfrm flipH="1">
                <a:off x="2652" y="1802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" name="Text Box 169"/>
            <p:cNvSpPr txBox="1">
              <a:spLocks noChangeArrowheads="1"/>
            </p:cNvSpPr>
            <p:nvPr/>
          </p:nvSpPr>
          <p:spPr bwMode="auto">
            <a:xfrm>
              <a:off x="3456" y="3456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21.  Spool Holder Pin</a:t>
              </a:r>
              <a:endParaRPr lang="en-US" sz="1600" dirty="0"/>
            </a:p>
          </p:txBody>
        </p:sp>
      </p:grpSp>
      <p:grpSp>
        <p:nvGrpSpPr>
          <p:cNvPr id="108" name="Group 199"/>
          <p:cNvGrpSpPr>
            <a:grpSpLocks/>
          </p:cNvGrpSpPr>
          <p:nvPr/>
        </p:nvGrpSpPr>
        <p:grpSpPr bwMode="auto">
          <a:xfrm>
            <a:off x="2895773" y="1782280"/>
            <a:ext cx="6378689" cy="4035253"/>
            <a:chOff x="1700" y="1215"/>
            <a:chExt cx="4131" cy="2635"/>
          </a:xfrm>
        </p:grpSpPr>
        <p:grpSp>
          <p:nvGrpSpPr>
            <p:cNvPr id="109" name="Group 141"/>
            <p:cNvGrpSpPr>
              <a:grpSpLocks/>
            </p:cNvGrpSpPr>
            <p:nvPr/>
          </p:nvGrpSpPr>
          <p:grpSpPr bwMode="auto">
            <a:xfrm>
              <a:off x="1700" y="1215"/>
              <a:ext cx="475" cy="173"/>
              <a:chOff x="1554" y="1124"/>
              <a:chExt cx="414" cy="149"/>
            </a:xfrm>
          </p:grpSpPr>
          <p:sp>
            <p:nvSpPr>
              <p:cNvPr id="111" name="Text Box 48"/>
              <p:cNvSpPr txBox="1">
                <a:spLocks noChangeArrowheads="1"/>
              </p:cNvSpPr>
              <p:nvPr/>
            </p:nvSpPr>
            <p:spPr bwMode="auto">
              <a:xfrm>
                <a:off x="1554" y="1124"/>
                <a:ext cx="2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22.</a:t>
                </a:r>
                <a:endParaRPr lang="en-US"/>
              </a:p>
            </p:txBody>
          </p:sp>
          <p:sp>
            <p:nvSpPr>
              <p:cNvPr id="112" name="Line 49"/>
              <p:cNvSpPr>
                <a:spLocks noChangeShapeType="1"/>
              </p:cNvSpPr>
              <p:nvPr/>
            </p:nvSpPr>
            <p:spPr bwMode="auto">
              <a:xfrm>
                <a:off x="1776" y="123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" name="Text Box 170"/>
            <p:cNvSpPr txBox="1">
              <a:spLocks noChangeArrowheads="1"/>
            </p:cNvSpPr>
            <p:nvPr/>
          </p:nvSpPr>
          <p:spPr bwMode="auto">
            <a:xfrm>
              <a:off x="3456" y="3629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22.  Retractable Support Rod</a:t>
              </a:r>
              <a:endParaRPr lang="en-US" sz="1600" dirty="0"/>
            </a:p>
          </p:txBody>
        </p:sp>
      </p:grpSp>
      <p:grpSp>
        <p:nvGrpSpPr>
          <p:cNvPr id="113" name="Group 200"/>
          <p:cNvGrpSpPr>
            <a:grpSpLocks/>
          </p:cNvGrpSpPr>
          <p:nvPr/>
        </p:nvGrpSpPr>
        <p:grpSpPr bwMode="auto">
          <a:xfrm>
            <a:off x="2928200" y="523465"/>
            <a:ext cx="6346263" cy="5559003"/>
            <a:chOff x="1721" y="393"/>
            <a:chExt cx="4110" cy="3630"/>
          </a:xfrm>
        </p:grpSpPr>
        <p:grpSp>
          <p:nvGrpSpPr>
            <p:cNvPr id="114" name="Group 142"/>
            <p:cNvGrpSpPr>
              <a:grpSpLocks/>
            </p:cNvGrpSpPr>
            <p:nvPr/>
          </p:nvGrpSpPr>
          <p:grpSpPr bwMode="auto">
            <a:xfrm>
              <a:off x="1721" y="393"/>
              <a:ext cx="461" cy="431"/>
              <a:chOff x="1572" y="414"/>
              <a:chExt cx="402" cy="372"/>
            </a:xfrm>
          </p:grpSpPr>
          <p:sp>
            <p:nvSpPr>
              <p:cNvPr id="116" name="Text Box 50"/>
              <p:cNvSpPr txBox="1">
                <a:spLocks noChangeArrowheads="1"/>
              </p:cNvSpPr>
              <p:nvPr/>
            </p:nvSpPr>
            <p:spPr bwMode="auto">
              <a:xfrm>
                <a:off x="1572" y="637"/>
                <a:ext cx="2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23.</a:t>
                </a:r>
                <a:endParaRPr lang="en-US"/>
              </a:p>
            </p:txBody>
          </p:sp>
          <p:sp>
            <p:nvSpPr>
              <p:cNvPr id="117" name="Line 51"/>
              <p:cNvSpPr>
                <a:spLocks noChangeShapeType="1"/>
              </p:cNvSpPr>
              <p:nvPr/>
            </p:nvSpPr>
            <p:spPr bwMode="auto">
              <a:xfrm flipV="1">
                <a:off x="1782" y="414"/>
                <a:ext cx="192" cy="3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" name="Text Box 171"/>
            <p:cNvSpPr txBox="1">
              <a:spLocks noChangeArrowheads="1"/>
            </p:cNvSpPr>
            <p:nvPr/>
          </p:nvSpPr>
          <p:spPr bwMode="auto">
            <a:xfrm>
              <a:off x="3456" y="3802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23.  Thread Guide</a:t>
              </a:r>
              <a:endParaRPr lang="en-US" sz="1600" dirty="0"/>
            </a:p>
          </p:txBody>
        </p:sp>
      </p:grpSp>
      <p:grpSp>
        <p:nvGrpSpPr>
          <p:cNvPr id="118" name="Group 201"/>
          <p:cNvGrpSpPr>
            <a:grpSpLocks/>
          </p:cNvGrpSpPr>
          <p:nvPr/>
        </p:nvGrpSpPr>
        <p:grpSpPr bwMode="auto">
          <a:xfrm>
            <a:off x="4904651" y="641383"/>
            <a:ext cx="4369811" cy="5704487"/>
            <a:chOff x="3001" y="470"/>
            <a:chExt cx="2830" cy="3725"/>
          </a:xfrm>
        </p:grpSpPr>
        <p:grpSp>
          <p:nvGrpSpPr>
            <p:cNvPr id="119" name="Group 143"/>
            <p:cNvGrpSpPr>
              <a:grpSpLocks/>
            </p:cNvGrpSpPr>
            <p:nvPr/>
          </p:nvGrpSpPr>
          <p:grpSpPr bwMode="auto">
            <a:xfrm>
              <a:off x="3001" y="470"/>
              <a:ext cx="331" cy="347"/>
              <a:chOff x="2688" y="480"/>
              <a:chExt cx="288" cy="300"/>
            </a:xfrm>
          </p:grpSpPr>
          <p:sp>
            <p:nvSpPr>
              <p:cNvPr id="121" name="Text Box 52"/>
              <p:cNvSpPr txBox="1">
                <a:spLocks noChangeArrowheads="1"/>
              </p:cNvSpPr>
              <p:nvPr/>
            </p:nvSpPr>
            <p:spPr bwMode="auto">
              <a:xfrm>
                <a:off x="2688" y="630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24.</a:t>
                </a:r>
                <a:endParaRPr lang="en-US"/>
              </a:p>
            </p:txBody>
          </p:sp>
          <p:sp>
            <p:nvSpPr>
              <p:cNvPr id="122" name="Line 53"/>
              <p:cNvSpPr>
                <a:spLocks noChangeShapeType="1"/>
              </p:cNvSpPr>
              <p:nvPr/>
            </p:nvSpPr>
            <p:spPr bwMode="auto">
              <a:xfrm flipH="1" flipV="1">
                <a:off x="2694" y="480"/>
                <a:ext cx="48" cy="1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0" name="Text Box 172"/>
            <p:cNvSpPr txBox="1">
              <a:spLocks noChangeArrowheads="1"/>
            </p:cNvSpPr>
            <p:nvPr/>
          </p:nvSpPr>
          <p:spPr bwMode="auto">
            <a:xfrm>
              <a:off x="3456" y="3974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24.  Open Thread Guide</a:t>
              </a:r>
              <a:endParaRPr lang="en-US" sz="1600" dirty="0"/>
            </a:p>
          </p:txBody>
        </p:sp>
      </p:grpSp>
      <p:grpSp>
        <p:nvGrpSpPr>
          <p:cNvPr id="123" name="Group 202"/>
          <p:cNvGrpSpPr>
            <a:grpSpLocks/>
          </p:cNvGrpSpPr>
          <p:nvPr/>
        </p:nvGrpSpPr>
        <p:grpSpPr bwMode="auto">
          <a:xfrm>
            <a:off x="2640997" y="4080920"/>
            <a:ext cx="6633466" cy="2529882"/>
            <a:chOff x="1535" y="2716"/>
            <a:chExt cx="4296" cy="1652"/>
          </a:xfrm>
        </p:grpSpPr>
        <p:grpSp>
          <p:nvGrpSpPr>
            <p:cNvPr id="124" name="Group 144"/>
            <p:cNvGrpSpPr>
              <a:grpSpLocks/>
            </p:cNvGrpSpPr>
            <p:nvPr/>
          </p:nvGrpSpPr>
          <p:grpSpPr bwMode="auto">
            <a:xfrm>
              <a:off x="1535" y="2716"/>
              <a:ext cx="330" cy="305"/>
              <a:chOff x="1410" y="2421"/>
              <a:chExt cx="288" cy="264"/>
            </a:xfrm>
          </p:grpSpPr>
          <p:sp>
            <p:nvSpPr>
              <p:cNvPr id="126" name="Text Box 54"/>
              <p:cNvSpPr txBox="1">
                <a:spLocks noChangeArrowheads="1"/>
              </p:cNvSpPr>
              <p:nvPr/>
            </p:nvSpPr>
            <p:spPr bwMode="auto">
              <a:xfrm>
                <a:off x="1410" y="2421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25.</a:t>
                </a:r>
                <a:endParaRPr lang="en-US"/>
              </a:p>
            </p:txBody>
          </p:sp>
          <p:sp>
            <p:nvSpPr>
              <p:cNvPr id="127" name="Line 55"/>
              <p:cNvSpPr>
                <a:spLocks noChangeShapeType="1"/>
              </p:cNvSpPr>
              <p:nvPr/>
            </p:nvSpPr>
            <p:spPr bwMode="auto">
              <a:xfrm flipH="1">
                <a:off x="1416" y="2541"/>
                <a:ext cx="48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" name="Text Box 173"/>
            <p:cNvSpPr txBox="1">
              <a:spLocks noChangeArrowheads="1"/>
            </p:cNvSpPr>
            <p:nvPr/>
          </p:nvSpPr>
          <p:spPr bwMode="auto">
            <a:xfrm>
              <a:off x="3456" y="4147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25.  Presser Foot Lifter</a:t>
              </a:r>
              <a:endParaRPr lang="en-US" sz="1600" dirty="0"/>
            </a:p>
          </p:txBody>
        </p:sp>
      </p:grpSp>
      <p:grpSp>
        <p:nvGrpSpPr>
          <p:cNvPr id="128" name="Group 203"/>
          <p:cNvGrpSpPr>
            <a:grpSpLocks/>
          </p:cNvGrpSpPr>
          <p:nvPr/>
        </p:nvGrpSpPr>
        <p:grpSpPr bwMode="auto">
          <a:xfrm>
            <a:off x="4225246" y="3195767"/>
            <a:ext cx="5049216" cy="3679968"/>
            <a:chOff x="2561" y="2138"/>
            <a:chExt cx="3270" cy="2403"/>
          </a:xfrm>
        </p:grpSpPr>
        <p:grpSp>
          <p:nvGrpSpPr>
            <p:cNvPr id="129" name="Group 145"/>
            <p:cNvGrpSpPr>
              <a:grpSpLocks/>
            </p:cNvGrpSpPr>
            <p:nvPr/>
          </p:nvGrpSpPr>
          <p:grpSpPr bwMode="auto">
            <a:xfrm>
              <a:off x="2561" y="2138"/>
              <a:ext cx="330" cy="390"/>
              <a:chOff x="2304" y="1922"/>
              <a:chExt cx="288" cy="337"/>
            </a:xfrm>
          </p:grpSpPr>
          <p:sp>
            <p:nvSpPr>
              <p:cNvPr id="131" name="Text Box 56"/>
              <p:cNvSpPr txBox="1">
                <a:spLocks noChangeArrowheads="1"/>
              </p:cNvSpPr>
              <p:nvPr/>
            </p:nvSpPr>
            <p:spPr bwMode="auto">
              <a:xfrm>
                <a:off x="2304" y="1922"/>
                <a:ext cx="2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26.</a:t>
                </a:r>
                <a:endParaRPr lang="en-US"/>
              </a:p>
            </p:txBody>
          </p:sp>
          <p:sp>
            <p:nvSpPr>
              <p:cNvPr id="132" name="Line 57"/>
              <p:cNvSpPr>
                <a:spLocks noChangeShapeType="1"/>
              </p:cNvSpPr>
              <p:nvPr/>
            </p:nvSpPr>
            <p:spPr bwMode="auto">
              <a:xfrm>
                <a:off x="2448" y="2066"/>
                <a:ext cx="0" cy="1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Text Box 174"/>
            <p:cNvSpPr txBox="1">
              <a:spLocks noChangeArrowheads="1"/>
            </p:cNvSpPr>
            <p:nvPr/>
          </p:nvSpPr>
          <p:spPr bwMode="auto">
            <a:xfrm>
              <a:off x="3456" y="4320"/>
              <a:ext cx="23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26.  Foam Pad</a:t>
              </a:r>
              <a:endParaRPr lang="en-US" sz="1600" dirty="0"/>
            </a:p>
          </p:txBody>
        </p:sp>
      </p:grpSp>
      <p:grpSp>
        <p:nvGrpSpPr>
          <p:cNvPr id="133" name="Group 204"/>
          <p:cNvGrpSpPr>
            <a:grpSpLocks/>
          </p:cNvGrpSpPr>
          <p:nvPr/>
        </p:nvGrpSpPr>
        <p:grpSpPr bwMode="auto">
          <a:xfrm>
            <a:off x="4310171" y="4388733"/>
            <a:ext cx="5521712" cy="2751936"/>
            <a:chOff x="2616" y="2917"/>
            <a:chExt cx="3576" cy="1797"/>
          </a:xfrm>
        </p:grpSpPr>
        <p:grpSp>
          <p:nvGrpSpPr>
            <p:cNvPr id="134" name="Group 146"/>
            <p:cNvGrpSpPr>
              <a:grpSpLocks/>
            </p:cNvGrpSpPr>
            <p:nvPr/>
          </p:nvGrpSpPr>
          <p:grpSpPr bwMode="auto">
            <a:xfrm>
              <a:off x="2616" y="2917"/>
              <a:ext cx="606" cy="215"/>
              <a:chOff x="2352" y="2595"/>
              <a:chExt cx="528" cy="186"/>
            </a:xfrm>
          </p:grpSpPr>
          <p:sp>
            <p:nvSpPr>
              <p:cNvPr id="136" name="Text Box 58"/>
              <p:cNvSpPr txBox="1">
                <a:spLocks noChangeArrowheads="1"/>
              </p:cNvSpPr>
              <p:nvPr/>
            </p:nvSpPr>
            <p:spPr bwMode="auto">
              <a:xfrm>
                <a:off x="2592" y="2631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27.</a:t>
                </a:r>
                <a:endParaRPr lang="en-US"/>
              </a:p>
            </p:txBody>
          </p:sp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 flipH="1" flipV="1">
                <a:off x="2352" y="2595"/>
                <a:ext cx="288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Text Box 175"/>
            <p:cNvSpPr txBox="1">
              <a:spLocks noChangeArrowheads="1"/>
            </p:cNvSpPr>
            <p:nvPr/>
          </p:nvSpPr>
          <p:spPr bwMode="auto">
            <a:xfrm>
              <a:off x="3456" y="4493"/>
              <a:ext cx="273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27.  Stitch Length Adjustment Knob</a:t>
              </a:r>
              <a:endParaRPr lang="en-US" sz="1600" dirty="0"/>
            </a:p>
          </p:txBody>
        </p:sp>
      </p:grpSp>
      <p:grpSp>
        <p:nvGrpSpPr>
          <p:cNvPr id="138" name="Group 205"/>
          <p:cNvGrpSpPr>
            <a:grpSpLocks/>
          </p:cNvGrpSpPr>
          <p:nvPr/>
        </p:nvGrpSpPr>
        <p:grpSpPr bwMode="auto">
          <a:xfrm>
            <a:off x="4351863" y="4869594"/>
            <a:ext cx="5554137" cy="2534476"/>
            <a:chOff x="2643" y="3231"/>
            <a:chExt cx="3597" cy="1655"/>
          </a:xfrm>
        </p:grpSpPr>
        <p:grpSp>
          <p:nvGrpSpPr>
            <p:cNvPr id="139" name="Group 147"/>
            <p:cNvGrpSpPr>
              <a:grpSpLocks/>
            </p:cNvGrpSpPr>
            <p:nvPr/>
          </p:nvGrpSpPr>
          <p:grpSpPr bwMode="auto">
            <a:xfrm>
              <a:off x="2643" y="3231"/>
              <a:ext cx="606" cy="215"/>
              <a:chOff x="2376" y="2866"/>
              <a:chExt cx="528" cy="186"/>
            </a:xfrm>
          </p:grpSpPr>
          <p:sp>
            <p:nvSpPr>
              <p:cNvPr id="141" name="Text Box 60"/>
              <p:cNvSpPr txBox="1">
                <a:spLocks noChangeArrowheads="1"/>
              </p:cNvSpPr>
              <p:nvPr/>
            </p:nvSpPr>
            <p:spPr bwMode="auto">
              <a:xfrm>
                <a:off x="2616" y="2902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</a:rPr>
                  <a:t>28.</a:t>
                </a:r>
                <a:endParaRPr lang="en-US"/>
              </a:p>
            </p:txBody>
          </p:sp>
          <p:sp>
            <p:nvSpPr>
              <p:cNvPr id="142" name="Line 61"/>
              <p:cNvSpPr>
                <a:spLocks noChangeShapeType="1"/>
              </p:cNvSpPr>
              <p:nvPr/>
            </p:nvSpPr>
            <p:spPr bwMode="auto">
              <a:xfrm flipH="1" flipV="1">
                <a:off x="2376" y="2866"/>
                <a:ext cx="288" cy="1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" name="Text Box 176"/>
            <p:cNvSpPr txBox="1">
              <a:spLocks noChangeArrowheads="1"/>
            </p:cNvSpPr>
            <p:nvPr/>
          </p:nvSpPr>
          <p:spPr bwMode="auto">
            <a:xfrm>
              <a:off x="3456" y="4665"/>
              <a:ext cx="27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9175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28.  Differential Feed Adjustment Knob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83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364" y="-76200"/>
            <a:ext cx="8640474" cy="1219200"/>
          </a:xfrm>
        </p:spPr>
        <p:txBody>
          <a:bodyPr/>
          <a:lstStyle/>
          <a:p>
            <a:pPr eaLnBrk="1" hangingPunct="1"/>
            <a:r>
              <a:rPr lang="en-US" b="1" u="sng" dirty="0" err="1" smtClean="0"/>
              <a:t>Serging</a:t>
            </a:r>
            <a:r>
              <a:rPr lang="en-US" b="1" u="sng" dirty="0" smtClean="0"/>
              <a:t> Tips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36" y="860612"/>
            <a:ext cx="9528464" cy="5997388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Some advantages of using a </a:t>
            </a:r>
            <a:r>
              <a:rPr lang="en-US" sz="2800" dirty="0" err="1" smtClean="0"/>
              <a:t>serger</a:t>
            </a:r>
            <a:r>
              <a:rPr lang="en-US" sz="2800" dirty="0" smtClean="0"/>
              <a:t> include:</a:t>
            </a:r>
          </a:p>
          <a:p>
            <a:pPr marL="940506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800" b="1" u="sng" dirty="0" smtClean="0"/>
              <a:t>Cuts</a:t>
            </a:r>
            <a:r>
              <a:rPr lang="en-US" sz="2800" dirty="0" smtClean="0"/>
              <a:t> off excess fabric as it sews.</a:t>
            </a:r>
          </a:p>
          <a:p>
            <a:pPr marL="940506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800" b="1" u="sng" dirty="0" smtClean="0"/>
              <a:t>Fastest</a:t>
            </a:r>
            <a:r>
              <a:rPr lang="en-US" sz="2800" dirty="0" smtClean="0"/>
              <a:t> way of finishing a seam.</a:t>
            </a:r>
          </a:p>
          <a:p>
            <a:pPr marL="483306" lvl="1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2.  The three rules of </a:t>
            </a:r>
            <a:r>
              <a:rPr lang="en-US" sz="2800" dirty="0" err="1" smtClean="0"/>
              <a:t>serging</a:t>
            </a:r>
            <a:r>
              <a:rPr lang="en-US" sz="2800" dirty="0" smtClean="0"/>
              <a:t> are:</a:t>
            </a:r>
          </a:p>
          <a:p>
            <a:pPr marL="940506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800" b="1" u="sng" dirty="0" smtClean="0"/>
              <a:t>Keep your fingers away from the knife.</a:t>
            </a:r>
          </a:p>
          <a:p>
            <a:pPr marL="940506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800" b="1" u="sng" dirty="0" smtClean="0"/>
              <a:t>Don’t lift </a:t>
            </a:r>
            <a:r>
              <a:rPr lang="en-US" sz="2800" b="1" u="sng" dirty="0"/>
              <a:t>u</a:t>
            </a:r>
            <a:r>
              <a:rPr lang="en-US" sz="2800" b="1" u="sng" dirty="0" smtClean="0"/>
              <a:t>p the presser foot.</a:t>
            </a:r>
          </a:p>
          <a:p>
            <a:pPr marL="940506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800" b="1" u="sng" dirty="0" smtClean="0"/>
              <a:t>Leave a “thread tail” behind when finished.</a:t>
            </a:r>
            <a:r>
              <a:rPr lang="en-US" sz="2800" dirty="0" smtClean="0"/>
              <a:t>  </a:t>
            </a:r>
          </a:p>
          <a:p>
            <a:pPr marL="483306" lvl="1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522288" lvl="1" indent="-484188">
              <a:lnSpc>
                <a:spcPct val="90000"/>
              </a:lnSpc>
              <a:buNone/>
            </a:pPr>
            <a:r>
              <a:rPr lang="en-US" sz="2800" dirty="0" smtClean="0"/>
              <a:t>3.  Do not lift up the presser foot unless you are </a:t>
            </a:r>
            <a:r>
              <a:rPr lang="en-US" sz="2800" dirty="0" err="1" smtClean="0"/>
              <a:t>serging</a:t>
            </a:r>
            <a:r>
              <a:rPr lang="en-US" sz="2800" dirty="0" smtClean="0"/>
              <a:t> around a round edge.  Make sure the presser foot is </a:t>
            </a:r>
            <a:r>
              <a:rPr lang="en-US" sz="2800" b="1" u="sng" dirty="0" smtClean="0"/>
              <a:t>down</a:t>
            </a:r>
            <a:r>
              <a:rPr lang="en-US" sz="2800" dirty="0" smtClean="0"/>
              <a:t> before beginning to serge.  </a:t>
            </a:r>
          </a:p>
          <a:p>
            <a:pPr marL="38100" lvl="1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38100" lvl="1" indent="0">
              <a:lnSpc>
                <a:spcPct val="90000"/>
              </a:lnSpc>
              <a:buNone/>
            </a:pPr>
            <a:r>
              <a:rPr lang="en-US" sz="2800" dirty="0" smtClean="0"/>
              <a:t>4.  Do not serge over </a:t>
            </a:r>
            <a:r>
              <a:rPr lang="en-US" sz="2800" b="1" u="sng" dirty="0" smtClean="0"/>
              <a:t>pins</a:t>
            </a:r>
            <a:r>
              <a:rPr lang="en-US" sz="2800" dirty="0" smtClean="0"/>
              <a:t>, </a:t>
            </a:r>
            <a:r>
              <a:rPr lang="en-US" sz="2800" b="1" u="sng" dirty="0" smtClean="0"/>
              <a:t>zippers</a:t>
            </a:r>
            <a:r>
              <a:rPr lang="en-US" sz="2800" dirty="0" smtClean="0"/>
              <a:t> or excessive </a:t>
            </a:r>
            <a:r>
              <a:rPr lang="en-US" sz="2800" b="1" u="sng" dirty="0" smtClean="0"/>
              <a:t>bulk</a:t>
            </a:r>
            <a:r>
              <a:rPr lang="en-U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75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2736" y="304800"/>
            <a:ext cx="9528464" cy="6454588"/>
          </a:xfrm>
          <a:prstGeom prst="rect">
            <a:avLst/>
          </a:prstGeom>
        </p:spPr>
        <p:txBody>
          <a:bodyPr/>
          <a:lstStyle>
            <a:lvl1pPr marL="362480" indent="-362480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5372" indent="-302066" algn="l" defTabSz="9666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8265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1571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4878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8184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490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796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102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8" indent="-522288">
              <a:lnSpc>
                <a:spcPct val="90000"/>
              </a:lnSpc>
              <a:buNone/>
            </a:pPr>
            <a:r>
              <a:rPr lang="en-US" sz="3500" dirty="0" smtClean="0"/>
              <a:t>5. The </a:t>
            </a:r>
            <a:r>
              <a:rPr lang="en-US" sz="3500" i="1" u="sng" dirty="0" smtClean="0"/>
              <a:t>FIRST</a:t>
            </a:r>
            <a:r>
              <a:rPr lang="en-US" sz="3500" dirty="0" smtClean="0"/>
              <a:t> thing to check when a </a:t>
            </a:r>
            <a:r>
              <a:rPr lang="en-US" sz="3500" dirty="0" err="1" smtClean="0"/>
              <a:t>serger</a:t>
            </a:r>
            <a:r>
              <a:rPr lang="en-US" sz="3500" dirty="0" smtClean="0"/>
              <a:t> is not operating properly is the </a:t>
            </a:r>
            <a:r>
              <a:rPr lang="en-US" sz="3500" b="1" u="sng" dirty="0" smtClean="0"/>
              <a:t>threading</a:t>
            </a:r>
            <a:r>
              <a:rPr lang="en-US" sz="3500" dirty="0" smtClean="0"/>
              <a:t>.  </a:t>
            </a:r>
          </a:p>
          <a:p>
            <a:pPr marL="522288" indent="-522288">
              <a:lnSpc>
                <a:spcPct val="90000"/>
              </a:lnSpc>
              <a:buNone/>
            </a:pPr>
            <a:endParaRPr lang="en-US" sz="3500" dirty="0" smtClean="0"/>
          </a:p>
          <a:p>
            <a:pPr marL="522288" indent="-522288">
              <a:lnSpc>
                <a:spcPct val="90000"/>
              </a:lnSpc>
              <a:buNone/>
            </a:pPr>
            <a:r>
              <a:rPr lang="en-US" sz="3500" dirty="0" smtClean="0"/>
              <a:t>6. On a </a:t>
            </a:r>
            <a:r>
              <a:rPr lang="en-US" sz="3500" dirty="0" err="1" smtClean="0"/>
              <a:t>serger</a:t>
            </a:r>
            <a:r>
              <a:rPr lang="en-US" sz="3500" dirty="0" smtClean="0"/>
              <a:t>, the metal prong around which stitches are formed is called the </a:t>
            </a:r>
            <a:r>
              <a:rPr lang="en-US" sz="3500" b="1" u="sng" dirty="0" smtClean="0"/>
              <a:t>stitch finger</a:t>
            </a:r>
            <a:r>
              <a:rPr lang="en-US" sz="3500" dirty="0" smtClean="0"/>
              <a:t>.  </a:t>
            </a:r>
          </a:p>
          <a:p>
            <a:pPr marL="522288" indent="-522288">
              <a:lnSpc>
                <a:spcPct val="90000"/>
              </a:lnSpc>
              <a:buNone/>
            </a:pPr>
            <a:endParaRPr lang="en-US" sz="3500" dirty="0" smtClean="0"/>
          </a:p>
          <a:p>
            <a:pPr marL="522288" indent="-522288">
              <a:lnSpc>
                <a:spcPct val="90000"/>
              </a:lnSpc>
              <a:buNone/>
            </a:pPr>
            <a:r>
              <a:rPr lang="en-US" sz="3500" dirty="0" smtClean="0"/>
              <a:t>7. The part of the </a:t>
            </a:r>
            <a:r>
              <a:rPr lang="en-US" sz="3500" dirty="0" err="1" smtClean="0"/>
              <a:t>serger</a:t>
            </a:r>
            <a:r>
              <a:rPr lang="en-US" sz="3500" dirty="0" smtClean="0"/>
              <a:t> that trims the seam allowances as the stitches are formed are the </a:t>
            </a:r>
            <a:r>
              <a:rPr lang="en-US" sz="3500" b="1" u="sng" dirty="0" smtClean="0"/>
              <a:t>knives</a:t>
            </a:r>
            <a:r>
              <a:rPr lang="en-US" sz="3500" dirty="0" smtClean="0"/>
              <a:t>.</a:t>
            </a:r>
          </a:p>
          <a:p>
            <a:pPr marL="522288" indent="-522288">
              <a:lnSpc>
                <a:spcPct val="90000"/>
              </a:lnSpc>
              <a:buNone/>
            </a:pPr>
            <a:endParaRPr lang="en-US" sz="3500" dirty="0" smtClean="0"/>
          </a:p>
          <a:p>
            <a:pPr marL="522288" indent="-522288">
              <a:lnSpc>
                <a:spcPct val="90000"/>
              </a:lnSpc>
              <a:buNone/>
            </a:pPr>
            <a:r>
              <a:rPr lang="en-US" sz="3500" dirty="0" smtClean="0"/>
              <a:t>8. The </a:t>
            </a:r>
            <a:r>
              <a:rPr lang="en-US" sz="3500" b="1" u="sng" dirty="0" err="1" smtClean="0"/>
              <a:t>loopers</a:t>
            </a:r>
            <a:r>
              <a:rPr lang="en-US" sz="3500" dirty="0" smtClean="0"/>
              <a:t> control the lower thread.   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1911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364" y="286871"/>
            <a:ext cx="8640474" cy="4828988"/>
          </a:xfrm>
        </p:spPr>
        <p:txBody>
          <a:bodyPr>
            <a:normAutofit/>
          </a:bodyPr>
          <a:lstStyle/>
          <a:p>
            <a:pPr marL="457200" indent="-457200" eaLnBrk="1" hangingPunct="1">
              <a:buNone/>
            </a:pPr>
            <a:r>
              <a:rPr lang="en-US" sz="3200" dirty="0" smtClean="0"/>
              <a:t>9. </a:t>
            </a:r>
            <a:r>
              <a:rPr lang="en-US" sz="3200" b="1" u="sng" dirty="0" smtClean="0"/>
              <a:t>Lint</a:t>
            </a:r>
            <a:r>
              <a:rPr lang="en-US" sz="3200" dirty="0" smtClean="0"/>
              <a:t> in both the sewing machine and </a:t>
            </a:r>
            <a:r>
              <a:rPr lang="en-US" sz="3200" dirty="0" err="1" smtClean="0"/>
              <a:t>serger</a:t>
            </a:r>
            <a:r>
              <a:rPr lang="en-US" sz="3200" dirty="0" smtClean="0"/>
              <a:t> should be </a:t>
            </a:r>
            <a:r>
              <a:rPr lang="en-US" sz="3200" b="1" u="sng" dirty="0" smtClean="0"/>
              <a:t>removed regularly</a:t>
            </a:r>
            <a:r>
              <a:rPr lang="en-US" sz="3200" dirty="0" smtClean="0"/>
              <a:t> to prevent build-up.  The machines should also be </a:t>
            </a:r>
            <a:r>
              <a:rPr lang="en-US" sz="3200" b="1" u="sng" dirty="0" smtClean="0"/>
              <a:t>oiled</a:t>
            </a:r>
            <a:r>
              <a:rPr lang="en-US" sz="3200" dirty="0" smtClean="0"/>
              <a:t> regularly to keep the machine running smoothly.    </a:t>
            </a:r>
          </a:p>
          <a:p>
            <a:pPr marL="685800" indent="-685800" eaLnBrk="1" hangingPunct="1">
              <a:buNone/>
            </a:pPr>
            <a:r>
              <a:rPr lang="en-US" sz="3200" dirty="0" smtClean="0"/>
              <a:t>10.  </a:t>
            </a:r>
            <a:r>
              <a:rPr lang="en-US" sz="3200" b="1" u="sng" dirty="0" err="1" smtClean="0"/>
              <a:t>Serger</a:t>
            </a:r>
            <a:r>
              <a:rPr lang="en-US" sz="3200" b="1" u="sng" dirty="0" smtClean="0"/>
              <a:t> thread</a:t>
            </a:r>
            <a:r>
              <a:rPr lang="en-US" sz="3200" dirty="0" smtClean="0"/>
              <a:t> is finer in size and must be good quality to prevent thread breakage and lint accumulation.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77509" y="3729318"/>
            <a:ext cx="5978019" cy="3098800"/>
            <a:chOff x="1239" y="2496"/>
            <a:chExt cx="3945" cy="2074"/>
          </a:xfrm>
        </p:grpSpPr>
        <p:grpSp>
          <p:nvGrpSpPr>
            <p:cNvPr id="13316" name="Group 8"/>
            <p:cNvGrpSpPr>
              <a:grpSpLocks/>
            </p:cNvGrpSpPr>
            <p:nvPr/>
          </p:nvGrpSpPr>
          <p:grpSpPr bwMode="auto">
            <a:xfrm>
              <a:off x="1239" y="2602"/>
              <a:ext cx="1778" cy="1920"/>
              <a:chOff x="1239" y="2784"/>
              <a:chExt cx="1778" cy="1920"/>
            </a:xfrm>
          </p:grpSpPr>
          <p:pic>
            <p:nvPicPr>
              <p:cNvPr id="13320" name="Picture 4" descr="spool of threa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52" t="11363" r="21213" b="22728"/>
              <a:stretch>
                <a:fillRect/>
              </a:stretch>
            </p:blipFill>
            <p:spPr bwMode="auto">
              <a:xfrm>
                <a:off x="1536" y="3312"/>
                <a:ext cx="1008" cy="139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21" name="Text Box 6"/>
              <p:cNvSpPr txBox="1">
                <a:spLocks noChangeArrowheads="1"/>
              </p:cNvSpPr>
              <p:nvPr/>
            </p:nvSpPr>
            <p:spPr bwMode="auto">
              <a:xfrm>
                <a:off x="1239" y="2784"/>
                <a:ext cx="1778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/>
                  <a:t>All-Purpose Sewing Machine Thread</a:t>
                </a:r>
              </a:p>
            </p:txBody>
          </p:sp>
        </p:grpSp>
        <p:grpSp>
          <p:nvGrpSpPr>
            <p:cNvPr id="13317" name="Group 9"/>
            <p:cNvGrpSpPr>
              <a:grpSpLocks/>
            </p:cNvGrpSpPr>
            <p:nvPr/>
          </p:nvGrpSpPr>
          <p:grpSpPr bwMode="auto">
            <a:xfrm>
              <a:off x="3552" y="2496"/>
              <a:ext cx="1632" cy="2074"/>
              <a:chOff x="3552" y="2678"/>
              <a:chExt cx="1632" cy="2074"/>
            </a:xfrm>
          </p:grpSpPr>
          <p:pic>
            <p:nvPicPr>
              <p:cNvPr id="13318" name="Picture 5" descr="serger thread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27"/>
              <a:stretch>
                <a:fillRect/>
              </a:stretch>
            </p:blipFill>
            <p:spPr bwMode="auto">
              <a:xfrm>
                <a:off x="3888" y="2971"/>
                <a:ext cx="988" cy="1781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19" name="Text Box 7"/>
              <p:cNvSpPr txBox="1">
                <a:spLocks noChangeArrowheads="1"/>
              </p:cNvSpPr>
              <p:nvPr/>
            </p:nvSpPr>
            <p:spPr bwMode="auto">
              <a:xfrm>
                <a:off x="3552" y="2678"/>
                <a:ext cx="1632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019175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Serger Thread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7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300" b="1" dirty="0"/>
              <a:t>Resolving Sewing Machine &amp; </a:t>
            </a:r>
            <a:r>
              <a:rPr lang="en-US" sz="4300" b="1" dirty="0" smtClean="0"/>
              <a:t/>
            </a:r>
            <a:br>
              <a:rPr lang="en-US" sz="4300" b="1" dirty="0" smtClean="0"/>
            </a:br>
            <a:r>
              <a:rPr lang="en-US" sz="4300" b="1" dirty="0" err="1" smtClean="0"/>
              <a:t>Serger</a:t>
            </a:r>
            <a:r>
              <a:rPr lang="en-US" sz="4300" b="1" dirty="0" smtClean="0"/>
              <a:t> </a:t>
            </a:r>
            <a:r>
              <a:rPr lang="en-US" sz="4300" b="1" dirty="0"/>
              <a:t>Malfunctions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364" y="2725271"/>
            <a:ext cx="9120836" cy="4446494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Check whether:</a:t>
            </a:r>
          </a:p>
          <a:p>
            <a:pPr lvl="1" eaLnBrk="1" hangingPunct="1"/>
            <a:r>
              <a:rPr lang="en-US" dirty="0" smtClean="0"/>
              <a:t>The upper and lower thread are correctly threaded.</a:t>
            </a:r>
          </a:p>
          <a:p>
            <a:pPr lvl="1" eaLnBrk="1" hangingPunct="1"/>
            <a:r>
              <a:rPr lang="en-US" dirty="0" smtClean="0"/>
              <a:t>The needle has been inserted correctly with the flat side of the shank to the rear.  </a:t>
            </a:r>
          </a:p>
          <a:p>
            <a:pPr eaLnBrk="1" hangingPunct="1"/>
            <a:r>
              <a:rPr lang="en-US" b="1" u="sng" dirty="0" smtClean="0"/>
              <a:t>If the upper thread breaks:</a:t>
            </a:r>
          </a:p>
          <a:p>
            <a:pPr lvl="1" eaLnBrk="1" hangingPunct="1"/>
            <a:r>
              <a:rPr lang="en-US" dirty="0" smtClean="0"/>
              <a:t>The needle is blunt (not sharp).</a:t>
            </a:r>
          </a:p>
          <a:p>
            <a:pPr lvl="1" eaLnBrk="1" hangingPunct="1"/>
            <a:r>
              <a:rPr lang="en-US" dirty="0" smtClean="0"/>
              <a:t>The upper thread tension is too tight.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506071"/>
            <a:ext cx="9601200" cy="43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8" rIns="96655" bIns="48328" anchor="ctr"/>
          <a:lstStyle/>
          <a:p>
            <a:pPr algn="ctr" defTabSz="966891"/>
            <a:r>
              <a:rPr lang="en-US" sz="2100" b="1" i="1" dirty="0"/>
              <a:t>If the sewing machine does not sew properly, it is usually due to incorrect use.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36419" y="2079812"/>
            <a:ext cx="8640474" cy="43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8" rIns="96655" bIns="48328" anchor="ctr"/>
          <a:lstStyle/>
          <a:p>
            <a:pPr algn="ctr" defTabSz="966891"/>
            <a:r>
              <a:rPr lang="en-US" sz="2800" b="1" i="1"/>
              <a:t>BEFORE you ask for help, check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3085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364" y="430306"/>
            <a:ext cx="8640474" cy="6956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If the lower thread breaks: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lower thread tension is too tight.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bobbin is jammed.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needle is blunt or bent.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If you have skipped stitches: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needle is blunt, bent or incorrectly inserted.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different needle is needed.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If your needle breaks: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needle clamp screw is not tight enough.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thread being used is of poor quality.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fabric is being pulled while needle is still inserted.  </a:t>
            </a:r>
          </a:p>
        </p:txBody>
      </p:sp>
    </p:spTree>
    <p:extLst>
      <p:ext uri="{BB962C8B-B14F-4D97-AF65-F5344CB8AC3E}">
        <p14:creationId xmlns:p14="http://schemas.microsoft.com/office/powerpoint/2010/main" val="16423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2965"/>
            <a:ext cx="9296400" cy="4828988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If your machine fails to run, perhaps:</a:t>
            </a:r>
          </a:p>
          <a:p>
            <a:pPr lvl="1" eaLnBrk="1" hangingPunct="1"/>
            <a:r>
              <a:rPr lang="en-US" dirty="0" smtClean="0"/>
              <a:t>The plug is not inserted correctly.</a:t>
            </a:r>
          </a:p>
          <a:p>
            <a:pPr lvl="1" eaLnBrk="1" hangingPunct="1"/>
            <a:r>
              <a:rPr lang="en-US" dirty="0" smtClean="0"/>
              <a:t>The power is not on.</a:t>
            </a:r>
          </a:p>
          <a:p>
            <a:pPr lvl="1" eaLnBrk="1" hangingPunct="1"/>
            <a:r>
              <a:rPr lang="en-US" dirty="0" smtClean="0"/>
              <a:t>The bobbin winder is engaged.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dirty="0" err="1" smtClean="0"/>
              <a:t>handwheel</a:t>
            </a:r>
            <a:r>
              <a:rPr lang="en-US" dirty="0" smtClean="0"/>
              <a:t> is loose.</a:t>
            </a:r>
          </a:p>
        </p:txBody>
      </p:sp>
      <p:pic>
        <p:nvPicPr>
          <p:cNvPr id="8196" name="Picture 4" descr="sewing machine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05" y="3094318"/>
            <a:ext cx="4582391" cy="402814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76300" y="2350008"/>
            <a:ext cx="7848600" cy="4914055"/>
            <a:chOff x="876300" y="2350008"/>
            <a:chExt cx="7848600" cy="49140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029200" y="2350008"/>
              <a:ext cx="685800" cy="298399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76300" y="6248400"/>
              <a:ext cx="7848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Inside Edge of the Presser Foot = __________”</a:t>
              </a:r>
            </a:p>
            <a:p>
              <a:r>
                <a:rPr lang="en-US" sz="3000" b="1" dirty="0" smtClean="0"/>
                <a:t>  (No Line On the Stitch Plate)</a:t>
              </a:r>
              <a:endParaRPr lang="en-US" sz="3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29400" y="605637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1/8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76300" y="3352800"/>
            <a:ext cx="7848600" cy="3987463"/>
            <a:chOff x="876300" y="3352800"/>
            <a:chExt cx="7848600" cy="398746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791200" y="3352800"/>
              <a:ext cx="426720" cy="188976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76300" y="6324600"/>
              <a:ext cx="7848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Outside Edge of the Presser Foot  = __________”</a:t>
              </a:r>
            </a:p>
            <a:p>
              <a:r>
                <a:rPr lang="en-US" sz="3000" b="1" dirty="0" smtClean="0"/>
                <a:t>            (First Small Line)</a:t>
              </a:r>
              <a:endParaRPr lang="en-US" sz="3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0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1/4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771900" y="1143000"/>
            <a:ext cx="4914900" cy="5735598"/>
            <a:chOff x="3771900" y="1143000"/>
            <a:chExt cx="4914900" cy="57355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663184" y="1143000"/>
              <a:ext cx="966216" cy="4038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771900" y="6324600"/>
              <a:ext cx="49149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First Long Line = __________”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0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3/8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67456" y="1066800"/>
            <a:ext cx="5334000" cy="5811798"/>
            <a:chOff x="3267456" y="1066800"/>
            <a:chExt cx="5334000" cy="58117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096000" y="1066800"/>
              <a:ext cx="1042416" cy="4114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267456" y="6324600"/>
              <a:ext cx="533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Second Long Line = __________”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0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1/2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0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5/8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5200" y="457200"/>
            <a:ext cx="5334000" cy="6421398"/>
            <a:chOff x="3505200" y="457200"/>
            <a:chExt cx="5334000" cy="6421398"/>
          </a:xfrm>
        </p:grpSpPr>
        <p:grpSp>
          <p:nvGrpSpPr>
            <p:cNvPr id="9" name="Group 8"/>
            <p:cNvGrpSpPr/>
            <p:nvPr/>
          </p:nvGrpSpPr>
          <p:grpSpPr>
            <a:xfrm>
              <a:off x="3505200" y="1219200"/>
              <a:ext cx="5334000" cy="5659398"/>
              <a:chOff x="3505200" y="1219200"/>
              <a:chExt cx="5334000" cy="5659398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6553200" y="1219200"/>
                <a:ext cx="1042416" cy="3962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3505200" y="6324600"/>
                <a:ext cx="5334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/>
                  <a:t>Third Long Line = __________”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6019800" y="457200"/>
              <a:ext cx="762000" cy="762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89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0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3/4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07664" y="1524000"/>
            <a:ext cx="5334000" cy="5354598"/>
            <a:chOff x="3407664" y="1524000"/>
            <a:chExt cx="5334000" cy="53545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086600" y="1524000"/>
              <a:ext cx="990600" cy="3581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407664" y="6324600"/>
              <a:ext cx="533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Fourth Long Line = __________”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82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1325</Words>
  <Application>Microsoft Office PowerPoint</Application>
  <PresentationFormat>Custom</PresentationFormat>
  <Paragraphs>202</Paragraphs>
  <Slides>39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Intro to the Sewing Machine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Parts of the Serger</vt:lpstr>
      <vt:lpstr>PowerPoint Presentation</vt:lpstr>
      <vt:lpstr>Serging Tips</vt:lpstr>
      <vt:lpstr>PowerPoint Presentation</vt:lpstr>
      <vt:lpstr>PowerPoint Presentation</vt:lpstr>
      <vt:lpstr>Resolving Sewing Machine &amp;  Serger Malfunctions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the Sewing Machine</dc:title>
  <dc:creator>Laura Schiers</dc:creator>
  <cp:lastModifiedBy>Laura Schiers</cp:lastModifiedBy>
  <cp:revision>92</cp:revision>
  <dcterms:created xsi:type="dcterms:W3CDTF">2013-07-13T22:32:25Z</dcterms:created>
  <dcterms:modified xsi:type="dcterms:W3CDTF">2014-01-02T00:23:59Z</dcterms:modified>
</cp:coreProperties>
</file>