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33"/>
  </p:notesMasterIdLst>
  <p:handoutMasterIdLst>
    <p:handoutMasterId r:id="rId34"/>
  </p:handoutMasterIdLst>
  <p:sldIdLst>
    <p:sldId id="306" r:id="rId2"/>
    <p:sldId id="308" r:id="rId3"/>
    <p:sldId id="307" r:id="rId4"/>
    <p:sldId id="310" r:id="rId5"/>
    <p:sldId id="256" r:id="rId6"/>
    <p:sldId id="313" r:id="rId7"/>
    <p:sldId id="257" r:id="rId8"/>
    <p:sldId id="301" r:id="rId9"/>
    <p:sldId id="264" r:id="rId10"/>
    <p:sldId id="263" r:id="rId11"/>
    <p:sldId id="298" r:id="rId12"/>
    <p:sldId id="258" r:id="rId13"/>
    <p:sldId id="259" r:id="rId14"/>
    <p:sldId id="303" r:id="rId15"/>
    <p:sldId id="302" r:id="rId16"/>
    <p:sldId id="314" r:id="rId17"/>
    <p:sldId id="311" r:id="rId18"/>
    <p:sldId id="317" r:id="rId19"/>
    <p:sldId id="318" r:id="rId20"/>
    <p:sldId id="319" r:id="rId21"/>
    <p:sldId id="320" r:id="rId22"/>
    <p:sldId id="321" r:id="rId23"/>
    <p:sldId id="322" r:id="rId24"/>
    <p:sldId id="324" r:id="rId25"/>
    <p:sldId id="323" r:id="rId26"/>
    <p:sldId id="325" r:id="rId27"/>
    <p:sldId id="260" r:id="rId28"/>
    <p:sldId id="261" r:id="rId29"/>
    <p:sldId id="312" r:id="rId30"/>
    <p:sldId id="328" r:id="rId31"/>
    <p:sldId id="262" r:id="rId32"/>
  </p:sldIdLst>
  <p:sldSz cx="9144000" cy="6858000" type="screen4x3"/>
  <p:notesSz cx="7086600" cy="942975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CC"/>
    <a:srgbClr val="FFFF00"/>
    <a:srgbClr val="CC0066"/>
    <a:srgbClr val="CC00FF"/>
    <a:srgbClr val="FF6600"/>
    <a:srgbClr val="66006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26" autoAdjust="0"/>
    <p:restoredTop sz="94660"/>
  </p:normalViewPr>
  <p:slideViewPr>
    <p:cSldViewPr>
      <p:cViewPr>
        <p:scale>
          <a:sx n="125" d="100"/>
          <a:sy n="125" d="100"/>
        </p:scale>
        <p:origin x="216" y="3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70860" cy="471488"/>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lvl1pPr>
              <a:defRPr sz="1200" smtClean="0"/>
            </a:lvl1pPr>
          </a:lstStyle>
          <a:p>
            <a:pPr>
              <a:defRPr/>
            </a:pPr>
            <a:endParaRPr lang="en-US"/>
          </a:p>
        </p:txBody>
      </p:sp>
      <p:sp>
        <p:nvSpPr>
          <p:cNvPr id="17411" name="Rectangle 3"/>
          <p:cNvSpPr>
            <a:spLocks noGrp="1" noChangeArrowheads="1"/>
          </p:cNvSpPr>
          <p:nvPr>
            <p:ph type="dt" sz="quarter" idx="1"/>
          </p:nvPr>
        </p:nvSpPr>
        <p:spPr bwMode="auto">
          <a:xfrm>
            <a:off x="4014100" y="0"/>
            <a:ext cx="3070860" cy="471488"/>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lvl1pPr algn="r">
              <a:defRPr sz="1200" smtClean="0"/>
            </a:lvl1pPr>
          </a:lstStyle>
          <a:p>
            <a:pPr>
              <a:defRPr/>
            </a:pPr>
            <a:endParaRPr lang="en-US"/>
          </a:p>
        </p:txBody>
      </p:sp>
      <p:sp>
        <p:nvSpPr>
          <p:cNvPr id="17412" name="Rectangle 4"/>
          <p:cNvSpPr>
            <a:spLocks noGrp="1" noChangeArrowheads="1"/>
          </p:cNvSpPr>
          <p:nvPr>
            <p:ph type="ftr" sz="quarter" idx="2"/>
          </p:nvPr>
        </p:nvSpPr>
        <p:spPr bwMode="auto">
          <a:xfrm>
            <a:off x="0" y="8956626"/>
            <a:ext cx="3070860" cy="471488"/>
          </a:xfrm>
          <a:prstGeom prst="rect">
            <a:avLst/>
          </a:prstGeom>
          <a:noFill/>
          <a:ln w="9525">
            <a:noFill/>
            <a:miter lim="800000"/>
            <a:headEnd/>
            <a:tailEnd/>
          </a:ln>
          <a:effectLst/>
        </p:spPr>
        <p:txBody>
          <a:bodyPr vert="horz" wrap="square" lIns="94375" tIns="47188" rIns="94375" bIns="47188" numCol="1" anchor="b" anchorCtr="0" compatLnSpc="1">
            <a:prstTxWarp prst="textNoShape">
              <a:avLst/>
            </a:prstTxWarp>
          </a:bodyPr>
          <a:lstStyle>
            <a:lvl1pPr>
              <a:defRPr sz="1200" smtClean="0"/>
            </a:lvl1pPr>
          </a:lstStyle>
          <a:p>
            <a:pPr>
              <a:defRPr/>
            </a:pPr>
            <a:endParaRPr lang="en-US"/>
          </a:p>
        </p:txBody>
      </p:sp>
      <p:sp>
        <p:nvSpPr>
          <p:cNvPr id="17413" name="Rectangle 5"/>
          <p:cNvSpPr>
            <a:spLocks noGrp="1" noChangeArrowheads="1"/>
          </p:cNvSpPr>
          <p:nvPr>
            <p:ph type="sldNum" sz="quarter" idx="3"/>
          </p:nvPr>
        </p:nvSpPr>
        <p:spPr bwMode="auto">
          <a:xfrm>
            <a:off x="4014100" y="8956626"/>
            <a:ext cx="3070860" cy="471488"/>
          </a:xfrm>
          <a:prstGeom prst="rect">
            <a:avLst/>
          </a:prstGeom>
          <a:noFill/>
          <a:ln w="9525">
            <a:noFill/>
            <a:miter lim="800000"/>
            <a:headEnd/>
            <a:tailEnd/>
          </a:ln>
          <a:effectLst/>
        </p:spPr>
        <p:txBody>
          <a:bodyPr vert="horz" wrap="square" lIns="94375" tIns="47188" rIns="94375" bIns="47188" numCol="1" anchor="b" anchorCtr="0" compatLnSpc="1">
            <a:prstTxWarp prst="textNoShape">
              <a:avLst/>
            </a:prstTxWarp>
          </a:bodyPr>
          <a:lstStyle>
            <a:lvl1pPr algn="r">
              <a:defRPr sz="1200" smtClean="0"/>
            </a:lvl1pPr>
          </a:lstStyle>
          <a:p>
            <a:pPr>
              <a:defRPr/>
            </a:pPr>
            <a:fld id="{549ECDF4-1CB2-4E82-B649-59B7B3FDCF79}" type="slidenum">
              <a:rPr lang="en-US"/>
              <a:pPr>
                <a:defRPr/>
              </a:pPr>
              <a:t>‹#›</a:t>
            </a:fld>
            <a:endParaRPr lang="en-US"/>
          </a:p>
        </p:txBody>
      </p:sp>
    </p:spTree>
    <p:extLst>
      <p:ext uri="{BB962C8B-B14F-4D97-AF65-F5344CB8AC3E}">
        <p14:creationId xmlns:p14="http://schemas.microsoft.com/office/powerpoint/2010/main" val="2740114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1488"/>
          </a:xfrm>
          <a:prstGeom prst="rect">
            <a:avLst/>
          </a:prstGeom>
        </p:spPr>
        <p:txBody>
          <a:bodyPr vert="horz" lIns="94375" tIns="47188" rIns="94375" bIns="47188" rtlCol="0"/>
          <a:lstStyle>
            <a:lvl1pPr algn="l">
              <a:defRPr sz="1200" smtClean="0"/>
            </a:lvl1pPr>
          </a:lstStyle>
          <a:p>
            <a:pPr>
              <a:defRPr/>
            </a:pPr>
            <a:endParaRPr lang="en-US"/>
          </a:p>
        </p:txBody>
      </p:sp>
      <p:sp>
        <p:nvSpPr>
          <p:cNvPr id="3" name="Date Placeholder 2"/>
          <p:cNvSpPr>
            <a:spLocks noGrp="1"/>
          </p:cNvSpPr>
          <p:nvPr>
            <p:ph type="dt" idx="1"/>
          </p:nvPr>
        </p:nvSpPr>
        <p:spPr>
          <a:xfrm>
            <a:off x="4014100" y="0"/>
            <a:ext cx="3070860" cy="471488"/>
          </a:xfrm>
          <a:prstGeom prst="rect">
            <a:avLst/>
          </a:prstGeom>
        </p:spPr>
        <p:txBody>
          <a:bodyPr vert="horz" lIns="94375" tIns="47188" rIns="94375" bIns="47188" rtlCol="0"/>
          <a:lstStyle>
            <a:lvl1pPr algn="r">
              <a:defRPr sz="1200" smtClean="0"/>
            </a:lvl1pPr>
          </a:lstStyle>
          <a:p>
            <a:pPr>
              <a:defRPr/>
            </a:pPr>
            <a:fld id="{0D65C280-516A-4840-A2BB-C8C1A68EA7CF}" type="datetimeFigureOut">
              <a:rPr lang="en-US"/>
              <a:pPr>
                <a:defRPr/>
              </a:pPr>
              <a:t>8/18/2014</a:t>
            </a:fld>
            <a:endParaRPr lang="en-US"/>
          </a:p>
        </p:txBody>
      </p:sp>
      <p:sp>
        <p:nvSpPr>
          <p:cNvPr id="4" name="Slide Image Placeholder 3"/>
          <p:cNvSpPr>
            <a:spLocks noGrp="1" noRot="1" noChangeAspect="1"/>
          </p:cNvSpPr>
          <p:nvPr>
            <p:ph type="sldImg" idx="2"/>
          </p:nvPr>
        </p:nvSpPr>
        <p:spPr>
          <a:xfrm>
            <a:off x="1185863" y="706438"/>
            <a:ext cx="4714875" cy="3536950"/>
          </a:xfrm>
          <a:prstGeom prst="rect">
            <a:avLst/>
          </a:prstGeom>
          <a:noFill/>
          <a:ln w="12700">
            <a:solidFill>
              <a:prstClr val="black"/>
            </a:solidFill>
          </a:ln>
        </p:spPr>
        <p:txBody>
          <a:bodyPr vert="horz" lIns="94375" tIns="47188" rIns="94375" bIns="47188" rtlCol="0" anchor="ctr"/>
          <a:lstStyle/>
          <a:p>
            <a:pPr lvl="0"/>
            <a:endParaRPr lang="en-US" noProof="0" smtClean="0"/>
          </a:p>
        </p:txBody>
      </p:sp>
      <p:sp>
        <p:nvSpPr>
          <p:cNvPr id="5" name="Notes Placeholder 4"/>
          <p:cNvSpPr>
            <a:spLocks noGrp="1"/>
          </p:cNvSpPr>
          <p:nvPr>
            <p:ph type="body" sz="quarter" idx="3"/>
          </p:nvPr>
        </p:nvSpPr>
        <p:spPr>
          <a:xfrm>
            <a:off x="708660" y="4479131"/>
            <a:ext cx="5669280" cy="4243388"/>
          </a:xfrm>
          <a:prstGeom prst="rect">
            <a:avLst/>
          </a:prstGeom>
        </p:spPr>
        <p:txBody>
          <a:bodyPr vert="horz" lIns="94375" tIns="47188" rIns="94375" bIns="4718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956626"/>
            <a:ext cx="3070860" cy="471488"/>
          </a:xfrm>
          <a:prstGeom prst="rect">
            <a:avLst/>
          </a:prstGeom>
        </p:spPr>
        <p:txBody>
          <a:bodyPr vert="horz" lIns="94375" tIns="47188" rIns="94375" bIns="47188"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4014100" y="8956626"/>
            <a:ext cx="3070860" cy="471488"/>
          </a:xfrm>
          <a:prstGeom prst="rect">
            <a:avLst/>
          </a:prstGeom>
        </p:spPr>
        <p:txBody>
          <a:bodyPr vert="horz" lIns="94375" tIns="47188" rIns="94375" bIns="47188" rtlCol="0" anchor="b"/>
          <a:lstStyle>
            <a:lvl1pPr algn="r">
              <a:defRPr sz="1200" smtClean="0"/>
            </a:lvl1pPr>
          </a:lstStyle>
          <a:p>
            <a:pPr>
              <a:defRPr/>
            </a:pPr>
            <a:fld id="{83DAD2EE-BE77-47FE-BFE1-03ED8E23FA5B}" type="slidenum">
              <a:rPr lang="en-US"/>
              <a:pPr>
                <a:defRPr/>
              </a:pPr>
              <a:t>‹#›</a:t>
            </a:fld>
            <a:endParaRPr lang="en-US"/>
          </a:p>
        </p:txBody>
      </p:sp>
    </p:spTree>
    <p:extLst>
      <p:ext uri="{BB962C8B-B14F-4D97-AF65-F5344CB8AC3E}">
        <p14:creationId xmlns:p14="http://schemas.microsoft.com/office/powerpoint/2010/main" val="19504905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3DAD2EE-BE77-47FE-BFE1-03ED8E23FA5B}"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3DAD2EE-BE77-47FE-BFE1-03ED8E23FA5B}"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7D2BC0-338C-4639-9FA8-04A2765090B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3DAD2EE-BE77-47FE-BFE1-03ED8E23FA5B}"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3DAD2EE-BE77-47FE-BFE1-03ED8E23FA5B}"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7D2BC0-338C-4639-9FA8-04A2765090B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7D2BC0-338C-4639-9FA8-04A2765090B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3DAD2EE-BE77-47FE-BFE1-03ED8E23FA5B}"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3DAD2EE-BE77-47FE-BFE1-03ED8E23FA5B}"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A8BEE1-9F2E-4A92-8183-9054332A9541}"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AFA3C3-DD49-4A08-A370-BF1AD1A84A56}"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3DAD2EE-BE77-47FE-BFE1-03ED8E23FA5B}"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C0715B-4017-4255-AC1E-F2D96A44E5A9}"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7A2BCA-01C3-44E5-97A7-8B151511B6EB}"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B288D52-6D77-419D-88C4-0707DCBB1BE6}"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C438FB-FAC3-4BE6-A845-8F76AE3BB228}"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65F78B-2DD0-4D03-8A28-74FB23D7C0AE}"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302761-D8DA-4AEE-B10A-7FDC7132CBF5}"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2179C5-4E0B-467C-8DF3-94B42944C517}"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3DAD2EE-BE77-47FE-BFE1-03ED8E23FA5B}"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3DAD2EE-BE77-47FE-BFE1-03ED8E23FA5B}"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3DAD2EE-BE77-47FE-BFE1-03ED8E23FA5B}"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3DAD2EE-BE77-47FE-BFE1-03ED8E23FA5B}"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7F08A0-A780-49D5-8EDA-7ADBDB979D25}"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3DAD2EE-BE77-47FE-BFE1-03ED8E23FA5B}" type="slidenum">
              <a:rPr lang="en-US" smtClean="0"/>
              <a:pPr>
                <a:defRPr/>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3DAD2EE-BE77-47FE-BFE1-03ED8E23FA5B}"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1A0E3EE-E1F8-4609-83AC-1022277A2CDB}"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3DAD2EE-BE77-47FE-BFE1-03ED8E23FA5B}"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3DAD2EE-BE77-47FE-BFE1-03ED8E23FA5B}"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7D2BC0-338C-4639-9FA8-04A2765090B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3DAD2EE-BE77-47FE-BFE1-03ED8E23FA5B}"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pPr>
              <a:defRPr/>
            </a:pPr>
            <a:endParaRPr lang="en-US" altLang="en-US"/>
          </a:p>
        </p:txBody>
      </p:sp>
      <p:sp>
        <p:nvSpPr>
          <p:cNvPr id="17" name="Footer Placeholder 16"/>
          <p:cNvSpPr>
            <a:spLocks noGrp="1"/>
          </p:cNvSpPr>
          <p:nvPr>
            <p:ph type="ftr" sz="quarter" idx="11"/>
          </p:nvPr>
        </p:nvSpPr>
        <p:spPr bwMode="auto">
          <a:xfrm rot="5400000">
            <a:off x="7077269" y="4181669"/>
            <a:ext cx="3657600" cy="384048"/>
          </a:xfrm>
        </p:spPr>
        <p:txBody>
          <a:bodyPr/>
          <a:lstStyle/>
          <a:p>
            <a:pPr>
              <a:defRPr/>
            </a:pPr>
            <a:endParaRPr lang="en-US" alt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pPr>
              <a:defRPr/>
            </a:pPr>
            <a:fld id="{69A25415-7D10-4DD5-904E-50D41B108DE3}" type="slidenum">
              <a:rPr lang="en-US" altLang="en-US" smtClean="0"/>
              <a:pPr>
                <a:defRPr/>
              </a:pPr>
              <a:t>‹#›</a:t>
            </a:fld>
            <a:endParaRPr lang="en-US" altLang="en-US"/>
          </a:p>
        </p:txBody>
      </p:sp>
    </p:spTree>
  </p:cSld>
  <p:clrMapOvr>
    <a:overrideClrMapping bg1="lt1" tx1="dk1" bg2="lt2" tx2="dk2" accent1="accent1" accent2="accent2" accent3="accent3" accent4="accent4" accent5="accent5" accent6="accent6" hlink="hlink" folHlink="folHlink"/>
  </p:clrMapOvr>
  <p:transition>
    <p:comb/>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4B0D419B-0D80-4040-A8CF-B5C0C74D4292}" type="slidenum">
              <a:rPr lang="en-US" altLang="en-US" smtClean="0"/>
              <a:pPr>
                <a:defRPr/>
              </a:pPr>
              <a:t>‹#›</a:t>
            </a:fld>
            <a:endParaRPr lang="en-US" altLang="en-US"/>
          </a:p>
        </p:txBody>
      </p:sp>
    </p:spTree>
  </p:cSld>
  <p:clrMapOvr>
    <a:masterClrMapping/>
  </p:clrMapOvr>
  <p:transition>
    <p:comb/>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61DB633-F48F-4712-8753-992A139053B6}" type="slidenum">
              <a:rPr lang="en-US" altLang="en-US" smtClean="0"/>
              <a:pPr>
                <a:defRPr/>
              </a:pPr>
              <a:t>‹#›</a:t>
            </a:fld>
            <a:endParaRPr lang="en-US" altLang="en-US"/>
          </a:p>
        </p:txBody>
      </p:sp>
    </p:spTree>
  </p:cSld>
  <p:clrMapOvr>
    <a:masterClrMapping/>
  </p:clrMapOvr>
  <p:transition>
    <p:comb/>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a:defRPr/>
            </a:pPr>
            <a:endParaRPr lang="en-US" altLang="en-US"/>
          </a:p>
        </p:txBody>
      </p:sp>
      <p:sp>
        <p:nvSpPr>
          <p:cNvPr id="9" name="Slide Number Placeholder 8"/>
          <p:cNvSpPr>
            <a:spLocks noGrp="1"/>
          </p:cNvSpPr>
          <p:nvPr>
            <p:ph type="sldNum" sz="quarter" idx="15"/>
          </p:nvPr>
        </p:nvSpPr>
        <p:spPr/>
        <p:txBody>
          <a:bodyPr rtlCol="0"/>
          <a:lstStyle/>
          <a:p>
            <a:pPr>
              <a:defRPr/>
            </a:pPr>
            <a:fld id="{F9786752-217B-4C60-8648-A91B7E867E27}" type="slidenum">
              <a:rPr lang="en-US" altLang="en-US" smtClean="0"/>
              <a:pPr>
                <a:defRPr/>
              </a:pPr>
              <a:t>‹#›</a:t>
            </a:fld>
            <a:endParaRPr lang="en-US" altLang="en-US"/>
          </a:p>
        </p:txBody>
      </p:sp>
      <p:sp>
        <p:nvSpPr>
          <p:cNvPr id="10" name="Footer Placeholder 9"/>
          <p:cNvSpPr>
            <a:spLocks noGrp="1"/>
          </p:cNvSpPr>
          <p:nvPr>
            <p:ph type="ftr" sz="quarter" idx="16"/>
          </p:nvPr>
        </p:nvSpPr>
        <p:spPr/>
        <p:txBody>
          <a:bodyPr rtlCol="0"/>
          <a:lstStyle/>
          <a:p>
            <a:pPr>
              <a:defRPr/>
            </a:pPr>
            <a:endParaRPr lang="en-US" altLang="en-US"/>
          </a:p>
        </p:txBody>
      </p:sp>
    </p:spTree>
  </p:cSld>
  <p:clrMapOvr>
    <a:masterClrMapping/>
  </p:clrMapOvr>
  <p:transition>
    <p:comb/>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a:defRPr/>
            </a:pPr>
            <a:endParaRPr lang="en-US" altLang="en-US"/>
          </a:p>
        </p:txBody>
      </p:sp>
      <p:sp>
        <p:nvSpPr>
          <p:cNvPr id="5" name="Footer Placeholder 4"/>
          <p:cNvSpPr>
            <a:spLocks noGrp="1"/>
          </p:cNvSpPr>
          <p:nvPr>
            <p:ph type="ftr" sz="quarter" idx="11"/>
          </p:nvPr>
        </p:nvSpPr>
        <p:spPr bwMode="auto">
          <a:xfrm rot="5400000">
            <a:off x="7077456" y="4178808"/>
            <a:ext cx="3657600" cy="384048"/>
          </a:xfrm>
        </p:spPr>
        <p:txBody>
          <a:bodyPr/>
          <a:lstStyle/>
          <a:p>
            <a:pPr>
              <a:defRPr/>
            </a:pPr>
            <a:endParaRPr lang="en-US" alt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pPr>
              <a:defRPr/>
            </a:pPr>
            <a:fld id="{9774A2BE-99C1-4251-B589-26EF213032E1}" type="slidenum">
              <a:rPr lang="en-US" altLang="en-US" smtClean="0"/>
              <a:pPr>
                <a:defRPr/>
              </a:pPr>
              <a:t>‹#›</a:t>
            </a:fld>
            <a:endParaRPr lang="en-US" altLang="en-US"/>
          </a:p>
        </p:txBody>
      </p:sp>
    </p:spTree>
  </p:cSld>
  <p:clrMapOvr>
    <a:overrideClrMapping bg1="dk1" tx1="lt1" bg2="dk2" tx2="lt2" accent1="accent1" accent2="accent2" accent3="accent3" accent4="accent4" accent5="accent5" accent6="accent6" hlink="hlink" folHlink="folHlink"/>
  </p:clrMapOvr>
  <p:transition>
    <p:comb/>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539F657C-E839-457D-A75E-4F692DB19FE6}" type="slidenum">
              <a:rPr lang="en-US" altLang="en-US" smtClean="0"/>
              <a:pPr>
                <a:defRPr/>
              </a:pPr>
              <a:t>‹#›</a:t>
            </a:fld>
            <a:endParaRPr lang="en-US" alt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comb/>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60A4ACD9-BF8F-4849-85A2-CF3C3AE1507B}" type="slidenum">
              <a:rPr lang="en-US" altLang="en-US" smtClean="0"/>
              <a:pPr>
                <a:defRPr/>
              </a:pPr>
              <a:t>‹#›</a:t>
            </a:fld>
            <a:endParaRPr lang="en-US" alt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comb/>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defRPr/>
            </a:pPr>
            <a:endParaRPr lang="en-US" altLang="en-US"/>
          </a:p>
        </p:txBody>
      </p:sp>
      <p:sp>
        <p:nvSpPr>
          <p:cNvPr id="7" name="Slide Number Placeholder 6"/>
          <p:cNvSpPr>
            <a:spLocks noGrp="1"/>
          </p:cNvSpPr>
          <p:nvPr>
            <p:ph type="sldNum" sz="quarter" idx="11"/>
          </p:nvPr>
        </p:nvSpPr>
        <p:spPr/>
        <p:txBody>
          <a:bodyPr rtlCol="0"/>
          <a:lstStyle/>
          <a:p>
            <a:pPr>
              <a:defRPr/>
            </a:pPr>
            <a:fld id="{45467AD5-FCA1-4E10-AB3A-5034E2B87706}" type="slidenum">
              <a:rPr lang="en-US" altLang="en-US" smtClean="0"/>
              <a:pPr>
                <a:defRPr/>
              </a:pPr>
              <a:t>‹#›</a:t>
            </a:fld>
            <a:endParaRPr lang="en-US" altLang="en-US"/>
          </a:p>
        </p:txBody>
      </p:sp>
      <p:sp>
        <p:nvSpPr>
          <p:cNvPr id="8" name="Footer Placeholder 7"/>
          <p:cNvSpPr>
            <a:spLocks noGrp="1"/>
          </p:cNvSpPr>
          <p:nvPr>
            <p:ph type="ftr" sz="quarter" idx="12"/>
          </p:nvPr>
        </p:nvSpPr>
        <p:spPr/>
        <p:txBody>
          <a:bodyPr rtlCol="0"/>
          <a:lstStyle/>
          <a:p>
            <a:pPr>
              <a:defRPr/>
            </a:pPr>
            <a:endParaRPr lang="en-US" altLang="en-US"/>
          </a:p>
        </p:txBody>
      </p:sp>
    </p:spTree>
  </p:cSld>
  <p:clrMapOvr>
    <a:masterClrMapping/>
  </p:clrMapOvr>
  <p:transition>
    <p:comb/>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2F972B6B-ABF2-40E8-A642-F865B4DA3830}" type="slidenum">
              <a:rPr lang="en-US" altLang="en-US" smtClean="0"/>
              <a:pPr>
                <a:defRPr/>
              </a:pPr>
              <a:t>‹#›</a:t>
            </a:fld>
            <a:endParaRPr lang="en-US" altLang="en-US"/>
          </a:p>
        </p:txBody>
      </p:sp>
    </p:spTree>
  </p:cSld>
  <p:clrMapOvr>
    <a:masterClrMapping/>
  </p:clrMapOvr>
  <p:transition>
    <p:comb/>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a:defRPr/>
            </a:pPr>
            <a:endParaRPr lang="en-US" altLang="en-US"/>
          </a:p>
        </p:txBody>
      </p:sp>
      <p:sp>
        <p:nvSpPr>
          <p:cNvPr id="22" name="Slide Number Placeholder 21"/>
          <p:cNvSpPr>
            <a:spLocks noGrp="1"/>
          </p:cNvSpPr>
          <p:nvPr>
            <p:ph type="sldNum" sz="quarter" idx="15"/>
          </p:nvPr>
        </p:nvSpPr>
        <p:spPr/>
        <p:txBody>
          <a:bodyPr rtlCol="0"/>
          <a:lstStyle/>
          <a:p>
            <a:pPr>
              <a:defRPr/>
            </a:pPr>
            <a:fld id="{F48961AA-7731-4426-B715-DCAFCB549C80}" type="slidenum">
              <a:rPr lang="en-US" altLang="en-US" smtClean="0"/>
              <a:pPr>
                <a:defRPr/>
              </a:pPr>
              <a:t>‹#›</a:t>
            </a:fld>
            <a:endParaRPr lang="en-US" altLang="en-US"/>
          </a:p>
        </p:txBody>
      </p:sp>
      <p:sp>
        <p:nvSpPr>
          <p:cNvPr id="23" name="Footer Placeholder 22"/>
          <p:cNvSpPr>
            <a:spLocks noGrp="1"/>
          </p:cNvSpPr>
          <p:nvPr>
            <p:ph type="ftr" sz="quarter" idx="16"/>
          </p:nvPr>
        </p:nvSpPr>
        <p:spPr/>
        <p:txBody>
          <a:bodyPr rtlCol="0"/>
          <a:lstStyle/>
          <a:p>
            <a:pPr>
              <a:defRPr/>
            </a:pPr>
            <a:endParaRPr lang="en-US" altLang="en-US"/>
          </a:p>
        </p:txBody>
      </p:sp>
    </p:spTree>
  </p:cSld>
  <p:clrMapOvr>
    <a:overrideClrMapping bg1="lt1" tx1="dk1" bg2="lt2" tx2="dk2" accent1="accent1" accent2="accent2" accent3="accent3" accent4="accent4" accent5="accent5" accent6="accent6" hlink="hlink" folHlink="folHlink"/>
  </p:clrMapOvr>
  <p:transition>
    <p:comb/>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a:defRPr/>
            </a:pPr>
            <a:endParaRPr lang="en-US" altLang="en-US"/>
          </a:p>
        </p:txBody>
      </p:sp>
      <p:sp>
        <p:nvSpPr>
          <p:cNvPr id="18" name="Slide Number Placeholder 17"/>
          <p:cNvSpPr>
            <a:spLocks noGrp="1"/>
          </p:cNvSpPr>
          <p:nvPr>
            <p:ph type="sldNum" sz="quarter" idx="11"/>
          </p:nvPr>
        </p:nvSpPr>
        <p:spPr/>
        <p:txBody>
          <a:bodyPr rtlCol="0"/>
          <a:lstStyle/>
          <a:p>
            <a:pPr>
              <a:defRPr/>
            </a:pPr>
            <a:fld id="{BFFAAD6E-1A42-44EA-BE0C-11743017A8E0}" type="slidenum">
              <a:rPr lang="en-US" altLang="en-US" smtClean="0"/>
              <a:pPr>
                <a:defRPr/>
              </a:pPr>
              <a:t>‹#›</a:t>
            </a:fld>
            <a:endParaRPr lang="en-US" altLang="en-US"/>
          </a:p>
        </p:txBody>
      </p:sp>
      <p:sp>
        <p:nvSpPr>
          <p:cNvPr id="21" name="Footer Placeholder 20"/>
          <p:cNvSpPr>
            <a:spLocks noGrp="1"/>
          </p:cNvSpPr>
          <p:nvPr>
            <p:ph type="ftr" sz="quarter" idx="12"/>
          </p:nvPr>
        </p:nvSpPr>
        <p:spPr/>
        <p:txBody>
          <a:bodyPr rtlCol="0"/>
          <a:lstStyle/>
          <a:p>
            <a:pPr>
              <a:defRPr/>
            </a:pPr>
            <a:endParaRPr lang="en-US" altLang="en-US"/>
          </a:p>
        </p:txBody>
      </p:sp>
    </p:spTree>
  </p:cSld>
  <p:clrMapOvr>
    <a:masterClrMapping/>
  </p:clrMapOvr>
  <p:transition>
    <p:comb/>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lt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lt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D2A62B6D-A512-45B7-8DE7-8DF324B8AA34}"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ransition>
    <p:comb/>
  </p:transition>
  <p:timing>
    <p:tnLst>
      <p:par>
        <p:cTn id="1" dur="indefinite" restart="never" nodeType="tmRoot"/>
      </p:par>
    </p:tnLst>
  </p:timing>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audio" Target="file:///C:\Documents%20and%20Settings\stjohnson\Local%20Settings\Temporary%20Internet%20Files\Content.IE5\2752E1BE\MSj03882060000%5b1%5d.wav" TargetMode="External"/><Relationship Id="rId5" Type="http://schemas.openxmlformats.org/officeDocument/2006/relationships/image" Target="../media/image18.jpe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audio" Target="../media/audio1.wav"/><Relationship Id="rId5" Type="http://schemas.openxmlformats.org/officeDocument/2006/relationships/image" Target="../media/image20.jpe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Bell Work</a:t>
            </a:r>
            <a:endParaRPr lang="en-US" dirty="0"/>
          </a:p>
        </p:txBody>
      </p:sp>
      <p:sp>
        <p:nvSpPr>
          <p:cNvPr id="2" name="Subtitle 1"/>
          <p:cNvSpPr>
            <a:spLocks noGrp="1"/>
          </p:cNvSpPr>
          <p:nvPr>
            <p:ph type="subTitle" idx="1"/>
          </p:nvPr>
        </p:nvSpPr>
        <p:spPr>
          <a:xfrm>
            <a:off x="1371600" y="3657600"/>
            <a:ext cx="6400800" cy="2209800"/>
          </a:xfrm>
        </p:spPr>
        <p:txBody>
          <a:bodyPr>
            <a:noAutofit/>
          </a:bodyPr>
          <a:lstStyle/>
          <a:p>
            <a:r>
              <a:rPr lang="en-US" sz="4000" dirty="0" smtClean="0"/>
              <a:t>What does a newborn look like?</a:t>
            </a:r>
            <a:endParaRPr lang="en-US" sz="4000" dirty="0"/>
          </a:p>
        </p:txBody>
      </p:sp>
    </p:spTree>
  </p:cSld>
  <p:clrMapOvr>
    <a:masterClrMapping/>
  </p:clrMapOvr>
  <p:transition>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6146" name="Picture 19" descr="Mom2"/>
          <p:cNvPicPr>
            <a:picLocks noChangeAspect="1" noChangeArrowheads="1"/>
          </p:cNvPicPr>
          <p:nvPr/>
        </p:nvPicPr>
        <p:blipFill>
          <a:blip r:embed="rId3" cstate="print"/>
          <a:srcRect/>
          <a:stretch>
            <a:fillRect/>
          </a:stretch>
        </p:blipFill>
        <p:spPr bwMode="auto">
          <a:xfrm>
            <a:off x="609600" y="0"/>
            <a:ext cx="3654425" cy="3232150"/>
          </a:xfrm>
          <a:prstGeom prst="rect">
            <a:avLst/>
          </a:prstGeom>
          <a:noFill/>
          <a:ln w="9525">
            <a:noFill/>
            <a:miter lim="800000"/>
            <a:headEnd/>
            <a:tailEnd/>
          </a:ln>
        </p:spPr>
      </p:pic>
      <p:pic>
        <p:nvPicPr>
          <p:cNvPr id="6147" name="Picture 17" descr="mom_home"/>
          <p:cNvPicPr>
            <a:picLocks noChangeAspect="1" noChangeArrowheads="1"/>
          </p:cNvPicPr>
          <p:nvPr/>
        </p:nvPicPr>
        <p:blipFill>
          <a:blip r:embed="rId4" cstate="print"/>
          <a:srcRect/>
          <a:stretch>
            <a:fillRect/>
          </a:stretch>
        </p:blipFill>
        <p:spPr bwMode="auto">
          <a:xfrm>
            <a:off x="5838825" y="228600"/>
            <a:ext cx="3305175" cy="3171825"/>
          </a:xfrm>
          <a:prstGeom prst="rect">
            <a:avLst/>
          </a:prstGeom>
          <a:noFill/>
          <a:ln w="9525">
            <a:noFill/>
            <a:miter lim="800000"/>
            <a:headEnd/>
            <a:tailEnd/>
          </a:ln>
        </p:spPr>
      </p:pic>
      <p:pic>
        <p:nvPicPr>
          <p:cNvPr id="6148" name="Picture 15" descr="adults_247365_mom"/>
          <p:cNvPicPr>
            <a:picLocks noChangeAspect="1" noChangeArrowheads="1"/>
          </p:cNvPicPr>
          <p:nvPr/>
        </p:nvPicPr>
        <p:blipFill>
          <a:blip r:embed="rId5" cstate="print"/>
          <a:srcRect/>
          <a:stretch>
            <a:fillRect/>
          </a:stretch>
        </p:blipFill>
        <p:spPr bwMode="auto">
          <a:xfrm>
            <a:off x="1905000" y="4048125"/>
            <a:ext cx="4457700" cy="2809875"/>
          </a:xfrm>
          <a:prstGeom prst="rect">
            <a:avLst/>
          </a:prstGeom>
          <a:noFill/>
          <a:ln w="9525">
            <a:noFill/>
            <a:miter lim="800000"/>
            <a:headEnd/>
            <a:tailEnd/>
          </a:ln>
        </p:spPr>
      </p:pic>
      <p:pic>
        <p:nvPicPr>
          <p:cNvPr id="6149" name="Picture 13" descr="on_dads_shoulder"/>
          <p:cNvPicPr>
            <a:picLocks noChangeAspect="1" noChangeArrowheads="1"/>
          </p:cNvPicPr>
          <p:nvPr/>
        </p:nvPicPr>
        <p:blipFill>
          <a:blip r:embed="rId6" cstate="print"/>
          <a:srcRect/>
          <a:stretch>
            <a:fillRect/>
          </a:stretch>
        </p:blipFill>
        <p:spPr bwMode="auto">
          <a:xfrm>
            <a:off x="3810000" y="0"/>
            <a:ext cx="2887663" cy="4267200"/>
          </a:xfrm>
          <a:prstGeom prst="rect">
            <a:avLst/>
          </a:prstGeom>
          <a:noFill/>
          <a:ln w="9525">
            <a:noFill/>
            <a:miter lim="800000"/>
            <a:headEnd/>
            <a:tailEnd/>
          </a:ln>
        </p:spPr>
      </p:pic>
      <p:pic>
        <p:nvPicPr>
          <p:cNvPr id="6152" name="Picture 7" descr="mom_and_baby"/>
          <p:cNvPicPr>
            <a:picLocks noChangeAspect="1" noChangeArrowheads="1"/>
          </p:cNvPicPr>
          <p:nvPr/>
        </p:nvPicPr>
        <p:blipFill>
          <a:blip r:embed="rId7" cstate="print"/>
          <a:srcRect/>
          <a:stretch>
            <a:fillRect/>
          </a:stretch>
        </p:blipFill>
        <p:spPr bwMode="auto">
          <a:xfrm>
            <a:off x="-152400" y="1371600"/>
            <a:ext cx="2312988" cy="3230563"/>
          </a:xfrm>
          <a:prstGeom prst="rect">
            <a:avLst/>
          </a:prstGeom>
          <a:noFill/>
          <a:ln w="9525">
            <a:noFill/>
            <a:miter lim="800000"/>
            <a:headEnd/>
            <a:tailEnd/>
          </a:ln>
        </p:spPr>
      </p:pic>
      <p:pic>
        <p:nvPicPr>
          <p:cNvPr id="6153" name="Picture 9" descr="mom_reading"/>
          <p:cNvPicPr>
            <a:picLocks noChangeAspect="1" noChangeArrowheads="1"/>
          </p:cNvPicPr>
          <p:nvPr/>
        </p:nvPicPr>
        <p:blipFill>
          <a:blip r:embed="rId8" cstate="print"/>
          <a:srcRect/>
          <a:stretch>
            <a:fillRect/>
          </a:stretch>
        </p:blipFill>
        <p:spPr bwMode="auto">
          <a:xfrm>
            <a:off x="5562600" y="3306763"/>
            <a:ext cx="3581400" cy="3551237"/>
          </a:xfrm>
          <a:prstGeom prst="rect">
            <a:avLst/>
          </a:prstGeom>
          <a:noFill/>
          <a:ln w="9525">
            <a:noFill/>
            <a:miter lim="800000"/>
            <a:headEnd/>
            <a:tailEnd/>
          </a:ln>
        </p:spPr>
      </p:pic>
      <p:pic>
        <p:nvPicPr>
          <p:cNvPr id="6154" name="Picture 11" descr="dads-calendar"/>
          <p:cNvPicPr>
            <a:picLocks noChangeAspect="1" noChangeArrowheads="1"/>
          </p:cNvPicPr>
          <p:nvPr/>
        </p:nvPicPr>
        <p:blipFill>
          <a:blip r:embed="rId9" cstate="print"/>
          <a:srcRect/>
          <a:stretch>
            <a:fillRect/>
          </a:stretch>
        </p:blipFill>
        <p:spPr bwMode="auto">
          <a:xfrm>
            <a:off x="0" y="3810000"/>
            <a:ext cx="2857500" cy="2857500"/>
          </a:xfrm>
          <a:prstGeom prst="rect">
            <a:avLst/>
          </a:prstGeom>
          <a:noFill/>
          <a:ln w="9525">
            <a:noFill/>
            <a:miter lim="800000"/>
            <a:headEnd/>
            <a:tailEnd/>
          </a:ln>
        </p:spPr>
      </p:pic>
      <p:sp>
        <p:nvSpPr>
          <p:cNvPr id="11284" name="Text Box 20"/>
          <p:cNvSpPr txBox="1">
            <a:spLocks noChangeArrowheads="1"/>
          </p:cNvSpPr>
          <p:nvPr/>
        </p:nvSpPr>
        <p:spPr bwMode="auto">
          <a:xfrm>
            <a:off x="0" y="0"/>
            <a:ext cx="9144001" cy="615553"/>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defRPr/>
            </a:pPr>
            <a:r>
              <a:rPr lang="en-US" sz="3400" b="1" dirty="0">
                <a:solidFill>
                  <a:schemeClr val="bg1"/>
                </a:solidFill>
                <a:effectLst>
                  <a:outerShdw blurRad="38100" dist="38100" dir="2700000" algn="tl">
                    <a:srgbClr val="C0C0C0"/>
                  </a:outerShdw>
                </a:effectLst>
                <a:latin typeface="Arial Black" pitchFamily="34" charset="0"/>
              </a:rPr>
              <a:t>Who are the potential child abusers?</a:t>
            </a:r>
          </a:p>
        </p:txBody>
      </p:sp>
      <p:sp>
        <p:nvSpPr>
          <p:cNvPr id="13" name="TextBox 12"/>
          <p:cNvSpPr txBox="1"/>
          <p:nvPr/>
        </p:nvSpPr>
        <p:spPr>
          <a:xfrm>
            <a:off x="152400" y="1905000"/>
            <a:ext cx="8811913" cy="3785652"/>
          </a:xfrm>
          <a:prstGeom prst="rect">
            <a:avLst/>
          </a:prstGeom>
          <a:noFill/>
          <a:ln w="76200">
            <a:solidFill>
              <a:schemeClr val="tx1"/>
            </a:solidFill>
          </a:ln>
        </p:spPr>
        <p:txBody>
          <a:bodyPr wrap="square" rtlCol="0">
            <a:spAutoFit/>
          </a:bodyPr>
          <a:lstStyle/>
          <a:p>
            <a:pPr algn="ctr">
              <a:defRPr/>
            </a:pPr>
            <a:r>
              <a:rPr lang="en-US" sz="8000" b="1" dirty="0" smtClean="0">
                <a:solidFill>
                  <a:schemeClr val="bg1"/>
                </a:solidFill>
                <a:effectLst>
                  <a:outerShdw blurRad="38100" dist="38100" dir="2700000" algn="tl">
                    <a:srgbClr val="C0C0C0"/>
                  </a:outerShdw>
                </a:effectLst>
                <a:latin typeface="Arial Black" pitchFamily="34" charset="0"/>
              </a:rPr>
              <a:t>They all could be and so could you!</a:t>
            </a:r>
            <a:endParaRPr lang="en-US" sz="8000" b="1" dirty="0">
              <a:solidFill>
                <a:schemeClr val="bg1"/>
              </a:solidFill>
              <a:effectLst>
                <a:outerShdw blurRad="38100" dist="38100" dir="2700000" algn="tl">
                  <a:srgbClr val="C0C0C0"/>
                </a:outerShdw>
              </a:effectLst>
              <a:latin typeface="Arial Black" pitchFamily="34" charset="0"/>
            </a:endParaRPr>
          </a:p>
        </p:txBody>
      </p:sp>
    </p:spTree>
  </p:cSld>
  <p:clrMapOvr>
    <a:overrideClrMapping bg1="lt1" tx1="dk1" bg2="lt2" tx2="dk2" accent1="accent1" accent2="accent2" accent3="accent3" accent4="accent4" accent5="accent5" accent6="accent6" hlink="hlink" folHlink="folHlink"/>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ad.jpg"/>
          <p:cNvPicPr>
            <a:picLocks noGrp="1" noChangeAspect="1"/>
          </p:cNvPicPr>
          <p:nvPr>
            <p:ph sz="quarter" idx="1"/>
          </p:nvPr>
        </p:nvPicPr>
        <p:blipFill>
          <a:blip r:embed="rId3" cstate="print"/>
          <a:stretch>
            <a:fillRect/>
          </a:stretch>
        </p:blipFill>
        <p:spPr>
          <a:xfrm rot="5400000">
            <a:off x="1097440" y="-350363"/>
            <a:ext cx="6796723" cy="7620002"/>
          </a:xfrm>
        </p:spPr>
      </p:pic>
    </p:spTree>
  </p:cSld>
  <p:clrMapOvr>
    <a:masterClrMapping/>
  </p:clrMapOvr>
  <p:transition>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solidFill>
                  <a:schemeClr val="accent2"/>
                </a:solidFill>
              </a:rPr>
              <a:t>Formula for abuse</a:t>
            </a:r>
          </a:p>
        </p:txBody>
      </p:sp>
      <p:sp>
        <p:nvSpPr>
          <p:cNvPr id="7171" name="Rectangle 3"/>
          <p:cNvSpPr>
            <a:spLocks noGrp="1" noChangeArrowheads="1"/>
          </p:cNvSpPr>
          <p:nvPr>
            <p:ph sz="quarter" idx="1"/>
          </p:nvPr>
        </p:nvSpPr>
        <p:spPr/>
        <p:txBody>
          <a:bodyPr/>
          <a:lstStyle/>
          <a:p>
            <a:pPr algn="ctr" eaLnBrk="1" hangingPunct="1">
              <a:buClr>
                <a:schemeClr val="tx1"/>
              </a:buClr>
              <a:buFont typeface="Wingdings" pitchFamily="2" charset="2"/>
              <a:buNone/>
            </a:pPr>
            <a:r>
              <a:rPr lang="en-US" smtClean="0">
                <a:solidFill>
                  <a:srgbClr val="660066"/>
                </a:solidFill>
              </a:rPr>
              <a:t>Child</a:t>
            </a:r>
          </a:p>
          <a:p>
            <a:pPr algn="ctr" eaLnBrk="1" hangingPunct="1">
              <a:buClr>
                <a:schemeClr val="tx1"/>
              </a:buClr>
              <a:buFont typeface="Wingdings" pitchFamily="2" charset="2"/>
              <a:buNone/>
            </a:pPr>
            <a:r>
              <a:rPr lang="en-US" smtClean="0"/>
              <a:t>+</a:t>
            </a:r>
          </a:p>
          <a:p>
            <a:pPr algn="ctr" eaLnBrk="1" hangingPunct="1">
              <a:buClr>
                <a:schemeClr val="tx1"/>
              </a:buClr>
              <a:buFont typeface="Wingdings" pitchFamily="2" charset="2"/>
              <a:buNone/>
            </a:pPr>
            <a:r>
              <a:rPr lang="en-US" smtClean="0">
                <a:solidFill>
                  <a:srgbClr val="000099"/>
                </a:solidFill>
              </a:rPr>
              <a:t>Caregiver</a:t>
            </a:r>
          </a:p>
          <a:p>
            <a:pPr algn="ctr" eaLnBrk="1" hangingPunct="1">
              <a:buClr>
                <a:schemeClr val="tx1"/>
              </a:buClr>
              <a:buFont typeface="Wingdings" pitchFamily="2" charset="2"/>
              <a:buNone/>
            </a:pPr>
            <a:r>
              <a:rPr lang="en-US" smtClean="0"/>
              <a:t>+</a:t>
            </a:r>
          </a:p>
          <a:p>
            <a:pPr algn="ctr" eaLnBrk="1" hangingPunct="1">
              <a:buClr>
                <a:schemeClr val="tx1"/>
              </a:buClr>
              <a:buFont typeface="Wingdings" pitchFamily="2" charset="2"/>
              <a:buNone/>
            </a:pPr>
            <a:r>
              <a:rPr lang="en-US" smtClean="0">
                <a:solidFill>
                  <a:srgbClr val="FF0000"/>
                </a:solidFill>
              </a:rPr>
              <a:t>Stress</a:t>
            </a:r>
          </a:p>
          <a:p>
            <a:pPr algn="ctr" eaLnBrk="1" hangingPunct="1">
              <a:buClr>
                <a:schemeClr val="tx1"/>
              </a:buClr>
              <a:buFont typeface="Wingdings" pitchFamily="2" charset="2"/>
              <a:buNone/>
            </a:pPr>
            <a:r>
              <a:rPr lang="en-US" smtClean="0"/>
              <a:t>____________________________</a:t>
            </a:r>
          </a:p>
          <a:p>
            <a:pPr algn="ctr" eaLnBrk="1" hangingPunct="1">
              <a:buClr>
                <a:schemeClr val="tx1"/>
              </a:buClr>
              <a:buFont typeface="Wingdings" pitchFamily="2" charset="2"/>
              <a:buNone/>
            </a:pPr>
            <a:r>
              <a:rPr lang="en-US" sz="3200" b="1" smtClean="0">
                <a:solidFill>
                  <a:srgbClr val="CC00FF"/>
                </a:solidFill>
              </a:rPr>
              <a:t>CHILD ABUSE</a:t>
            </a:r>
          </a:p>
        </p:txBody>
      </p:sp>
      <p:pic>
        <p:nvPicPr>
          <p:cNvPr id="4100" name="Picture 4" descr="MCj03193580000[1]"/>
          <p:cNvPicPr>
            <a:picLocks noChangeAspect="1" noChangeArrowheads="1"/>
          </p:cNvPicPr>
          <p:nvPr/>
        </p:nvPicPr>
        <p:blipFill>
          <a:blip r:embed="rId3" cstate="print"/>
          <a:srcRect/>
          <a:stretch>
            <a:fillRect/>
          </a:stretch>
        </p:blipFill>
        <p:spPr bwMode="auto">
          <a:xfrm>
            <a:off x="152400" y="5181600"/>
            <a:ext cx="1824038" cy="1455738"/>
          </a:xfrm>
          <a:prstGeom prst="rect">
            <a:avLst/>
          </a:prstGeom>
          <a:noFill/>
          <a:ln w="9525">
            <a:noFill/>
            <a:miter lim="800000"/>
            <a:headEnd/>
            <a:tailEnd/>
          </a:ln>
        </p:spPr>
      </p:pic>
      <p:sp>
        <p:nvSpPr>
          <p:cNvPr id="7173" name="Text Box 5"/>
          <p:cNvSpPr txBox="1">
            <a:spLocks noChangeArrowheads="1"/>
          </p:cNvSpPr>
          <p:nvPr/>
        </p:nvSpPr>
        <p:spPr bwMode="auto">
          <a:xfrm>
            <a:off x="6629400" y="381000"/>
            <a:ext cx="1974850" cy="366713"/>
          </a:xfrm>
          <a:prstGeom prst="rect">
            <a:avLst/>
          </a:prstGeom>
          <a:noFill/>
          <a:ln w="9525">
            <a:noFill/>
            <a:miter lim="800000"/>
            <a:headEnd/>
            <a:tailEnd/>
          </a:ln>
        </p:spPr>
        <p:txBody>
          <a:bodyPr wrap="none">
            <a:spAutoFit/>
          </a:bodyPr>
          <a:lstStyle/>
          <a:p>
            <a:r>
              <a:rPr lang="en-US"/>
              <a:t>Let’s get stressed</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3.33333E-6 4.76752E-6 L 0.69166 -0.71062 " pathEditMode="relative" rAng="0" ptsTypes="AA">
                                      <p:cBhvr>
                                        <p:cTn id="6" dur="1000" fill="hold"/>
                                        <p:tgtEl>
                                          <p:spTgt spid="4100"/>
                                        </p:tgtEl>
                                        <p:attrNameLst>
                                          <p:attrName>ppt_x</p:attrName>
                                          <p:attrName>ppt_y</p:attrName>
                                        </p:attrNameLst>
                                      </p:cBhvr>
                                      <p:rCtr x="34600" y="-35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762000" y="228600"/>
            <a:ext cx="7772400" cy="655638"/>
          </a:xfrm>
        </p:spPr>
        <p:txBody>
          <a:bodyPr>
            <a:normAutofit/>
          </a:bodyPr>
          <a:lstStyle/>
          <a:p>
            <a:pPr eaLnBrk="1" hangingPunct="1"/>
            <a:r>
              <a:rPr lang="en-US" sz="3200" dirty="0" smtClean="0">
                <a:solidFill>
                  <a:srgbClr val="002060"/>
                </a:solidFill>
              </a:rPr>
              <a:t>What to check when an infant cries</a:t>
            </a:r>
          </a:p>
        </p:txBody>
      </p:sp>
      <p:sp>
        <p:nvSpPr>
          <p:cNvPr id="8195" name="Rectangle 5"/>
          <p:cNvSpPr>
            <a:spLocks noGrp="1" noChangeArrowheads="1"/>
          </p:cNvSpPr>
          <p:nvPr>
            <p:ph sz="quarter" idx="1"/>
          </p:nvPr>
        </p:nvSpPr>
        <p:spPr>
          <a:xfrm>
            <a:off x="304800" y="1066800"/>
            <a:ext cx="4419600" cy="5638800"/>
          </a:xfrm>
        </p:spPr>
        <p:txBody>
          <a:bodyPr>
            <a:normAutofit lnSpcReduction="10000"/>
          </a:bodyPr>
          <a:lstStyle/>
          <a:p>
            <a:pPr eaLnBrk="1" hangingPunct="1">
              <a:lnSpc>
                <a:spcPct val="80000"/>
              </a:lnSpc>
            </a:pPr>
            <a:r>
              <a:rPr lang="en-US" sz="1700" b="1" dirty="0" smtClean="0">
                <a:solidFill>
                  <a:srgbClr val="CC0066"/>
                </a:solidFill>
              </a:rPr>
              <a:t>Remember they are too young to understand your requests.</a:t>
            </a:r>
          </a:p>
          <a:p>
            <a:pPr eaLnBrk="1" hangingPunct="1">
              <a:lnSpc>
                <a:spcPct val="80000"/>
              </a:lnSpc>
              <a:buFont typeface="Wingdings" pitchFamily="2" charset="2"/>
              <a:buNone/>
            </a:pPr>
            <a:endParaRPr lang="en-US" sz="1700" b="1" dirty="0" smtClean="0">
              <a:solidFill>
                <a:srgbClr val="CC0066"/>
              </a:solidFill>
            </a:endParaRPr>
          </a:p>
          <a:p>
            <a:pPr eaLnBrk="1" hangingPunct="1">
              <a:lnSpc>
                <a:spcPct val="80000"/>
              </a:lnSpc>
            </a:pPr>
            <a:r>
              <a:rPr lang="en-US" sz="1700" b="1" dirty="0" smtClean="0">
                <a:solidFill>
                  <a:srgbClr val="CC0066"/>
                </a:solidFill>
              </a:rPr>
              <a:t>Just because it is night does not mean the baby turns off or switches to your schedule.</a:t>
            </a:r>
          </a:p>
          <a:p>
            <a:pPr eaLnBrk="1" hangingPunct="1">
              <a:lnSpc>
                <a:spcPct val="80000"/>
              </a:lnSpc>
              <a:buFont typeface="Wingdings" pitchFamily="2" charset="2"/>
              <a:buNone/>
            </a:pPr>
            <a:endParaRPr lang="en-US" sz="1700" b="1" dirty="0" smtClean="0">
              <a:solidFill>
                <a:srgbClr val="CC0066"/>
              </a:solidFill>
            </a:endParaRPr>
          </a:p>
          <a:p>
            <a:pPr eaLnBrk="1" hangingPunct="1">
              <a:lnSpc>
                <a:spcPct val="80000"/>
              </a:lnSpc>
            </a:pPr>
            <a:r>
              <a:rPr lang="en-US" sz="1700" b="1" dirty="0" smtClean="0">
                <a:solidFill>
                  <a:srgbClr val="CC0066"/>
                </a:solidFill>
              </a:rPr>
              <a:t>Make up your mind that you are there to help the baby, not necessarily to stop the baby from crying.</a:t>
            </a:r>
          </a:p>
          <a:p>
            <a:pPr eaLnBrk="1" hangingPunct="1">
              <a:lnSpc>
                <a:spcPct val="80000"/>
              </a:lnSpc>
              <a:buFont typeface="Wingdings" pitchFamily="2" charset="2"/>
              <a:buNone/>
            </a:pPr>
            <a:endParaRPr lang="en-US" sz="1700" b="1" dirty="0" smtClean="0">
              <a:solidFill>
                <a:srgbClr val="CC0066"/>
              </a:solidFill>
            </a:endParaRPr>
          </a:p>
          <a:p>
            <a:pPr eaLnBrk="1" hangingPunct="1">
              <a:lnSpc>
                <a:spcPct val="80000"/>
              </a:lnSpc>
            </a:pPr>
            <a:r>
              <a:rPr lang="en-US" sz="1700" b="1" dirty="0" smtClean="0">
                <a:solidFill>
                  <a:srgbClr val="CC0066"/>
                </a:solidFill>
              </a:rPr>
              <a:t>Things to check:</a:t>
            </a:r>
          </a:p>
          <a:p>
            <a:pPr lvl="1" eaLnBrk="1" hangingPunct="1">
              <a:lnSpc>
                <a:spcPct val="80000"/>
              </a:lnSpc>
            </a:pPr>
            <a:r>
              <a:rPr lang="en-US" sz="1900" dirty="0" smtClean="0">
                <a:solidFill>
                  <a:srgbClr val="CC0066"/>
                </a:solidFill>
              </a:rPr>
              <a:t>Is the baby hungry?</a:t>
            </a:r>
          </a:p>
          <a:p>
            <a:pPr lvl="1" eaLnBrk="1" hangingPunct="1">
              <a:lnSpc>
                <a:spcPct val="80000"/>
              </a:lnSpc>
            </a:pPr>
            <a:r>
              <a:rPr lang="en-US" sz="1900" dirty="0" smtClean="0">
                <a:solidFill>
                  <a:srgbClr val="CC0066"/>
                </a:solidFill>
              </a:rPr>
              <a:t>Does the baby need to burp?</a:t>
            </a:r>
          </a:p>
          <a:p>
            <a:pPr lvl="1" eaLnBrk="1" hangingPunct="1">
              <a:lnSpc>
                <a:spcPct val="80000"/>
              </a:lnSpc>
            </a:pPr>
            <a:r>
              <a:rPr lang="en-US" sz="1900" dirty="0" smtClean="0">
                <a:solidFill>
                  <a:srgbClr val="CC0066"/>
                </a:solidFill>
              </a:rPr>
              <a:t>Is the diaper wet or dirty?</a:t>
            </a:r>
          </a:p>
          <a:p>
            <a:pPr lvl="1" eaLnBrk="1" hangingPunct="1">
              <a:lnSpc>
                <a:spcPct val="80000"/>
              </a:lnSpc>
            </a:pPr>
            <a:r>
              <a:rPr lang="en-US" sz="1900" dirty="0" smtClean="0">
                <a:solidFill>
                  <a:srgbClr val="CC0066"/>
                </a:solidFill>
              </a:rPr>
              <a:t>Is the baby comfortable?</a:t>
            </a:r>
          </a:p>
          <a:p>
            <a:pPr lvl="1" eaLnBrk="1" hangingPunct="1">
              <a:lnSpc>
                <a:spcPct val="80000"/>
              </a:lnSpc>
            </a:pPr>
            <a:r>
              <a:rPr lang="en-US" sz="1900" dirty="0" smtClean="0">
                <a:solidFill>
                  <a:srgbClr val="CC0066"/>
                </a:solidFill>
              </a:rPr>
              <a:t>Is the baby trying to  release stress?</a:t>
            </a:r>
          </a:p>
          <a:p>
            <a:pPr lvl="1" eaLnBrk="1" hangingPunct="1">
              <a:lnSpc>
                <a:spcPct val="80000"/>
              </a:lnSpc>
            </a:pPr>
            <a:r>
              <a:rPr lang="en-US" sz="1900" dirty="0" smtClean="0">
                <a:solidFill>
                  <a:srgbClr val="CC0066"/>
                </a:solidFill>
              </a:rPr>
              <a:t>Does the baby want to be held?</a:t>
            </a:r>
          </a:p>
          <a:p>
            <a:pPr lvl="1" eaLnBrk="1" hangingPunct="1">
              <a:lnSpc>
                <a:spcPct val="80000"/>
              </a:lnSpc>
            </a:pPr>
            <a:r>
              <a:rPr lang="en-US" sz="1900" dirty="0" smtClean="0">
                <a:solidFill>
                  <a:srgbClr val="CC0066"/>
                </a:solidFill>
              </a:rPr>
              <a:t>Is the room too warm or too hot?</a:t>
            </a:r>
          </a:p>
          <a:p>
            <a:pPr lvl="1" eaLnBrk="1" hangingPunct="1">
              <a:lnSpc>
                <a:spcPct val="80000"/>
              </a:lnSpc>
            </a:pPr>
            <a:r>
              <a:rPr lang="en-US" sz="1900" dirty="0" smtClean="0">
                <a:solidFill>
                  <a:srgbClr val="CC0066"/>
                </a:solidFill>
              </a:rPr>
              <a:t>Is the light appropriate?</a:t>
            </a:r>
          </a:p>
        </p:txBody>
      </p:sp>
      <p:sp>
        <p:nvSpPr>
          <p:cNvPr id="8196" name="Rectangle 6"/>
          <p:cNvSpPr>
            <a:spLocks noGrp="1" noChangeArrowheads="1"/>
          </p:cNvSpPr>
          <p:nvPr>
            <p:ph sz="quarter" idx="2"/>
          </p:nvPr>
        </p:nvSpPr>
        <p:spPr>
          <a:xfrm>
            <a:off x="4648200" y="990600"/>
            <a:ext cx="4343400" cy="5867400"/>
          </a:xfrm>
        </p:spPr>
        <p:txBody>
          <a:bodyPr>
            <a:normAutofit lnSpcReduction="10000"/>
          </a:bodyPr>
          <a:lstStyle/>
          <a:p>
            <a:pPr eaLnBrk="1" hangingPunct="1">
              <a:lnSpc>
                <a:spcPct val="90000"/>
              </a:lnSpc>
            </a:pPr>
            <a:r>
              <a:rPr lang="en-US" sz="1800" b="1" dirty="0" smtClean="0">
                <a:solidFill>
                  <a:srgbClr val="CC0066"/>
                </a:solidFill>
              </a:rPr>
              <a:t>Is the baby ill?</a:t>
            </a:r>
          </a:p>
          <a:p>
            <a:pPr lvl="1" eaLnBrk="1" hangingPunct="1">
              <a:lnSpc>
                <a:spcPct val="90000"/>
              </a:lnSpc>
            </a:pPr>
            <a:r>
              <a:rPr lang="en-US" sz="1600" dirty="0" smtClean="0">
                <a:solidFill>
                  <a:srgbClr val="CC0066"/>
                </a:solidFill>
              </a:rPr>
              <a:t>Does the baby have a temperature?</a:t>
            </a:r>
          </a:p>
          <a:p>
            <a:pPr lvl="1" eaLnBrk="1" hangingPunct="1">
              <a:lnSpc>
                <a:spcPct val="90000"/>
              </a:lnSpc>
            </a:pPr>
            <a:r>
              <a:rPr lang="en-US" sz="1600" dirty="0" smtClean="0">
                <a:solidFill>
                  <a:srgbClr val="CC0066"/>
                </a:solidFill>
              </a:rPr>
              <a:t>Are the baby's gums red or swollen?</a:t>
            </a:r>
          </a:p>
          <a:p>
            <a:pPr lvl="1" eaLnBrk="1" hangingPunct="1">
              <a:lnSpc>
                <a:spcPct val="90000"/>
              </a:lnSpc>
            </a:pPr>
            <a:r>
              <a:rPr lang="en-US" sz="1600" dirty="0" smtClean="0">
                <a:solidFill>
                  <a:srgbClr val="CC0066"/>
                </a:solidFill>
              </a:rPr>
              <a:t>Are ears warm to the touch or is there drainage?</a:t>
            </a:r>
          </a:p>
          <a:p>
            <a:pPr lvl="1" eaLnBrk="1" hangingPunct="1">
              <a:lnSpc>
                <a:spcPct val="90000"/>
              </a:lnSpc>
            </a:pPr>
            <a:r>
              <a:rPr lang="en-US" sz="1600" dirty="0" smtClean="0">
                <a:solidFill>
                  <a:srgbClr val="CC0066"/>
                </a:solidFill>
              </a:rPr>
              <a:t>Is the baby vomiting?</a:t>
            </a:r>
          </a:p>
          <a:p>
            <a:pPr lvl="1" eaLnBrk="1" hangingPunct="1">
              <a:lnSpc>
                <a:spcPct val="90000"/>
              </a:lnSpc>
            </a:pPr>
            <a:r>
              <a:rPr lang="en-US" sz="1600" dirty="0" smtClean="0">
                <a:solidFill>
                  <a:srgbClr val="CC0066"/>
                </a:solidFill>
              </a:rPr>
              <a:t>Does the baby have diarrhea?</a:t>
            </a:r>
          </a:p>
          <a:p>
            <a:pPr lvl="1" eaLnBrk="1" hangingPunct="1">
              <a:lnSpc>
                <a:spcPct val="90000"/>
              </a:lnSpc>
            </a:pPr>
            <a:r>
              <a:rPr lang="en-US" sz="1600" dirty="0" smtClean="0">
                <a:solidFill>
                  <a:srgbClr val="CC0066"/>
                </a:solidFill>
              </a:rPr>
              <a:t> Could the baby have allergies?</a:t>
            </a:r>
          </a:p>
          <a:p>
            <a:pPr eaLnBrk="1" hangingPunct="1">
              <a:lnSpc>
                <a:spcPct val="90000"/>
              </a:lnSpc>
            </a:pPr>
            <a:r>
              <a:rPr lang="en-US" sz="1800" dirty="0" smtClean="0">
                <a:solidFill>
                  <a:srgbClr val="CC0066"/>
                </a:solidFill>
              </a:rPr>
              <a:t>Could the baby have colic?</a:t>
            </a:r>
          </a:p>
          <a:p>
            <a:pPr lvl="1" eaLnBrk="1" hangingPunct="1">
              <a:lnSpc>
                <a:spcPct val="90000"/>
              </a:lnSpc>
            </a:pPr>
            <a:r>
              <a:rPr lang="en-US" sz="1600" dirty="0" smtClean="0">
                <a:solidFill>
                  <a:srgbClr val="CC0066"/>
                </a:solidFill>
              </a:rPr>
              <a:t>Does the baby pull his/her legs up to the stomach and release them in a jerking motions?</a:t>
            </a:r>
          </a:p>
          <a:p>
            <a:pPr lvl="1" eaLnBrk="1" hangingPunct="1">
              <a:lnSpc>
                <a:spcPct val="90000"/>
              </a:lnSpc>
            </a:pPr>
            <a:r>
              <a:rPr lang="en-US" sz="1600" dirty="0" smtClean="0">
                <a:solidFill>
                  <a:srgbClr val="CC0066"/>
                </a:solidFill>
              </a:rPr>
              <a:t>If the baby is breast fed, has the mother eaten something to upset the baby (onions, garlic, broccoli, cauliflower, lettuce, high intake of dairy products)?</a:t>
            </a:r>
          </a:p>
          <a:p>
            <a:pPr lvl="1" eaLnBrk="1" hangingPunct="1">
              <a:lnSpc>
                <a:spcPct val="90000"/>
              </a:lnSpc>
            </a:pPr>
            <a:r>
              <a:rPr lang="en-US" sz="1600" dirty="0" smtClean="0">
                <a:solidFill>
                  <a:srgbClr val="CC0066"/>
                </a:solidFill>
              </a:rPr>
              <a:t> Is the baby eating the correct formula</a:t>
            </a:r>
          </a:p>
          <a:p>
            <a:pPr lvl="1" eaLnBrk="1" hangingPunct="1">
              <a:lnSpc>
                <a:spcPct val="90000"/>
              </a:lnSpc>
            </a:pPr>
            <a:r>
              <a:rPr lang="en-US" sz="1600" dirty="0" smtClean="0">
                <a:solidFill>
                  <a:srgbClr val="CC0066"/>
                </a:solidFill>
              </a:rPr>
              <a:t> is it time to introduce sold food into the baby’s diet?</a:t>
            </a:r>
          </a:p>
        </p:txBody>
      </p:sp>
    </p:spTree>
  </p:cSld>
  <p:clrMapOvr>
    <a:masterClrMapping/>
  </p:clrMapOvr>
  <p:transition>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609600"/>
            <a:ext cx="3352800" cy="5257800"/>
          </a:xfrm>
        </p:spPr>
        <p:txBody>
          <a:bodyPr>
            <a:normAutofit/>
          </a:bodyPr>
          <a:lstStyle/>
          <a:p>
            <a:pPr algn="ctr"/>
            <a:r>
              <a:rPr lang="en-US" b="1" dirty="0" smtClean="0">
                <a:solidFill>
                  <a:srgbClr val="00B050"/>
                </a:solidFill>
              </a:rPr>
              <a:t>In desperation, you might find yourself doing things you hope no one will ever see you do!</a:t>
            </a:r>
            <a:endParaRPr lang="en-US" b="1" dirty="0">
              <a:solidFill>
                <a:srgbClr val="00B050"/>
              </a:solidFill>
            </a:endParaRPr>
          </a:p>
        </p:txBody>
      </p:sp>
      <p:pic>
        <p:nvPicPr>
          <p:cNvPr id="4" name="Content Placeholder 3" descr="silly.jpg"/>
          <p:cNvPicPr>
            <a:picLocks noGrp="1" noChangeAspect="1"/>
          </p:cNvPicPr>
          <p:nvPr>
            <p:ph sz="quarter" idx="1"/>
          </p:nvPr>
        </p:nvPicPr>
        <p:blipFill>
          <a:blip r:embed="rId3" cstate="print"/>
          <a:stretch>
            <a:fillRect/>
          </a:stretch>
        </p:blipFill>
        <p:spPr>
          <a:xfrm rot="10800000">
            <a:off x="-3" y="0"/>
            <a:ext cx="5536699" cy="6858000"/>
          </a:xfrm>
        </p:spPr>
      </p:pic>
    </p:spTree>
  </p:cSld>
  <p:clrMapOvr>
    <a:masterClrMapping/>
  </p:clrMapOvr>
  <p:transition>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0" y="609600"/>
            <a:ext cx="2971800" cy="4419600"/>
          </a:xfrm>
        </p:spPr>
        <p:txBody>
          <a:bodyPr>
            <a:normAutofit/>
          </a:bodyPr>
          <a:lstStyle/>
          <a:p>
            <a:pPr algn="ctr"/>
            <a:r>
              <a:rPr lang="en-US" b="1" dirty="0" smtClean="0">
                <a:solidFill>
                  <a:srgbClr val="00B050"/>
                </a:solidFill>
              </a:rPr>
              <a:t>In desperation, you might find yourself bribing the child. </a:t>
            </a:r>
            <a:endParaRPr lang="en-US" b="1" dirty="0">
              <a:solidFill>
                <a:srgbClr val="00B050"/>
              </a:solidFill>
            </a:endParaRPr>
          </a:p>
        </p:txBody>
      </p:sp>
      <p:pic>
        <p:nvPicPr>
          <p:cNvPr id="4" name="Content Placeholder 3" descr="negotiate.jpg"/>
          <p:cNvPicPr>
            <a:picLocks noGrp="1" noChangeAspect="1"/>
          </p:cNvPicPr>
          <p:nvPr>
            <p:ph sz="quarter" idx="1"/>
          </p:nvPr>
        </p:nvPicPr>
        <p:blipFill>
          <a:blip r:embed="rId3" cstate="print"/>
          <a:stretch>
            <a:fillRect/>
          </a:stretch>
        </p:blipFill>
        <p:spPr>
          <a:xfrm>
            <a:off x="0" y="-1"/>
            <a:ext cx="5562600" cy="6858001"/>
          </a:xfrm>
        </p:spPr>
      </p:pic>
    </p:spTree>
  </p:cSld>
  <p:clrMapOvr>
    <a:masterClrMapping/>
  </p:clrMapOvr>
  <p:transition>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Elijah’s Story</a:t>
            </a:r>
            <a:endParaRPr lang="en-US" dirty="0"/>
          </a:p>
        </p:txBody>
      </p:sp>
      <p:sp>
        <p:nvSpPr>
          <p:cNvPr id="3" name="Content Placeholder 2"/>
          <p:cNvSpPr>
            <a:spLocks noGrp="1"/>
          </p:cNvSpPr>
          <p:nvPr>
            <p:ph sz="quarter" idx="1"/>
          </p:nvPr>
        </p:nvSpPr>
        <p:spPr/>
        <p:txBody>
          <a:bodyPr/>
          <a:lstStyle/>
          <a:p>
            <a:r>
              <a:rPr lang="en-US" dirty="0" smtClean="0"/>
              <a:t>This is a true story about  the unfortunate life of Elijah</a:t>
            </a:r>
            <a:endParaRPr lang="en-US" dirty="0"/>
          </a:p>
        </p:txBody>
      </p:sp>
    </p:spTree>
  </p:cSld>
  <p:clrMapOvr>
    <a:masterClrMapping/>
  </p:clrMapOvr>
  <p:transition>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SBS- Shaking Baby Syndrome</a:t>
            </a:r>
            <a:endParaRPr lang="en-US" dirty="0"/>
          </a:p>
        </p:txBody>
      </p:sp>
      <p:sp>
        <p:nvSpPr>
          <p:cNvPr id="3" name="Content Placeholder 2"/>
          <p:cNvSpPr>
            <a:spLocks noGrp="1"/>
          </p:cNvSpPr>
          <p:nvPr>
            <p:ph sz="quarter" idx="1"/>
          </p:nvPr>
        </p:nvSpPr>
        <p:spPr/>
        <p:txBody>
          <a:bodyPr/>
          <a:lstStyle/>
          <a:p>
            <a:r>
              <a:rPr lang="en-US" dirty="0" smtClean="0"/>
              <a:t>Term used to describe the many signs and symptoms resulting from the violent shaking of an infant or young child.</a:t>
            </a:r>
          </a:p>
        </p:txBody>
      </p:sp>
    </p:spTree>
  </p:cSld>
  <p:clrMapOvr>
    <a:masterClrMapping/>
  </p:clrMapOvr>
  <p:transition>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What do you Know?</a:t>
            </a:r>
          </a:p>
        </p:txBody>
      </p:sp>
      <p:sp>
        <p:nvSpPr>
          <p:cNvPr id="11267" name="Rectangle 3"/>
          <p:cNvSpPr>
            <a:spLocks noGrp="1" noChangeArrowheads="1"/>
          </p:cNvSpPr>
          <p:nvPr>
            <p:ph type="body" idx="1"/>
          </p:nvPr>
        </p:nvSpPr>
        <p:spPr>
          <a:xfrm>
            <a:off x="381000" y="1600200"/>
            <a:ext cx="8110537" cy="4648200"/>
          </a:xfrm>
        </p:spPr>
        <p:txBody>
          <a:bodyPr/>
          <a:lstStyle/>
          <a:p>
            <a:pPr eaLnBrk="1" hangingPunct="1">
              <a:lnSpc>
                <a:spcPct val="150000"/>
              </a:lnSpc>
              <a:buFont typeface="Baskerville" charset="0"/>
              <a:buNone/>
            </a:pPr>
            <a:r>
              <a:rPr lang="en-US" sz="2000" dirty="0" smtClean="0"/>
              <a:t>T F  1.  Babies’ heads and bodies are the same proportion as adults.</a:t>
            </a:r>
          </a:p>
          <a:p>
            <a:pPr eaLnBrk="1" hangingPunct="1">
              <a:lnSpc>
                <a:spcPct val="150000"/>
              </a:lnSpc>
              <a:buFont typeface="Baskerville" charset="0"/>
              <a:buNone/>
            </a:pPr>
            <a:r>
              <a:rPr lang="en-US" sz="2000" dirty="0" smtClean="0"/>
              <a:t>T F  2.  Babies cry an average of 30 minutes a day.</a:t>
            </a:r>
          </a:p>
          <a:p>
            <a:pPr eaLnBrk="1" hangingPunct="1">
              <a:lnSpc>
                <a:spcPct val="150000"/>
              </a:lnSpc>
              <a:buFont typeface="Baskerville" charset="0"/>
              <a:buNone/>
            </a:pPr>
            <a:r>
              <a:rPr lang="en-US" sz="2000" dirty="0" smtClean="0"/>
              <a:t>T F  3. More serious injuries are caused by shaking a baby than if the baby fell from a distance of 10 feet.</a:t>
            </a:r>
          </a:p>
          <a:p>
            <a:pPr eaLnBrk="1" hangingPunct="1">
              <a:lnSpc>
                <a:spcPct val="150000"/>
              </a:lnSpc>
              <a:buFont typeface="Baskerville" charset="0"/>
              <a:buNone/>
            </a:pPr>
            <a:r>
              <a:rPr lang="en-US" sz="2000" dirty="0" smtClean="0"/>
              <a:t>T F  4. Shaking a baby once can cause death.</a:t>
            </a:r>
          </a:p>
          <a:p>
            <a:pPr eaLnBrk="1" hangingPunct="1">
              <a:lnSpc>
                <a:spcPct val="150000"/>
              </a:lnSpc>
              <a:buFont typeface="Baskerville" charset="0"/>
              <a:buNone/>
            </a:pPr>
            <a:r>
              <a:rPr lang="en-US" sz="2000" dirty="0" smtClean="0"/>
              <a:t>T F  5. The medical cost for a baby that is shaken 	     	     can be thousands of dollars.</a:t>
            </a:r>
          </a:p>
          <a:p>
            <a:pPr eaLnBrk="1" hangingPunct="1">
              <a:lnSpc>
                <a:spcPct val="150000"/>
              </a:lnSpc>
              <a:buFont typeface="Baskerville" charset="0"/>
              <a:buNone/>
            </a:pPr>
            <a:r>
              <a:rPr lang="en-US" sz="2000" dirty="0" smtClean="0"/>
              <a:t>T F  6. If you have tried everything and your baby is still crying, it is okay to leave the baby in  the crib for a few minutes.</a:t>
            </a:r>
          </a:p>
          <a:p>
            <a:pPr eaLnBrk="1" hangingPunct="1">
              <a:lnSpc>
                <a:spcPct val="90000"/>
              </a:lnSpc>
              <a:buFont typeface="Baskerville" charset="0"/>
              <a:buNone/>
            </a:pPr>
            <a:endParaRPr lang="en-US" sz="2000" dirty="0" smtClean="0"/>
          </a:p>
        </p:txBody>
      </p:sp>
    </p:spTree>
  </p:cSld>
  <p:clrMapOvr>
    <a:masterClrMapping/>
  </p:clrMapOvr>
  <p:transition>
    <p:comb/>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Quiz KEY</a:t>
            </a:r>
          </a:p>
        </p:txBody>
      </p:sp>
      <p:sp>
        <p:nvSpPr>
          <p:cNvPr id="19459" name="Rectangle 3"/>
          <p:cNvSpPr>
            <a:spLocks noGrp="1" noChangeArrowheads="1"/>
          </p:cNvSpPr>
          <p:nvPr>
            <p:ph type="body" idx="1"/>
          </p:nvPr>
        </p:nvSpPr>
        <p:spPr>
          <a:xfrm>
            <a:off x="609600" y="1676400"/>
            <a:ext cx="8110537" cy="4191000"/>
          </a:xfrm>
        </p:spPr>
        <p:txBody>
          <a:bodyPr/>
          <a:lstStyle/>
          <a:p>
            <a:pPr eaLnBrk="1" hangingPunct="1">
              <a:buFont typeface="Baskerville" charset="0"/>
              <a:buNone/>
            </a:pPr>
            <a:r>
              <a:rPr lang="en-US" sz="2200" dirty="0" smtClean="0"/>
              <a:t>T F  1.  Babies’ heads and bodies are the same 		     proportion as adults.</a:t>
            </a:r>
          </a:p>
          <a:p>
            <a:pPr eaLnBrk="1" hangingPunct="1">
              <a:buFont typeface="Baskerville" charset="0"/>
              <a:buNone/>
            </a:pPr>
            <a:r>
              <a:rPr lang="en-US" dirty="0" smtClean="0"/>
              <a:t>FALSE- Babies larger </a:t>
            </a:r>
          </a:p>
          <a:p>
            <a:pPr eaLnBrk="1" hangingPunct="1">
              <a:buFont typeface="Baskerville" charset="0"/>
              <a:buNone/>
            </a:pPr>
            <a:r>
              <a:rPr lang="en-US" sz="2800" dirty="0" smtClean="0"/>
              <a:t>			10% body weight vs. 2%</a:t>
            </a:r>
          </a:p>
          <a:p>
            <a:pPr eaLnBrk="1" hangingPunct="1">
              <a:buFont typeface="Baskerville" charset="0"/>
              <a:buNone/>
            </a:pPr>
            <a:endParaRPr lang="en-US" sz="2800" dirty="0" smtClean="0"/>
          </a:p>
          <a:p>
            <a:pPr eaLnBrk="1" hangingPunct="1">
              <a:buFont typeface="Baskerville" charset="0"/>
              <a:buNone/>
            </a:pPr>
            <a:r>
              <a:rPr lang="en-US" sz="2200" dirty="0" smtClean="0"/>
              <a:t>T F  2.  Babies cry an average of 30 minutes a day.</a:t>
            </a:r>
          </a:p>
          <a:p>
            <a:pPr eaLnBrk="1" hangingPunct="1">
              <a:buFont typeface="Baskerville" charset="0"/>
              <a:buNone/>
            </a:pPr>
            <a:r>
              <a:rPr lang="en-US" dirty="0" smtClean="0"/>
              <a:t>FALSE- Average of 2-3 Hours</a:t>
            </a:r>
          </a:p>
          <a:p>
            <a:pPr eaLnBrk="1" hangingPunct="1">
              <a:buFont typeface="Baskerville" charset="0"/>
              <a:buNone/>
            </a:pPr>
            <a:endParaRPr lang="en-US" sz="2200" dirty="0" smtClean="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45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94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487362"/>
          </a:xfrm>
        </p:spPr>
        <p:txBody>
          <a:bodyPr>
            <a:normAutofit fontScale="90000"/>
          </a:bodyPr>
          <a:lstStyle/>
          <a:p>
            <a:r>
              <a:rPr lang="en-US" dirty="0" smtClean="0"/>
              <a:t>Bell Quiz #1</a:t>
            </a:r>
            <a:endParaRPr lang="en-US" dirty="0"/>
          </a:p>
        </p:txBody>
      </p:sp>
      <p:sp>
        <p:nvSpPr>
          <p:cNvPr id="3" name="Content Placeholder 2"/>
          <p:cNvSpPr>
            <a:spLocks noGrp="1"/>
          </p:cNvSpPr>
          <p:nvPr>
            <p:ph sz="quarter" idx="1"/>
          </p:nvPr>
        </p:nvSpPr>
        <p:spPr>
          <a:xfrm>
            <a:off x="301752" y="762000"/>
            <a:ext cx="8503920" cy="6096000"/>
          </a:xfrm>
        </p:spPr>
        <p:txBody>
          <a:bodyPr>
            <a:noAutofit/>
          </a:bodyPr>
          <a:lstStyle/>
          <a:p>
            <a:pPr>
              <a:buNone/>
            </a:pPr>
            <a:r>
              <a:rPr lang="en-US" sz="2000" b="1" dirty="0" smtClean="0"/>
              <a:t>1. </a:t>
            </a:r>
            <a:r>
              <a:rPr lang="en-US" sz="2000" b="1" dirty="0" err="1" smtClean="0"/>
              <a:t>Fontanelles</a:t>
            </a:r>
            <a:r>
              <a:rPr lang="en-US" sz="2000" b="1" dirty="0" smtClean="0"/>
              <a:t>:</a:t>
            </a:r>
          </a:p>
          <a:p>
            <a:pPr>
              <a:buNone/>
            </a:pPr>
            <a:r>
              <a:rPr lang="en-US" sz="2000" dirty="0" smtClean="0"/>
              <a:t>A.  Are signs of a birth defect affecting the baby’s bones</a:t>
            </a:r>
          </a:p>
          <a:p>
            <a:pPr>
              <a:buNone/>
            </a:pPr>
            <a:r>
              <a:rPr lang="en-US" sz="2000" dirty="0" smtClean="0"/>
              <a:t>B.  Cause the baby’s head to be misshapen throughout life</a:t>
            </a:r>
          </a:p>
          <a:p>
            <a:pPr>
              <a:buNone/>
            </a:pPr>
            <a:r>
              <a:rPr lang="en-US" sz="2000" dirty="0" smtClean="0"/>
              <a:t>C.  Allow the bones of the baby’s head to move during delivery</a:t>
            </a:r>
          </a:p>
          <a:p>
            <a:pPr>
              <a:buNone/>
            </a:pPr>
            <a:r>
              <a:rPr lang="en-US" sz="2000" dirty="0" smtClean="0"/>
              <a:t>D.  Signs of brain damage that occurred during delivery</a:t>
            </a:r>
          </a:p>
          <a:p>
            <a:pPr>
              <a:buNone/>
            </a:pPr>
            <a:r>
              <a:rPr lang="en-US" sz="2000" dirty="0" smtClean="0"/>
              <a:t> </a:t>
            </a:r>
            <a:r>
              <a:rPr lang="en-US" sz="2000" b="1" dirty="0" smtClean="0"/>
              <a:t>2.  Which reflex helps the baby find their food source?</a:t>
            </a:r>
          </a:p>
          <a:p>
            <a:pPr>
              <a:buNone/>
            </a:pPr>
            <a:r>
              <a:rPr lang="en-US" sz="2000" dirty="0" smtClean="0"/>
              <a:t>	A.  Sucking / Rooting</a:t>
            </a:r>
          </a:p>
          <a:p>
            <a:pPr>
              <a:buNone/>
            </a:pPr>
            <a:r>
              <a:rPr lang="en-US" sz="2000" dirty="0" smtClean="0"/>
              <a:t>	B.  Walking</a:t>
            </a:r>
          </a:p>
          <a:p>
            <a:pPr>
              <a:buNone/>
            </a:pPr>
            <a:r>
              <a:rPr lang="en-US" sz="2000" dirty="0" smtClean="0"/>
              <a:t>	C.  Let Down</a:t>
            </a:r>
          </a:p>
          <a:p>
            <a:pPr>
              <a:buNone/>
            </a:pPr>
            <a:r>
              <a:rPr lang="en-US" sz="2000" dirty="0" smtClean="0"/>
              <a:t>	D.  Grasping and </a:t>
            </a:r>
            <a:r>
              <a:rPr lang="en-US" sz="2000" dirty="0" err="1" smtClean="0"/>
              <a:t>Palmar</a:t>
            </a:r>
            <a:endParaRPr lang="en-US" sz="2000" dirty="0" smtClean="0"/>
          </a:p>
          <a:p>
            <a:pPr>
              <a:buNone/>
            </a:pPr>
            <a:r>
              <a:rPr lang="en-US" sz="2000" b="1" dirty="0" smtClean="0"/>
              <a:t> 3.  The test done one minute and again five minutes after birth to determine the newborn’s general well-being is:</a:t>
            </a:r>
          </a:p>
          <a:p>
            <a:pPr>
              <a:buNone/>
            </a:pPr>
            <a:r>
              <a:rPr lang="en-US" sz="2000" dirty="0" smtClean="0"/>
              <a:t>	A.  Physical Determination</a:t>
            </a:r>
          </a:p>
          <a:p>
            <a:pPr>
              <a:buNone/>
            </a:pPr>
            <a:r>
              <a:rPr lang="en-US" sz="2000" dirty="0" smtClean="0"/>
              <a:t>	B.  Reflex Aptitude</a:t>
            </a:r>
          </a:p>
          <a:p>
            <a:pPr>
              <a:buNone/>
            </a:pPr>
            <a:r>
              <a:rPr lang="en-US" sz="2000" dirty="0" smtClean="0"/>
              <a:t>	C.  </a:t>
            </a:r>
            <a:r>
              <a:rPr lang="en-US" sz="2000" dirty="0" err="1" smtClean="0"/>
              <a:t>Apgar</a:t>
            </a:r>
            <a:r>
              <a:rPr lang="en-US" sz="2000" dirty="0" smtClean="0"/>
              <a:t> Scale</a:t>
            </a:r>
          </a:p>
          <a:p>
            <a:pPr>
              <a:buNone/>
            </a:pPr>
            <a:r>
              <a:rPr lang="en-US" sz="2000" dirty="0" smtClean="0"/>
              <a:t>	D.  Ultrasound</a:t>
            </a:r>
          </a:p>
          <a:p>
            <a:pPr>
              <a:buNone/>
            </a:pPr>
            <a:r>
              <a:rPr lang="en-US" sz="2000" dirty="0" smtClean="0"/>
              <a:t> </a:t>
            </a:r>
            <a:endParaRPr lang="en-US" sz="2000" dirty="0"/>
          </a:p>
        </p:txBody>
      </p:sp>
    </p:spTree>
  </p:cSld>
  <p:clrMapOvr>
    <a:masterClrMapping/>
  </p:clrMapOvr>
  <p:transition>
    <p:comb/>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Quiz KEY</a:t>
            </a:r>
          </a:p>
        </p:txBody>
      </p:sp>
      <p:sp>
        <p:nvSpPr>
          <p:cNvPr id="21507" name="Rectangle 3"/>
          <p:cNvSpPr>
            <a:spLocks noGrp="1" noChangeArrowheads="1"/>
          </p:cNvSpPr>
          <p:nvPr>
            <p:ph type="body" idx="1"/>
          </p:nvPr>
        </p:nvSpPr>
        <p:spPr>
          <a:xfrm>
            <a:off x="685800" y="1828800"/>
            <a:ext cx="8110538" cy="4191000"/>
          </a:xfrm>
        </p:spPr>
        <p:txBody>
          <a:bodyPr/>
          <a:lstStyle/>
          <a:p>
            <a:pPr eaLnBrk="1" hangingPunct="1">
              <a:buFont typeface="Baskerville" charset="0"/>
              <a:buNone/>
            </a:pPr>
            <a:r>
              <a:rPr lang="en-US" sz="2200" dirty="0" smtClean="0"/>
              <a:t>T F  3. More serious injuries are caused by 		     shaking a baby than if the baby fell from a distance of 10 feet.</a:t>
            </a:r>
          </a:p>
          <a:p>
            <a:pPr eaLnBrk="1" hangingPunct="1">
              <a:buFont typeface="Baskerville" charset="0"/>
              <a:buNone/>
            </a:pPr>
            <a:r>
              <a:rPr lang="en-US" dirty="0" smtClean="0"/>
              <a:t>TRUE</a:t>
            </a:r>
          </a:p>
          <a:p>
            <a:pPr eaLnBrk="1" hangingPunct="1">
              <a:buFont typeface="Baskerville" charset="0"/>
              <a:buNone/>
            </a:pPr>
            <a:endParaRPr lang="en-US" sz="2200" dirty="0" smtClean="0"/>
          </a:p>
          <a:p>
            <a:pPr eaLnBrk="1" hangingPunct="1">
              <a:buFont typeface="Baskerville" charset="0"/>
              <a:buNone/>
            </a:pPr>
            <a:r>
              <a:rPr lang="en-US" sz="2200" dirty="0" smtClean="0"/>
              <a:t>T F  4. Shaking a baby once can cause death.</a:t>
            </a:r>
          </a:p>
          <a:p>
            <a:pPr eaLnBrk="1" hangingPunct="1">
              <a:buFont typeface="Baskerville" charset="0"/>
              <a:buNone/>
            </a:pPr>
            <a:r>
              <a:rPr lang="en-US" dirty="0" smtClean="0"/>
              <a:t>TRUE</a:t>
            </a:r>
            <a:endParaRPr lang="en-US" sz="2200" dirty="0" smtClean="0"/>
          </a:p>
          <a:p>
            <a:pPr eaLnBrk="1" hangingPunct="1">
              <a:buFont typeface="Baskerville" charset="0"/>
              <a:buNone/>
            </a:pPr>
            <a:endParaRPr lang="en-US" sz="2200" dirty="0" smtClean="0"/>
          </a:p>
          <a:p>
            <a:pPr eaLnBrk="1" hangingPunct="1">
              <a:buFont typeface="Baskerville" charset="0"/>
              <a:buNone/>
            </a:pPr>
            <a:endParaRPr lang="en-US" sz="2800" dirty="0" smtClean="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0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50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5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P spid="21507"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Quiz KEY</a:t>
            </a:r>
          </a:p>
        </p:txBody>
      </p:sp>
      <p:sp>
        <p:nvSpPr>
          <p:cNvPr id="22531" name="Rectangle 3"/>
          <p:cNvSpPr>
            <a:spLocks noGrp="1" noChangeArrowheads="1"/>
          </p:cNvSpPr>
          <p:nvPr>
            <p:ph type="body" idx="1"/>
          </p:nvPr>
        </p:nvSpPr>
        <p:spPr/>
        <p:txBody>
          <a:bodyPr/>
          <a:lstStyle/>
          <a:p>
            <a:pPr eaLnBrk="1" hangingPunct="1">
              <a:buFont typeface="Baskerville" charset="0"/>
              <a:buNone/>
            </a:pPr>
            <a:r>
              <a:rPr lang="en-US" sz="2200" smtClean="0"/>
              <a:t>T F  5. The medical cost for a baby that been 	    	     shaken can be thousands of dollars.</a:t>
            </a:r>
          </a:p>
          <a:p>
            <a:pPr eaLnBrk="1" hangingPunct="1">
              <a:buFont typeface="Baskerville" charset="0"/>
              <a:buNone/>
            </a:pPr>
            <a:r>
              <a:rPr lang="en-US" smtClean="0"/>
              <a:t>FALSE - up to a Millions +</a:t>
            </a:r>
            <a:endParaRPr lang="en-US" sz="2200" smtClean="0"/>
          </a:p>
          <a:p>
            <a:pPr eaLnBrk="1" hangingPunct="1">
              <a:buFont typeface="Baskerville" charset="0"/>
              <a:buNone/>
            </a:pPr>
            <a:endParaRPr lang="en-US" sz="2200" smtClean="0"/>
          </a:p>
          <a:p>
            <a:pPr eaLnBrk="1" hangingPunct="1">
              <a:buFont typeface="Baskerville" charset="0"/>
              <a:buNone/>
            </a:pPr>
            <a:r>
              <a:rPr lang="en-US" sz="2200" smtClean="0"/>
              <a:t>T F  6. If you have tried everything and your 		baby is still crying, it is okay to leave the 	baby in the crib for a few minutes.</a:t>
            </a:r>
          </a:p>
          <a:p>
            <a:pPr eaLnBrk="1" hangingPunct="1">
              <a:buFont typeface="Baskerville" charset="0"/>
              <a:buNone/>
            </a:pPr>
            <a:r>
              <a:rPr lang="en-US" smtClean="0"/>
              <a:t>TRUE</a:t>
            </a:r>
            <a:endParaRPr lang="en-US" sz="2200" smtClean="0"/>
          </a:p>
          <a:p>
            <a:pPr eaLnBrk="1" hangingPunct="1">
              <a:buFont typeface="Baskerville" charset="0"/>
              <a:buNone/>
            </a:pPr>
            <a:endParaRPr lang="en-US" sz="2800" smtClean="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5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2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buClr>
                <a:schemeClr val="folHlink"/>
              </a:buClr>
              <a:buFont typeface="Wingdings" pitchFamily="2" charset="2"/>
              <a:buNone/>
            </a:pPr>
            <a:r>
              <a:rPr lang="en-US" smtClean="0"/>
              <a:t>SIGNS &amp; SYMPTOMS of SBS</a:t>
            </a:r>
          </a:p>
        </p:txBody>
      </p:sp>
      <p:sp>
        <p:nvSpPr>
          <p:cNvPr id="25603" name="Rectangle 3"/>
          <p:cNvSpPr>
            <a:spLocks noGrp="1" noChangeArrowheads="1"/>
          </p:cNvSpPr>
          <p:nvPr>
            <p:ph type="body" idx="1"/>
          </p:nvPr>
        </p:nvSpPr>
        <p:spPr/>
        <p:txBody>
          <a:bodyPr/>
          <a:lstStyle/>
          <a:p>
            <a:pPr eaLnBrk="1" hangingPunct="1">
              <a:lnSpc>
                <a:spcPct val="90000"/>
              </a:lnSpc>
              <a:buFont typeface="Wingdings" pitchFamily="2" charset="2"/>
              <a:buChar char="v"/>
            </a:pPr>
            <a:r>
              <a:rPr lang="en-US" smtClean="0"/>
              <a:t>Concussion</a:t>
            </a:r>
          </a:p>
          <a:p>
            <a:pPr eaLnBrk="1" hangingPunct="1">
              <a:lnSpc>
                <a:spcPct val="90000"/>
              </a:lnSpc>
              <a:buFont typeface="Wingdings" pitchFamily="2" charset="2"/>
              <a:buChar char="v"/>
            </a:pPr>
            <a:r>
              <a:rPr lang="en-US" smtClean="0"/>
              <a:t>Vomiting</a:t>
            </a:r>
          </a:p>
          <a:p>
            <a:pPr eaLnBrk="1" hangingPunct="1">
              <a:lnSpc>
                <a:spcPct val="90000"/>
              </a:lnSpc>
              <a:buFont typeface="Wingdings" pitchFamily="2" charset="2"/>
              <a:buChar char="v"/>
            </a:pPr>
            <a:r>
              <a:rPr lang="en-US" smtClean="0"/>
              <a:t>Irritability</a:t>
            </a:r>
          </a:p>
          <a:p>
            <a:pPr eaLnBrk="1" hangingPunct="1">
              <a:lnSpc>
                <a:spcPct val="90000"/>
              </a:lnSpc>
              <a:buFont typeface="Wingdings" pitchFamily="2" charset="2"/>
              <a:buChar char="v"/>
            </a:pPr>
            <a:r>
              <a:rPr lang="en-US" smtClean="0"/>
              <a:t>Lethargy</a:t>
            </a:r>
          </a:p>
          <a:p>
            <a:pPr eaLnBrk="1" hangingPunct="1">
              <a:lnSpc>
                <a:spcPct val="90000"/>
              </a:lnSpc>
              <a:buFont typeface="Wingdings" pitchFamily="2" charset="2"/>
              <a:buChar char="v"/>
            </a:pPr>
            <a:r>
              <a:rPr lang="en-US" smtClean="0"/>
              <a:t>Trouble feeding</a:t>
            </a:r>
          </a:p>
          <a:p>
            <a:pPr eaLnBrk="1" hangingPunct="1">
              <a:lnSpc>
                <a:spcPct val="90000"/>
              </a:lnSpc>
              <a:buFont typeface="Wingdings" pitchFamily="2" charset="2"/>
              <a:buChar char="v"/>
            </a:pPr>
            <a:r>
              <a:rPr lang="en-US" smtClean="0"/>
              <a:t>Sleepy</a:t>
            </a:r>
          </a:p>
          <a:p>
            <a:pPr eaLnBrk="1" hangingPunct="1">
              <a:lnSpc>
                <a:spcPct val="90000"/>
              </a:lnSpc>
              <a:buFont typeface="Wingdings" pitchFamily="2" charset="2"/>
              <a:buChar char="v"/>
            </a:pPr>
            <a:r>
              <a:rPr lang="en-US" smtClean="0"/>
              <a:t>coma</a:t>
            </a:r>
          </a:p>
        </p:txBody>
      </p:sp>
    </p:spTree>
  </p:cSld>
  <p:clrMapOvr>
    <a:masterClrMapping/>
  </p:clrMapOvr>
  <p:transition>
    <p:comb/>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STATISTICS:</a:t>
            </a:r>
          </a:p>
        </p:txBody>
      </p:sp>
      <p:sp>
        <p:nvSpPr>
          <p:cNvPr id="26627" name="Rectangle 3"/>
          <p:cNvSpPr>
            <a:spLocks noGrp="1" noChangeArrowheads="1"/>
          </p:cNvSpPr>
          <p:nvPr>
            <p:ph type="body" idx="1"/>
          </p:nvPr>
        </p:nvSpPr>
        <p:spPr>
          <a:xfrm>
            <a:off x="609600" y="1905000"/>
            <a:ext cx="8413750" cy="4191000"/>
          </a:xfrm>
        </p:spPr>
        <p:txBody>
          <a:bodyPr>
            <a:normAutofit lnSpcReduction="10000"/>
          </a:bodyPr>
          <a:lstStyle/>
          <a:p>
            <a:pPr eaLnBrk="1" hangingPunct="1">
              <a:lnSpc>
                <a:spcPct val="90000"/>
              </a:lnSpc>
              <a:buFont typeface="Wingdings" pitchFamily="2" charset="2"/>
              <a:buChar char="v"/>
            </a:pPr>
            <a:r>
              <a:rPr lang="en-US" sz="2400" smtClean="0">
                <a:latin typeface="Arial" charset="0"/>
              </a:rPr>
              <a:t>70% of the perpetrators are MALE </a:t>
            </a:r>
          </a:p>
          <a:p>
            <a:pPr lvl="1" eaLnBrk="1" hangingPunct="1">
              <a:lnSpc>
                <a:spcPct val="90000"/>
              </a:lnSpc>
              <a:buFont typeface="Wingdings" pitchFamily="2" charset="2"/>
              <a:buNone/>
            </a:pPr>
            <a:r>
              <a:rPr lang="en-US" sz="2400" smtClean="0">
                <a:latin typeface="Arial" charset="0"/>
              </a:rPr>
              <a:t>	(father, step-father, boyfriend, etc.)</a:t>
            </a:r>
          </a:p>
          <a:p>
            <a:pPr eaLnBrk="1" hangingPunct="1">
              <a:lnSpc>
                <a:spcPct val="90000"/>
              </a:lnSpc>
              <a:buFont typeface="Wingdings" pitchFamily="2" charset="2"/>
              <a:buChar char="v"/>
            </a:pPr>
            <a:r>
              <a:rPr lang="en-US" sz="2400" smtClean="0">
                <a:latin typeface="Arial" charset="0"/>
              </a:rPr>
              <a:t>56% of the victims are male babies</a:t>
            </a:r>
          </a:p>
          <a:p>
            <a:pPr eaLnBrk="1" hangingPunct="1">
              <a:lnSpc>
                <a:spcPct val="90000"/>
              </a:lnSpc>
              <a:buFont typeface="Wingdings" pitchFamily="2" charset="2"/>
              <a:buChar char="v"/>
            </a:pPr>
            <a:r>
              <a:rPr lang="en-US" sz="2400" smtClean="0">
                <a:latin typeface="Arial" charset="0"/>
              </a:rPr>
              <a:t>Average age of shaking is 3-8 months</a:t>
            </a:r>
          </a:p>
          <a:p>
            <a:pPr eaLnBrk="1" hangingPunct="1">
              <a:lnSpc>
                <a:spcPct val="90000"/>
              </a:lnSpc>
              <a:buFont typeface="Wingdings" pitchFamily="2" charset="2"/>
              <a:buChar char="v"/>
            </a:pPr>
            <a:r>
              <a:rPr lang="en-US" sz="2400" smtClean="0">
                <a:latin typeface="Arial" charset="0"/>
              </a:rPr>
              <a:t>26 SBS cases in Utah in year 2000 </a:t>
            </a:r>
          </a:p>
          <a:p>
            <a:pPr lvl="1" eaLnBrk="1" hangingPunct="1">
              <a:lnSpc>
                <a:spcPct val="90000"/>
              </a:lnSpc>
              <a:buFont typeface="Wingdings" pitchFamily="2" charset="2"/>
              <a:buNone/>
            </a:pPr>
            <a:r>
              <a:rPr lang="en-US" sz="2400" smtClean="0">
                <a:latin typeface="Arial" charset="0"/>
              </a:rPr>
              <a:t>	(up from 13 in 1999)</a:t>
            </a:r>
          </a:p>
          <a:p>
            <a:pPr eaLnBrk="1" hangingPunct="1">
              <a:lnSpc>
                <a:spcPct val="90000"/>
              </a:lnSpc>
              <a:buFont typeface="Wingdings" pitchFamily="2" charset="2"/>
              <a:buChar char="v"/>
            </a:pPr>
            <a:r>
              <a:rPr lang="en-US" sz="2400" smtClean="0">
                <a:latin typeface="Arial" charset="0"/>
              </a:rPr>
              <a:t>25% of the SBS victims die immediately after being shaken</a:t>
            </a:r>
          </a:p>
          <a:p>
            <a:pPr eaLnBrk="1" hangingPunct="1">
              <a:lnSpc>
                <a:spcPct val="90000"/>
              </a:lnSpc>
              <a:buFont typeface="Wingdings" pitchFamily="2" charset="2"/>
              <a:buChar char="v"/>
            </a:pPr>
            <a:r>
              <a:rPr lang="en-US" sz="2400" smtClean="0">
                <a:latin typeface="Arial" charset="0"/>
              </a:rPr>
              <a:t>75% will live with complications because of the shaking.</a:t>
            </a:r>
          </a:p>
          <a:p>
            <a:pPr eaLnBrk="1" hangingPunct="1">
              <a:lnSpc>
                <a:spcPct val="90000"/>
              </a:lnSpc>
              <a:buFont typeface="Wingdings" pitchFamily="2" charset="2"/>
              <a:buChar char="v"/>
            </a:pPr>
            <a:r>
              <a:rPr lang="en-US" sz="2400" smtClean="0">
                <a:latin typeface="Arial" charset="0"/>
              </a:rPr>
              <a:t>SBS is the leading cause of death in infants due to child abuse/neglect.</a:t>
            </a:r>
          </a:p>
        </p:txBody>
      </p:sp>
    </p:spTree>
  </p:cSld>
  <p:clrMapOvr>
    <a:masterClrMapping/>
  </p:clrMapOvr>
  <p:transition>
    <p:comb/>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endParaRPr lang="en-US" smtClean="0"/>
          </a:p>
        </p:txBody>
      </p:sp>
      <p:sp>
        <p:nvSpPr>
          <p:cNvPr id="29699" name="Rectangle 3"/>
          <p:cNvSpPr>
            <a:spLocks noGrp="1" noChangeArrowheads="1"/>
          </p:cNvSpPr>
          <p:nvPr>
            <p:ph type="body" idx="1"/>
          </p:nvPr>
        </p:nvSpPr>
        <p:spPr>
          <a:xfrm>
            <a:off x="762000" y="1905000"/>
            <a:ext cx="8110538" cy="4648200"/>
          </a:xfrm>
        </p:spPr>
        <p:txBody>
          <a:bodyPr/>
          <a:lstStyle/>
          <a:p>
            <a:pPr eaLnBrk="1" hangingPunct="1">
              <a:lnSpc>
                <a:spcPct val="90000"/>
              </a:lnSpc>
              <a:buFont typeface="Wingdings" pitchFamily="2" charset="2"/>
              <a:buChar char="v"/>
            </a:pPr>
            <a:r>
              <a:rPr lang="en-US" sz="2800" smtClean="0">
                <a:latin typeface="Arial" charset="0"/>
              </a:rPr>
              <a:t>A HAND SLAP on the face of an infant under 15 months can cause similar damage</a:t>
            </a:r>
          </a:p>
          <a:p>
            <a:pPr eaLnBrk="1" hangingPunct="1">
              <a:lnSpc>
                <a:spcPct val="90000"/>
              </a:lnSpc>
              <a:buFont typeface="Wingdings" pitchFamily="2" charset="2"/>
              <a:buNone/>
            </a:pPr>
            <a:endParaRPr lang="en-US" sz="1600" smtClean="0">
              <a:latin typeface="Arial" charset="0"/>
            </a:endParaRPr>
          </a:p>
          <a:p>
            <a:pPr eaLnBrk="1" hangingPunct="1">
              <a:lnSpc>
                <a:spcPct val="90000"/>
              </a:lnSpc>
              <a:buFont typeface="Wingdings" pitchFamily="2" charset="2"/>
              <a:buChar char="v"/>
            </a:pPr>
            <a:r>
              <a:rPr lang="en-US" sz="2800" smtClean="0">
                <a:latin typeface="Arial" charset="0"/>
              </a:rPr>
              <a:t>THROWING a child up in the air and catching it</a:t>
            </a:r>
          </a:p>
          <a:p>
            <a:pPr eaLnBrk="1" hangingPunct="1">
              <a:lnSpc>
                <a:spcPct val="90000"/>
              </a:lnSpc>
              <a:buFont typeface="Wingdings" pitchFamily="2" charset="2"/>
              <a:buNone/>
            </a:pPr>
            <a:endParaRPr lang="en-US" sz="1600" smtClean="0">
              <a:latin typeface="Arial" charset="0"/>
            </a:endParaRPr>
          </a:p>
          <a:p>
            <a:pPr eaLnBrk="1" hangingPunct="1">
              <a:lnSpc>
                <a:spcPct val="90000"/>
              </a:lnSpc>
              <a:buFont typeface="Wingdings" pitchFamily="2" charset="2"/>
              <a:buChar char="v"/>
            </a:pPr>
            <a:r>
              <a:rPr lang="en-US" sz="2800" smtClean="0">
                <a:latin typeface="Arial" charset="0"/>
              </a:rPr>
              <a:t>TWIRLING a child under age 2 by it’s arms or legs</a:t>
            </a:r>
          </a:p>
          <a:p>
            <a:pPr eaLnBrk="1" hangingPunct="1">
              <a:lnSpc>
                <a:spcPct val="90000"/>
              </a:lnSpc>
              <a:buFont typeface="Wingdings" pitchFamily="2" charset="2"/>
              <a:buNone/>
            </a:pPr>
            <a:endParaRPr lang="en-US" sz="1600" smtClean="0">
              <a:latin typeface="Arial" charset="0"/>
            </a:endParaRPr>
          </a:p>
          <a:p>
            <a:pPr eaLnBrk="1" hangingPunct="1">
              <a:lnSpc>
                <a:spcPct val="90000"/>
              </a:lnSpc>
              <a:buFont typeface="Wingdings" pitchFamily="2" charset="2"/>
              <a:buChar char="v"/>
            </a:pPr>
            <a:r>
              <a:rPr lang="en-US" sz="2800" smtClean="0">
                <a:latin typeface="Arial" charset="0"/>
              </a:rPr>
              <a:t>BOUNCING ROUGHLY on knee/foot can also have damaging affect on baby</a:t>
            </a:r>
            <a:r>
              <a:rPr lang="en-US" sz="2800" smtClean="0"/>
              <a:t> </a:t>
            </a:r>
          </a:p>
          <a:p>
            <a:pPr eaLnBrk="1" hangingPunct="1">
              <a:lnSpc>
                <a:spcPct val="90000"/>
              </a:lnSpc>
              <a:buFont typeface="Baskerville" charset="0"/>
              <a:buNone/>
            </a:pPr>
            <a:endParaRPr lang="en-US" sz="2800" smtClean="0"/>
          </a:p>
        </p:txBody>
      </p:sp>
    </p:spTree>
  </p:cSld>
  <p:clrMapOvr>
    <a:masterClrMapping/>
  </p:clrMapOvr>
  <p:transition>
    <p:comb/>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Statistics:</a:t>
            </a:r>
          </a:p>
        </p:txBody>
      </p:sp>
      <p:sp>
        <p:nvSpPr>
          <p:cNvPr id="27651" name="Rectangle 3"/>
          <p:cNvSpPr>
            <a:spLocks noGrp="1" noChangeArrowheads="1"/>
          </p:cNvSpPr>
          <p:nvPr>
            <p:ph type="body" idx="1"/>
          </p:nvPr>
        </p:nvSpPr>
        <p:spPr/>
        <p:txBody>
          <a:bodyPr/>
          <a:lstStyle/>
          <a:p>
            <a:pPr eaLnBrk="1" hangingPunct="1">
              <a:buFont typeface="Wingdings" pitchFamily="2" charset="2"/>
              <a:buChar char="v"/>
            </a:pPr>
            <a:r>
              <a:rPr lang="en-US" smtClean="0"/>
              <a:t>28% surviving victims return to THEIR HOMES.</a:t>
            </a:r>
          </a:p>
          <a:p>
            <a:pPr eaLnBrk="1" hangingPunct="1">
              <a:buFont typeface="Wingdings" pitchFamily="2" charset="2"/>
              <a:buNone/>
            </a:pPr>
            <a:endParaRPr lang="en-US" smtClean="0"/>
          </a:p>
          <a:p>
            <a:pPr eaLnBrk="1" hangingPunct="1">
              <a:buFont typeface="Wingdings" pitchFamily="2" charset="2"/>
              <a:buChar char="v"/>
            </a:pPr>
            <a:r>
              <a:rPr lang="en-US" smtClean="0"/>
              <a:t>11% adopted by GRANDPARENTS</a:t>
            </a:r>
          </a:p>
          <a:p>
            <a:pPr eaLnBrk="1" hangingPunct="1">
              <a:buFont typeface="Wingdings" pitchFamily="2" charset="2"/>
              <a:buNone/>
            </a:pPr>
            <a:endParaRPr lang="en-US" smtClean="0"/>
          </a:p>
          <a:p>
            <a:pPr eaLnBrk="1" hangingPunct="1">
              <a:buFont typeface="Wingdings" pitchFamily="2" charset="2"/>
              <a:buChar char="v"/>
            </a:pPr>
            <a:r>
              <a:rPr lang="en-US" smtClean="0"/>
              <a:t>11% placed in FOSTER CARE</a:t>
            </a:r>
          </a:p>
        </p:txBody>
      </p:sp>
    </p:spTree>
  </p:cSld>
  <p:clrMapOvr>
    <a:masterClrMapping/>
  </p:clrMapOvr>
  <p:transition>
    <p:comb/>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endParaRPr lang="en-US" smtClean="0"/>
          </a:p>
        </p:txBody>
      </p:sp>
      <p:sp>
        <p:nvSpPr>
          <p:cNvPr id="31747" name="Rectangle 3"/>
          <p:cNvSpPr>
            <a:spLocks noGrp="1" noChangeArrowheads="1"/>
          </p:cNvSpPr>
          <p:nvPr>
            <p:ph type="body" idx="1"/>
          </p:nvPr>
        </p:nvSpPr>
        <p:spPr>
          <a:xfrm>
            <a:off x="912813" y="457200"/>
            <a:ext cx="8110537" cy="6019800"/>
          </a:xfrm>
        </p:spPr>
        <p:txBody>
          <a:bodyPr/>
          <a:lstStyle/>
          <a:p>
            <a:pPr algn="ctr" eaLnBrk="1" hangingPunct="1">
              <a:lnSpc>
                <a:spcPct val="90000"/>
              </a:lnSpc>
              <a:buFont typeface="Baskerville" charset="0"/>
              <a:buNone/>
            </a:pPr>
            <a:r>
              <a:rPr lang="en-US" sz="2800" smtClean="0"/>
              <a:t>Never</a:t>
            </a:r>
          </a:p>
          <a:p>
            <a:pPr algn="ctr" eaLnBrk="1" hangingPunct="1">
              <a:lnSpc>
                <a:spcPct val="90000"/>
              </a:lnSpc>
              <a:buFont typeface="Baskerville" charset="0"/>
              <a:buNone/>
            </a:pPr>
            <a:r>
              <a:rPr lang="en-US" sz="4400" smtClean="0"/>
              <a:t>Never</a:t>
            </a:r>
          </a:p>
          <a:p>
            <a:pPr algn="ctr" eaLnBrk="1" hangingPunct="1">
              <a:lnSpc>
                <a:spcPct val="90000"/>
              </a:lnSpc>
              <a:buFont typeface="Baskerville" charset="0"/>
              <a:buNone/>
            </a:pPr>
            <a:r>
              <a:rPr lang="en-US" sz="5400" smtClean="0"/>
              <a:t>Never</a:t>
            </a:r>
          </a:p>
          <a:p>
            <a:pPr algn="ctr" eaLnBrk="1" hangingPunct="1">
              <a:lnSpc>
                <a:spcPct val="90000"/>
              </a:lnSpc>
              <a:buFont typeface="Baskerville" charset="0"/>
              <a:buNone/>
            </a:pPr>
            <a:r>
              <a:rPr lang="en-US" sz="6600" smtClean="0"/>
              <a:t>Never</a:t>
            </a:r>
            <a:endParaRPr lang="en-US" sz="2800" smtClean="0"/>
          </a:p>
          <a:p>
            <a:pPr algn="ctr" eaLnBrk="1" hangingPunct="1">
              <a:lnSpc>
                <a:spcPct val="90000"/>
              </a:lnSpc>
              <a:buFont typeface="Baskerville" charset="0"/>
              <a:buNone/>
            </a:pPr>
            <a:r>
              <a:rPr lang="en-US" sz="6600" smtClean="0"/>
              <a:t>Shake a Baby</a:t>
            </a:r>
          </a:p>
          <a:p>
            <a:pPr algn="ctr" eaLnBrk="1" hangingPunct="1">
              <a:lnSpc>
                <a:spcPct val="90000"/>
              </a:lnSpc>
              <a:buFont typeface="Baskerville" charset="0"/>
              <a:buNone/>
            </a:pPr>
            <a:r>
              <a:rPr lang="en-US" sz="6600" smtClean="0"/>
              <a:t>Or TODDLER!</a:t>
            </a:r>
            <a:endParaRPr lang="en-US" sz="2800" smtClean="0"/>
          </a:p>
        </p:txBody>
      </p:sp>
    </p:spTree>
  </p:cSld>
  <p:clrMapOvr>
    <a:masterClrMapping/>
  </p:clrMapOvr>
  <p:transition>
    <p:comb/>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Sj03882060000[1].wav">
            <a:hlinkClick r:id="" action="ppaction://media"/>
          </p:cNvPr>
          <p:cNvPicPr>
            <a:picLocks noRot="1" noChangeAspect="1"/>
          </p:cNvPicPr>
          <p:nvPr>
            <a:audioFile r:link="rId1"/>
          </p:nvPr>
        </p:nvPicPr>
        <p:blipFill>
          <a:blip r:embed="rId4" cstate="print"/>
          <a:stretch>
            <a:fillRect/>
          </a:stretch>
        </p:blipFill>
        <p:spPr>
          <a:xfrm>
            <a:off x="8610600" y="6400800"/>
            <a:ext cx="304800" cy="304800"/>
          </a:xfrm>
          <a:prstGeom prst="rect">
            <a:avLst/>
          </a:prstGeom>
        </p:spPr>
      </p:pic>
      <p:sp>
        <p:nvSpPr>
          <p:cNvPr id="9218" name="Rectangle 4"/>
          <p:cNvSpPr>
            <a:spLocks noGrp="1" noChangeArrowheads="1"/>
          </p:cNvSpPr>
          <p:nvPr>
            <p:ph type="title"/>
          </p:nvPr>
        </p:nvSpPr>
        <p:spPr>
          <a:xfrm>
            <a:off x="914400" y="0"/>
            <a:ext cx="7772400" cy="1066800"/>
          </a:xfrm>
        </p:spPr>
        <p:txBody>
          <a:bodyPr/>
          <a:lstStyle/>
          <a:p>
            <a:pPr algn="ctr" eaLnBrk="1" hangingPunct="1"/>
            <a:r>
              <a:rPr lang="en-US" dirty="0" smtClean="0">
                <a:solidFill>
                  <a:srgbClr val="000099"/>
                </a:solidFill>
              </a:rPr>
              <a:t>How to cope with crying</a:t>
            </a:r>
            <a:endParaRPr lang="en-US" sz="1600" dirty="0" smtClean="0">
              <a:solidFill>
                <a:srgbClr val="000099"/>
              </a:solidFill>
            </a:endParaRPr>
          </a:p>
        </p:txBody>
      </p:sp>
      <p:sp>
        <p:nvSpPr>
          <p:cNvPr id="9219" name="Rectangle 5"/>
          <p:cNvSpPr>
            <a:spLocks noGrp="1" noChangeArrowheads="1"/>
          </p:cNvSpPr>
          <p:nvPr>
            <p:ph sz="quarter" idx="1"/>
          </p:nvPr>
        </p:nvSpPr>
        <p:spPr>
          <a:xfrm>
            <a:off x="457200" y="1295400"/>
            <a:ext cx="4038600" cy="5181600"/>
          </a:xfrm>
        </p:spPr>
        <p:txBody>
          <a:bodyPr>
            <a:normAutofit lnSpcReduction="10000"/>
          </a:bodyPr>
          <a:lstStyle/>
          <a:p>
            <a:pPr eaLnBrk="1" hangingPunct="1">
              <a:lnSpc>
                <a:spcPct val="80000"/>
              </a:lnSpc>
            </a:pPr>
            <a:r>
              <a:rPr lang="en-US" sz="1800" dirty="0" smtClean="0"/>
              <a:t>Walk with the baby</a:t>
            </a:r>
          </a:p>
          <a:p>
            <a:pPr eaLnBrk="1" hangingPunct="1">
              <a:lnSpc>
                <a:spcPct val="80000"/>
              </a:lnSpc>
            </a:pPr>
            <a:r>
              <a:rPr lang="en-US" sz="1800" dirty="0" smtClean="0">
                <a:solidFill>
                  <a:srgbClr val="FF6699"/>
                </a:solidFill>
              </a:rPr>
              <a:t>Rock the baby</a:t>
            </a:r>
          </a:p>
          <a:p>
            <a:pPr eaLnBrk="1" hangingPunct="1">
              <a:lnSpc>
                <a:spcPct val="80000"/>
              </a:lnSpc>
            </a:pPr>
            <a:r>
              <a:rPr lang="en-US" sz="1800" dirty="0" smtClean="0"/>
              <a:t>Dance with the baby</a:t>
            </a:r>
          </a:p>
          <a:p>
            <a:pPr eaLnBrk="1" hangingPunct="1">
              <a:lnSpc>
                <a:spcPct val="80000"/>
              </a:lnSpc>
            </a:pPr>
            <a:r>
              <a:rPr lang="en-US" sz="1800" dirty="0" smtClean="0">
                <a:solidFill>
                  <a:schemeClr val="tx2"/>
                </a:solidFill>
              </a:rPr>
              <a:t>Bounce the baby gently in your arms or on your knee</a:t>
            </a:r>
          </a:p>
          <a:p>
            <a:pPr eaLnBrk="1" hangingPunct="1">
              <a:lnSpc>
                <a:spcPct val="80000"/>
              </a:lnSpc>
            </a:pPr>
            <a:r>
              <a:rPr lang="en-US" sz="1800" dirty="0" smtClean="0"/>
              <a:t>Take the baby for a stroller ride</a:t>
            </a:r>
          </a:p>
          <a:p>
            <a:pPr eaLnBrk="1" hangingPunct="1">
              <a:lnSpc>
                <a:spcPct val="80000"/>
              </a:lnSpc>
            </a:pPr>
            <a:r>
              <a:rPr lang="en-US" sz="1800" dirty="0" smtClean="0">
                <a:solidFill>
                  <a:srgbClr val="000099"/>
                </a:solidFill>
              </a:rPr>
              <a:t>Take the baby for a ride in the car</a:t>
            </a:r>
          </a:p>
          <a:p>
            <a:pPr eaLnBrk="1" hangingPunct="1">
              <a:lnSpc>
                <a:spcPct val="80000"/>
              </a:lnSpc>
            </a:pPr>
            <a:r>
              <a:rPr lang="en-US" sz="1800" dirty="0" smtClean="0"/>
              <a:t> Let the baby sit in a baby swing</a:t>
            </a:r>
          </a:p>
          <a:p>
            <a:pPr eaLnBrk="1" hangingPunct="1">
              <a:lnSpc>
                <a:spcPct val="80000"/>
              </a:lnSpc>
            </a:pPr>
            <a:r>
              <a:rPr lang="en-US" sz="1800" dirty="0" smtClean="0">
                <a:solidFill>
                  <a:srgbClr val="CC00FF"/>
                </a:solidFill>
              </a:rPr>
              <a:t>Provide white noise for the baby (vacuum, radio)</a:t>
            </a:r>
          </a:p>
          <a:p>
            <a:pPr eaLnBrk="1" hangingPunct="1">
              <a:lnSpc>
                <a:spcPct val="80000"/>
              </a:lnSpc>
            </a:pPr>
            <a:r>
              <a:rPr lang="en-US" sz="1800" dirty="0" smtClean="0"/>
              <a:t>Divert the baby’s attention</a:t>
            </a:r>
          </a:p>
          <a:p>
            <a:pPr eaLnBrk="1" hangingPunct="1">
              <a:lnSpc>
                <a:spcPct val="80000"/>
              </a:lnSpc>
            </a:pPr>
            <a:r>
              <a:rPr lang="en-US" sz="1800" dirty="0" smtClean="0">
                <a:solidFill>
                  <a:srgbClr val="CC0066"/>
                </a:solidFill>
              </a:rPr>
              <a:t>Sing to the baby</a:t>
            </a:r>
          </a:p>
          <a:p>
            <a:pPr eaLnBrk="1" hangingPunct="1">
              <a:lnSpc>
                <a:spcPct val="80000"/>
              </a:lnSpc>
            </a:pPr>
            <a:r>
              <a:rPr lang="en-US" sz="1800" dirty="0" smtClean="0"/>
              <a:t>Rub the baby’s back</a:t>
            </a:r>
          </a:p>
          <a:p>
            <a:pPr eaLnBrk="1" hangingPunct="1">
              <a:lnSpc>
                <a:spcPct val="80000"/>
              </a:lnSpc>
            </a:pPr>
            <a:r>
              <a:rPr lang="en-US" sz="1800" dirty="0" smtClean="0">
                <a:solidFill>
                  <a:srgbClr val="FF6600"/>
                </a:solidFill>
              </a:rPr>
              <a:t>Massage he baby with a warmed lotion</a:t>
            </a:r>
          </a:p>
          <a:p>
            <a:pPr eaLnBrk="1" hangingPunct="1">
              <a:lnSpc>
                <a:spcPct val="80000"/>
              </a:lnSpc>
            </a:pPr>
            <a:r>
              <a:rPr lang="en-US" sz="1800" dirty="0" smtClean="0"/>
              <a:t>Wrap the baby snugly in a blanket</a:t>
            </a:r>
            <a:r>
              <a:rPr lang="en-US" sz="1600" dirty="0" smtClean="0"/>
              <a:t>.</a:t>
            </a:r>
          </a:p>
          <a:p>
            <a:pPr lvl="1" eaLnBrk="1" hangingPunct="1">
              <a:lnSpc>
                <a:spcPct val="80000"/>
              </a:lnSpc>
            </a:pPr>
            <a:r>
              <a:rPr lang="en-US" sz="1800" b="1" dirty="0" smtClean="0"/>
              <a:t>SWADDLE it a blanket</a:t>
            </a:r>
          </a:p>
        </p:txBody>
      </p:sp>
      <p:sp>
        <p:nvSpPr>
          <p:cNvPr id="9220" name="Rectangle 6"/>
          <p:cNvSpPr>
            <a:spLocks noGrp="1" noChangeArrowheads="1"/>
          </p:cNvSpPr>
          <p:nvPr>
            <p:ph sz="quarter" idx="2"/>
          </p:nvPr>
        </p:nvSpPr>
        <p:spPr>
          <a:xfrm>
            <a:off x="4724400" y="1447800"/>
            <a:ext cx="4038600" cy="5116513"/>
          </a:xfrm>
        </p:spPr>
        <p:txBody>
          <a:bodyPr>
            <a:normAutofit lnSpcReduction="10000"/>
          </a:bodyPr>
          <a:lstStyle/>
          <a:p>
            <a:pPr eaLnBrk="1" hangingPunct="1">
              <a:lnSpc>
                <a:spcPct val="80000"/>
              </a:lnSpc>
            </a:pPr>
            <a:r>
              <a:rPr lang="en-US" sz="1800" dirty="0" smtClean="0"/>
              <a:t>Feed the baby</a:t>
            </a:r>
          </a:p>
          <a:p>
            <a:pPr eaLnBrk="1" hangingPunct="1">
              <a:lnSpc>
                <a:spcPct val="80000"/>
              </a:lnSpc>
            </a:pPr>
            <a:r>
              <a:rPr lang="en-US" sz="1800" dirty="0" smtClean="0">
                <a:solidFill>
                  <a:srgbClr val="FF6699"/>
                </a:solidFill>
              </a:rPr>
              <a:t>Burp the baby</a:t>
            </a:r>
          </a:p>
          <a:p>
            <a:pPr eaLnBrk="1" hangingPunct="1">
              <a:lnSpc>
                <a:spcPct val="80000"/>
              </a:lnSpc>
            </a:pPr>
            <a:r>
              <a:rPr lang="en-US" sz="1800" dirty="0" smtClean="0"/>
              <a:t>Give the baby a pacifier</a:t>
            </a:r>
          </a:p>
          <a:p>
            <a:pPr eaLnBrk="1" hangingPunct="1">
              <a:lnSpc>
                <a:spcPct val="80000"/>
              </a:lnSpc>
            </a:pPr>
            <a:r>
              <a:rPr lang="en-US" sz="1800" dirty="0" smtClean="0">
                <a:solidFill>
                  <a:schemeClr val="hlink"/>
                </a:solidFill>
              </a:rPr>
              <a:t>Turn off the lights and gently rub the babies back</a:t>
            </a:r>
          </a:p>
          <a:p>
            <a:pPr eaLnBrk="1" hangingPunct="1">
              <a:lnSpc>
                <a:spcPct val="80000"/>
              </a:lnSpc>
            </a:pPr>
            <a:r>
              <a:rPr lang="en-US" sz="1800" dirty="0" smtClean="0"/>
              <a:t> Let someone else tend to the baby </a:t>
            </a:r>
          </a:p>
          <a:p>
            <a:pPr eaLnBrk="1" hangingPunct="1">
              <a:lnSpc>
                <a:spcPct val="80000"/>
              </a:lnSpc>
            </a:pPr>
            <a:r>
              <a:rPr lang="en-US" sz="1800" dirty="0" smtClean="0"/>
              <a:t>Turn on the TV</a:t>
            </a:r>
          </a:p>
          <a:p>
            <a:pPr eaLnBrk="1" hangingPunct="1">
              <a:lnSpc>
                <a:spcPct val="80000"/>
              </a:lnSpc>
            </a:pPr>
            <a:r>
              <a:rPr lang="en-US" sz="1800" dirty="0" smtClean="0">
                <a:solidFill>
                  <a:srgbClr val="CC00FF"/>
                </a:solidFill>
              </a:rPr>
              <a:t>Take the baby outside</a:t>
            </a:r>
            <a:r>
              <a:rPr lang="en-US" sz="1800" dirty="0" smtClean="0"/>
              <a:t> </a:t>
            </a:r>
          </a:p>
          <a:p>
            <a:pPr eaLnBrk="1" hangingPunct="1">
              <a:lnSpc>
                <a:spcPct val="80000"/>
              </a:lnSpc>
            </a:pPr>
            <a:r>
              <a:rPr lang="en-US" sz="1800" dirty="0" smtClean="0"/>
              <a:t>Turn on music</a:t>
            </a:r>
          </a:p>
          <a:p>
            <a:pPr eaLnBrk="1" hangingPunct="1">
              <a:lnSpc>
                <a:spcPct val="80000"/>
              </a:lnSpc>
            </a:pPr>
            <a:r>
              <a:rPr lang="en-US" sz="1800" dirty="0" smtClean="0"/>
              <a:t>Change the baby’s diaper</a:t>
            </a:r>
          </a:p>
          <a:p>
            <a:pPr eaLnBrk="1" hangingPunct="1">
              <a:lnSpc>
                <a:spcPct val="80000"/>
              </a:lnSpc>
            </a:pPr>
            <a:r>
              <a:rPr lang="en-US" sz="1800" dirty="0" smtClean="0">
                <a:solidFill>
                  <a:srgbClr val="FF6600"/>
                </a:solidFill>
              </a:rPr>
              <a:t>Give the baby a warm bath</a:t>
            </a:r>
          </a:p>
          <a:p>
            <a:pPr eaLnBrk="1" hangingPunct="1">
              <a:lnSpc>
                <a:spcPct val="80000"/>
              </a:lnSpc>
            </a:pPr>
            <a:r>
              <a:rPr lang="en-US" sz="1800" dirty="0" smtClean="0"/>
              <a:t>Lay down and place the baby on your stomach and rub the baby’s back</a:t>
            </a:r>
          </a:p>
          <a:p>
            <a:pPr eaLnBrk="1" hangingPunct="1">
              <a:lnSpc>
                <a:spcPct val="80000"/>
              </a:lnSpc>
            </a:pPr>
            <a:r>
              <a:rPr lang="en-US" sz="1800" dirty="0" smtClean="0">
                <a:solidFill>
                  <a:schemeClr val="tx2"/>
                </a:solidFill>
              </a:rPr>
              <a:t>Make sure the room temperature is comfortable</a:t>
            </a:r>
          </a:p>
          <a:p>
            <a:pPr eaLnBrk="1" hangingPunct="1">
              <a:lnSpc>
                <a:spcPct val="80000"/>
              </a:lnSpc>
              <a:buFont typeface="Wingdings" pitchFamily="2" charset="2"/>
              <a:buNone/>
            </a:pPr>
            <a:endParaRPr lang="en-US" sz="1800" dirty="0" smtClean="0">
              <a:solidFill>
                <a:schemeClr val="tx2"/>
              </a:solidFill>
            </a:endParaRPr>
          </a:p>
        </p:txBody>
      </p:sp>
      <p:pic>
        <p:nvPicPr>
          <p:cNvPr id="1027" name="Picture 3" descr="C:\Documents and Settings\stjohnson\Local Settings\Temporary Internet Files\Content.IE5\WY7FZ2JW\MPj01788460000[1].jpg"/>
          <p:cNvPicPr>
            <a:picLocks noChangeAspect="1" noChangeArrowheads="1"/>
          </p:cNvPicPr>
          <p:nvPr/>
        </p:nvPicPr>
        <p:blipFill>
          <a:blip r:embed="rId5" cstate="print"/>
          <a:srcRect/>
          <a:stretch>
            <a:fillRect/>
          </a:stretch>
        </p:blipFill>
        <p:spPr bwMode="auto">
          <a:xfrm>
            <a:off x="7010400" y="5410200"/>
            <a:ext cx="1905000" cy="1273175"/>
          </a:xfrm>
          <a:prstGeom prst="rect">
            <a:avLst/>
          </a:prstGeom>
          <a:noFill/>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58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j00746500000[1].wav">
            <a:hlinkClick r:id="" action="ppaction://media"/>
          </p:cNvPr>
          <p:cNvPicPr>
            <a:picLocks noRot="1" noChangeAspect="1"/>
          </p:cNvPicPr>
          <p:nvPr>
            <a:wavAudioFile r:embed="rId1" name="MSj00746500000[1].wav"/>
          </p:nvPr>
        </p:nvPicPr>
        <p:blipFill>
          <a:blip r:embed="rId4" cstate="print"/>
          <a:stretch>
            <a:fillRect/>
          </a:stretch>
        </p:blipFill>
        <p:spPr>
          <a:xfrm>
            <a:off x="7620000" y="3581400"/>
            <a:ext cx="304800" cy="304800"/>
          </a:xfrm>
          <a:prstGeom prst="rect">
            <a:avLst/>
          </a:prstGeom>
        </p:spPr>
      </p:pic>
      <p:sp>
        <p:nvSpPr>
          <p:cNvPr id="10242" name="Rectangle 2"/>
          <p:cNvSpPr>
            <a:spLocks noGrp="1" noChangeArrowheads="1"/>
          </p:cNvSpPr>
          <p:nvPr>
            <p:ph type="title"/>
          </p:nvPr>
        </p:nvSpPr>
        <p:spPr/>
        <p:txBody>
          <a:bodyPr>
            <a:normAutofit fontScale="90000"/>
          </a:bodyPr>
          <a:lstStyle/>
          <a:p>
            <a:pPr algn="ctr" eaLnBrk="1" hangingPunct="1"/>
            <a:r>
              <a:rPr lang="en-US" sz="3800" smtClean="0">
                <a:solidFill>
                  <a:srgbClr val="CC0066"/>
                </a:solidFill>
              </a:rPr>
              <a:t>If all else fails: </a:t>
            </a:r>
            <a:br>
              <a:rPr lang="en-US" sz="3800" smtClean="0">
                <a:solidFill>
                  <a:srgbClr val="CC0066"/>
                </a:solidFill>
              </a:rPr>
            </a:br>
            <a:r>
              <a:rPr lang="en-US" sz="2800" smtClean="0">
                <a:solidFill>
                  <a:srgbClr val="CC0066"/>
                </a:solidFill>
              </a:rPr>
              <a:t>(Because sometimes they just want to cry)</a:t>
            </a:r>
          </a:p>
        </p:txBody>
      </p:sp>
      <p:sp>
        <p:nvSpPr>
          <p:cNvPr id="10243" name="Rectangle 3"/>
          <p:cNvSpPr>
            <a:spLocks noGrp="1" noChangeArrowheads="1"/>
          </p:cNvSpPr>
          <p:nvPr>
            <p:ph sz="quarter" idx="1"/>
          </p:nvPr>
        </p:nvSpPr>
        <p:spPr>
          <a:xfrm>
            <a:off x="457200" y="1600200"/>
            <a:ext cx="5410200" cy="4530725"/>
          </a:xfrm>
        </p:spPr>
        <p:txBody>
          <a:bodyPr/>
          <a:lstStyle/>
          <a:p>
            <a:pPr eaLnBrk="1" hangingPunct="1">
              <a:buClr>
                <a:schemeClr val="tx1"/>
              </a:buClr>
              <a:buFont typeface="Wingdings" pitchFamily="2" charset="2"/>
              <a:buNone/>
            </a:pPr>
            <a:r>
              <a:rPr lang="en-US" dirty="0" smtClean="0">
                <a:solidFill>
                  <a:schemeClr val="tx2"/>
                </a:solidFill>
              </a:rPr>
              <a:t>After checking to make sure the baby is not hungry, wet, or in danger, place him/her in the crib, close the door, and call a friend to talk to  for a few minute be sure to check the baby at least every ten minutes.</a:t>
            </a:r>
          </a:p>
        </p:txBody>
      </p:sp>
      <p:pic>
        <p:nvPicPr>
          <p:cNvPr id="4" name="Picture 2" descr="C:\Documents and Settings\stjohnson\Local Settings\Temporary Internet Files\Content.IE5\WY7FZ2JW\MPj04096560000[1].jpg"/>
          <p:cNvPicPr>
            <a:picLocks noChangeAspect="1" noChangeArrowheads="1"/>
          </p:cNvPicPr>
          <p:nvPr/>
        </p:nvPicPr>
        <p:blipFill>
          <a:blip r:embed="rId5" cstate="print"/>
          <a:srcRect/>
          <a:stretch>
            <a:fillRect/>
          </a:stretch>
        </p:blipFill>
        <p:spPr bwMode="auto">
          <a:xfrm>
            <a:off x="5791200" y="1371600"/>
            <a:ext cx="3125316" cy="4685687"/>
          </a:xfrm>
          <a:prstGeom prst="rect">
            <a:avLst/>
          </a:prstGeom>
          <a:noFill/>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8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SIDS-</a:t>
            </a:r>
            <a:r>
              <a:rPr lang="en-US" sz="3200" dirty="0" smtClean="0"/>
              <a:t> Sudden Infant Death Syndrome </a:t>
            </a:r>
            <a:endParaRPr lang="en-US" dirty="0"/>
          </a:p>
        </p:txBody>
      </p:sp>
      <p:sp>
        <p:nvSpPr>
          <p:cNvPr id="3" name="Content Placeholder 2"/>
          <p:cNvSpPr>
            <a:spLocks noGrp="1"/>
          </p:cNvSpPr>
          <p:nvPr>
            <p:ph sz="quarter" idx="1"/>
          </p:nvPr>
        </p:nvSpPr>
        <p:spPr/>
        <p:txBody>
          <a:bodyPr/>
          <a:lstStyle/>
          <a:p>
            <a:pPr lvl="1"/>
            <a:r>
              <a:rPr lang="en-US" sz="2600" dirty="0" smtClean="0"/>
              <a:t>Sudden, unexplained death of an apparently healthy child. Generally occurs in the first year of life.</a:t>
            </a:r>
          </a:p>
          <a:p>
            <a:endParaRPr lang="en-US" dirty="0"/>
          </a:p>
        </p:txBody>
      </p:sp>
    </p:spTree>
  </p:cSld>
  <p:clrMapOvr>
    <a:masterClrMapping/>
  </p:clrMapOvr>
  <p:transition>
    <p:comb/>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Quiz #1</a:t>
            </a:r>
            <a:endParaRPr lang="en-US" dirty="0"/>
          </a:p>
        </p:txBody>
      </p:sp>
      <p:sp>
        <p:nvSpPr>
          <p:cNvPr id="3" name="Content Placeholder 2"/>
          <p:cNvSpPr>
            <a:spLocks noGrp="1"/>
          </p:cNvSpPr>
          <p:nvPr>
            <p:ph sz="quarter" idx="1"/>
          </p:nvPr>
        </p:nvSpPr>
        <p:spPr/>
        <p:txBody>
          <a:bodyPr>
            <a:normAutofit fontScale="92500" lnSpcReduction="10000"/>
          </a:bodyPr>
          <a:lstStyle/>
          <a:p>
            <a:pPr>
              <a:buNone/>
            </a:pPr>
            <a:endParaRPr lang="en-US" dirty="0" smtClean="0"/>
          </a:p>
          <a:p>
            <a:pPr>
              <a:buNone/>
            </a:pPr>
            <a:r>
              <a:rPr lang="en-US" b="1" dirty="0" smtClean="0"/>
              <a:t>4.  Newborns learn primarily through:</a:t>
            </a:r>
          </a:p>
          <a:p>
            <a:pPr>
              <a:buNone/>
            </a:pPr>
            <a:r>
              <a:rPr lang="en-US" dirty="0" smtClean="0"/>
              <a:t>	A.  Practice</a:t>
            </a:r>
          </a:p>
          <a:p>
            <a:pPr>
              <a:buNone/>
            </a:pPr>
            <a:r>
              <a:rPr lang="en-US" dirty="0" smtClean="0"/>
              <a:t>	B.  Example</a:t>
            </a:r>
          </a:p>
          <a:p>
            <a:pPr>
              <a:buNone/>
            </a:pPr>
            <a:r>
              <a:rPr lang="en-US" dirty="0" smtClean="0"/>
              <a:t>	C.  Their Parents</a:t>
            </a:r>
          </a:p>
          <a:p>
            <a:pPr>
              <a:buNone/>
            </a:pPr>
            <a:r>
              <a:rPr lang="en-US" dirty="0" smtClean="0"/>
              <a:t>	D.  Their Senses</a:t>
            </a:r>
          </a:p>
          <a:p>
            <a:pPr>
              <a:buNone/>
            </a:pPr>
            <a:r>
              <a:rPr lang="en-US" dirty="0" smtClean="0"/>
              <a:t> </a:t>
            </a:r>
          </a:p>
          <a:p>
            <a:pPr>
              <a:buNone/>
            </a:pPr>
            <a:r>
              <a:rPr lang="en-US" b="1" dirty="0" smtClean="0"/>
              <a:t>5.  </a:t>
            </a:r>
            <a:r>
              <a:rPr lang="en-US" b="1" dirty="0" err="1" smtClean="0"/>
              <a:t>Merconium</a:t>
            </a:r>
            <a:r>
              <a:rPr lang="en-US" b="1" dirty="0" smtClean="0"/>
              <a:t> is</a:t>
            </a:r>
          </a:p>
          <a:p>
            <a:pPr>
              <a:buNone/>
            </a:pPr>
            <a:r>
              <a:rPr lang="en-US" dirty="0" smtClean="0"/>
              <a:t>A.  Newborn white heads or pimples</a:t>
            </a:r>
          </a:p>
          <a:p>
            <a:pPr>
              <a:buNone/>
            </a:pPr>
            <a:r>
              <a:rPr lang="en-US" dirty="0" smtClean="0"/>
              <a:t>B.  Yellow coloring due to the liver not working proper </a:t>
            </a:r>
          </a:p>
          <a:p>
            <a:pPr>
              <a:buNone/>
            </a:pPr>
            <a:r>
              <a:rPr lang="en-US" dirty="0" smtClean="0"/>
              <a:t>C.  Dry, flaky, crusty scalp</a:t>
            </a:r>
          </a:p>
          <a:p>
            <a:pPr>
              <a:buNone/>
            </a:pPr>
            <a:r>
              <a:rPr lang="en-US" dirty="0" smtClean="0"/>
              <a:t>D.  When the infant has its first bowel movement </a:t>
            </a:r>
          </a:p>
          <a:p>
            <a:pPr>
              <a:buNone/>
            </a:pPr>
            <a:endParaRPr lang="en-US" dirty="0" smtClean="0"/>
          </a:p>
          <a:p>
            <a:endParaRPr lang="en-US" dirty="0"/>
          </a:p>
        </p:txBody>
      </p:sp>
    </p:spTree>
  </p:cSld>
  <p:clrMapOvr>
    <a:masterClrMapping/>
  </p:clrMapOvr>
  <p:transition>
    <p:comb/>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Can SIDS be prevented?</a:t>
            </a:r>
          </a:p>
        </p:txBody>
      </p:sp>
      <p:sp>
        <p:nvSpPr>
          <p:cNvPr id="35843" name="Content Placeholder 2"/>
          <p:cNvSpPr>
            <a:spLocks noGrp="1"/>
          </p:cNvSpPr>
          <p:nvPr>
            <p:ph idx="1"/>
          </p:nvPr>
        </p:nvSpPr>
        <p:spPr/>
        <p:txBody>
          <a:bodyPr/>
          <a:lstStyle/>
          <a:p>
            <a:r>
              <a:rPr lang="en-US" smtClean="0"/>
              <a:t>Have infant sleep on its back </a:t>
            </a:r>
          </a:p>
          <a:p>
            <a:r>
              <a:rPr lang="en-US" smtClean="0"/>
              <a:t>Do NOT smoke or be around smokers</a:t>
            </a:r>
          </a:p>
          <a:p>
            <a:r>
              <a:rPr lang="en-US" smtClean="0"/>
              <a:t>No stuffed animals or soft bedding </a:t>
            </a:r>
          </a:p>
        </p:txBody>
      </p:sp>
      <p:pic>
        <p:nvPicPr>
          <p:cNvPr id="1026" name="Picture 2" descr="C:\Users\admin\AppData\Local\Microsoft\Windows\Temporary Internet Files\Content.IE5\WGA2X83E\MP900448534[1].jpg"/>
          <p:cNvPicPr>
            <a:picLocks noChangeAspect="1" noChangeArrowheads="1"/>
          </p:cNvPicPr>
          <p:nvPr/>
        </p:nvPicPr>
        <p:blipFill>
          <a:blip r:embed="rId3"/>
          <a:srcRect/>
          <a:stretch>
            <a:fillRect/>
          </a:stretch>
        </p:blipFill>
        <p:spPr bwMode="auto">
          <a:xfrm>
            <a:off x="3352800" y="3505200"/>
            <a:ext cx="2082800" cy="3124200"/>
          </a:xfrm>
          <a:prstGeom prst="rect">
            <a:avLst/>
          </a:prstGeom>
          <a:noFill/>
        </p:spPr>
      </p:pic>
      <p:pic>
        <p:nvPicPr>
          <p:cNvPr id="8" name="Picture 7" descr="sleeping-baby.jpg"/>
          <p:cNvPicPr>
            <a:picLocks noChangeAspect="1"/>
          </p:cNvPicPr>
          <p:nvPr/>
        </p:nvPicPr>
        <p:blipFill>
          <a:blip r:embed="rId4"/>
          <a:stretch>
            <a:fillRect/>
          </a:stretch>
        </p:blipFill>
        <p:spPr>
          <a:xfrm>
            <a:off x="457200" y="4724400"/>
            <a:ext cx="2501900" cy="1851406"/>
          </a:xfrm>
          <a:prstGeom prst="rect">
            <a:avLst/>
          </a:prstGeom>
        </p:spPr>
      </p:pic>
      <p:pic>
        <p:nvPicPr>
          <p:cNvPr id="9" name="Picture 8" descr="sleeping%20baby-saidaonline.jpg"/>
          <p:cNvPicPr>
            <a:picLocks noChangeAspect="1"/>
          </p:cNvPicPr>
          <p:nvPr/>
        </p:nvPicPr>
        <p:blipFill>
          <a:blip r:embed="rId5"/>
          <a:stretch>
            <a:fillRect/>
          </a:stretch>
        </p:blipFill>
        <p:spPr>
          <a:xfrm>
            <a:off x="5867400" y="3200400"/>
            <a:ext cx="2229611" cy="3352800"/>
          </a:xfrm>
          <a:prstGeom prst="rect">
            <a:avLst/>
          </a:prstGeom>
        </p:spPr>
      </p:pic>
    </p:spTree>
  </p:cSld>
  <p:clrMapOvr>
    <a:masterClrMapping/>
  </p:clrMapOvr>
  <p:transition>
    <p:comb/>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solidFill>
                  <a:srgbClr val="CC00FF"/>
                </a:solidFill>
              </a:rPr>
              <a:t>Safety Pamphlet </a:t>
            </a:r>
          </a:p>
        </p:txBody>
      </p:sp>
      <p:sp>
        <p:nvSpPr>
          <p:cNvPr id="11267" name="Rectangle 3"/>
          <p:cNvSpPr>
            <a:spLocks noGrp="1" noChangeArrowheads="1"/>
          </p:cNvSpPr>
          <p:nvPr>
            <p:ph sz="quarter" idx="1"/>
          </p:nvPr>
        </p:nvSpPr>
        <p:spPr>
          <a:xfrm>
            <a:off x="457200" y="1447800"/>
            <a:ext cx="8382000" cy="5410200"/>
          </a:xfrm>
        </p:spPr>
        <p:txBody>
          <a:bodyPr/>
          <a:lstStyle/>
          <a:p>
            <a:pPr eaLnBrk="1" hangingPunct="1">
              <a:lnSpc>
                <a:spcPct val="80000"/>
              </a:lnSpc>
              <a:spcAft>
                <a:spcPct val="50000"/>
              </a:spcAft>
            </a:pPr>
            <a:r>
              <a:rPr lang="en-US" sz="2100" smtClean="0">
                <a:solidFill>
                  <a:srgbClr val="CC0066"/>
                </a:solidFill>
              </a:rPr>
              <a:t>As a group, read over and discuss your assigned safety topic. Further information can also be found in the class textbook.</a:t>
            </a:r>
          </a:p>
          <a:p>
            <a:pPr eaLnBrk="1" hangingPunct="1">
              <a:lnSpc>
                <a:spcPct val="80000"/>
              </a:lnSpc>
              <a:spcAft>
                <a:spcPct val="50000"/>
              </a:spcAft>
            </a:pPr>
            <a:r>
              <a:rPr lang="en-US" sz="2100" smtClean="0">
                <a:solidFill>
                  <a:schemeClr val="hlink"/>
                </a:solidFill>
              </a:rPr>
              <a:t>As a group design a brochure that is colorful, creative, eye-catching, and informative NOT JUST A BUNCH OF WORDS.</a:t>
            </a:r>
          </a:p>
          <a:p>
            <a:pPr eaLnBrk="1" hangingPunct="1">
              <a:lnSpc>
                <a:spcPct val="80000"/>
              </a:lnSpc>
              <a:spcAft>
                <a:spcPct val="50000"/>
              </a:spcAft>
            </a:pPr>
            <a:r>
              <a:rPr lang="en-US" sz="2100" smtClean="0">
                <a:solidFill>
                  <a:srgbClr val="FF6600"/>
                </a:solidFill>
              </a:rPr>
              <a:t>Keep information short and to the point. Use proper grammar and spelling.</a:t>
            </a:r>
          </a:p>
          <a:p>
            <a:pPr eaLnBrk="1" hangingPunct="1">
              <a:lnSpc>
                <a:spcPct val="80000"/>
              </a:lnSpc>
              <a:spcAft>
                <a:spcPct val="50000"/>
              </a:spcAft>
            </a:pPr>
            <a:r>
              <a:rPr lang="en-US" sz="2100" smtClean="0">
                <a:solidFill>
                  <a:srgbClr val="FF6699"/>
                </a:solidFill>
              </a:rPr>
              <a:t>Be prepared to present this information to the class. Plan your group presentation.</a:t>
            </a:r>
          </a:p>
          <a:p>
            <a:pPr eaLnBrk="1" hangingPunct="1">
              <a:lnSpc>
                <a:spcPct val="80000"/>
              </a:lnSpc>
              <a:spcAft>
                <a:spcPct val="50000"/>
              </a:spcAft>
            </a:pPr>
            <a:r>
              <a:rPr lang="en-US" sz="2100" smtClean="0">
                <a:solidFill>
                  <a:schemeClr val="tx2"/>
                </a:solidFill>
              </a:rPr>
              <a:t>Make this something you would like to listen to and read. If you think that you would be bored listening to or reading the information, than it needs to be changed.</a:t>
            </a:r>
          </a:p>
          <a:p>
            <a:pPr eaLnBrk="1" hangingPunct="1">
              <a:lnSpc>
                <a:spcPct val="80000"/>
              </a:lnSpc>
              <a:spcAft>
                <a:spcPct val="50000"/>
              </a:spcAft>
            </a:pPr>
            <a:r>
              <a:rPr lang="en-US" sz="2100" smtClean="0">
                <a:solidFill>
                  <a:srgbClr val="CC00FF"/>
                </a:solidFill>
              </a:rPr>
              <a:t>Before your presentation, give this grade sheet to the teacher. After your presentation, give your pamphlet to the teacher.</a:t>
            </a:r>
          </a:p>
        </p:txBody>
      </p:sp>
    </p:spTree>
  </p:cSld>
  <p:clrMapOvr>
    <a:masterClrMapping/>
  </p:clrMapOvr>
  <p:transition>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09800" y="228600"/>
            <a:ext cx="6172200" cy="979962"/>
          </a:xfrm>
        </p:spPr>
        <p:txBody>
          <a:bodyPr>
            <a:normAutofit fontScale="90000"/>
          </a:bodyPr>
          <a:lstStyle/>
          <a:p>
            <a:r>
              <a:rPr lang="en-US" dirty="0" smtClean="0"/>
              <a:t>First Year of Life Celebration</a:t>
            </a:r>
            <a:endParaRPr lang="en-US" dirty="0"/>
          </a:p>
        </p:txBody>
      </p:sp>
      <p:sp>
        <p:nvSpPr>
          <p:cNvPr id="5" name="Subtitle 4"/>
          <p:cNvSpPr>
            <a:spLocks noGrp="1"/>
          </p:cNvSpPr>
          <p:nvPr>
            <p:ph type="subTitle" idx="1"/>
          </p:nvPr>
        </p:nvSpPr>
        <p:spPr>
          <a:xfrm>
            <a:off x="2209800" y="1295400"/>
            <a:ext cx="6400800" cy="4800600"/>
          </a:xfrm>
        </p:spPr>
        <p:txBody>
          <a:bodyPr>
            <a:noAutofit/>
          </a:bodyPr>
          <a:lstStyle/>
          <a:p>
            <a:pPr algn="l">
              <a:buFont typeface="Arial" pitchFamily="34" charset="0"/>
              <a:buChar char="•"/>
            </a:pPr>
            <a:r>
              <a:rPr lang="en-US" sz="3000" dirty="0" smtClean="0">
                <a:solidFill>
                  <a:schemeClr val="tx1"/>
                </a:solidFill>
              </a:rPr>
              <a:t>We will be making First Year of Life Books</a:t>
            </a:r>
          </a:p>
          <a:p>
            <a:pPr algn="l">
              <a:buFont typeface="Arial" pitchFamily="34" charset="0"/>
              <a:buChar char="•"/>
            </a:pPr>
            <a:r>
              <a:rPr lang="en-US" sz="3000" dirty="0" smtClean="0">
                <a:solidFill>
                  <a:schemeClr val="tx1"/>
                </a:solidFill>
              </a:rPr>
              <a:t>You will visit each station around the room and use the resources to create your book. </a:t>
            </a:r>
          </a:p>
          <a:p>
            <a:pPr algn="l">
              <a:buFont typeface="Arial" pitchFamily="34" charset="0"/>
              <a:buChar char="•"/>
            </a:pPr>
            <a:r>
              <a:rPr lang="en-US" sz="3000" dirty="0" smtClean="0">
                <a:solidFill>
                  <a:schemeClr val="tx1"/>
                </a:solidFill>
              </a:rPr>
              <a:t>You may also visit the website on this computer.</a:t>
            </a:r>
          </a:p>
          <a:p>
            <a:pPr algn="l">
              <a:buFont typeface="Arial" pitchFamily="34" charset="0"/>
              <a:buChar char="•"/>
            </a:pPr>
            <a:r>
              <a:rPr lang="en-US" sz="3000" dirty="0" smtClean="0">
                <a:solidFill>
                  <a:schemeClr val="tx1"/>
                </a:solidFill>
              </a:rPr>
              <a:t>Keep the booklet with your study guide</a:t>
            </a:r>
            <a:endParaRPr lang="en-US" sz="3000" dirty="0">
              <a:solidFill>
                <a:schemeClr val="tx1"/>
              </a:solidFill>
            </a:endParaRPr>
          </a:p>
        </p:txBody>
      </p:sp>
    </p:spTree>
  </p:cSld>
  <p:clrMapOvr>
    <a:masterClrMapping/>
  </p:clrMapOvr>
  <p:transition>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533400"/>
            <a:ext cx="7623175" cy="1752600"/>
          </a:xfrm>
        </p:spPr>
        <p:txBody>
          <a:bodyPr>
            <a:normAutofit fontScale="90000"/>
          </a:bodyPr>
          <a:lstStyle/>
          <a:p>
            <a:pPr algn="ctr" eaLnBrk="1" hangingPunct="1"/>
            <a:r>
              <a:rPr lang="en-US" sz="6900" dirty="0" smtClean="0">
                <a:solidFill>
                  <a:srgbClr val="FF6699"/>
                </a:solidFill>
              </a:rPr>
              <a:t/>
            </a:r>
            <a:br>
              <a:rPr lang="en-US" sz="6900" dirty="0" smtClean="0">
                <a:solidFill>
                  <a:srgbClr val="FF6699"/>
                </a:solidFill>
              </a:rPr>
            </a:br>
            <a:r>
              <a:rPr lang="en-US" sz="5600" dirty="0" smtClean="0">
                <a:solidFill>
                  <a:srgbClr val="FF6699"/>
                </a:solidFill>
              </a:rPr>
              <a:t/>
            </a:r>
            <a:br>
              <a:rPr lang="en-US" sz="5600" dirty="0" smtClean="0">
                <a:solidFill>
                  <a:srgbClr val="FF6699"/>
                </a:solidFill>
              </a:rPr>
            </a:br>
            <a:r>
              <a:rPr lang="en-US" sz="5600" dirty="0" smtClean="0">
                <a:solidFill>
                  <a:srgbClr val="FF6699"/>
                </a:solidFill>
              </a:rPr>
              <a:t>Why does an infant cry?</a:t>
            </a:r>
          </a:p>
        </p:txBody>
      </p:sp>
      <p:pic>
        <p:nvPicPr>
          <p:cNvPr id="3076" name="Picture 5" descr="MCj04300450000[1]"/>
          <p:cNvPicPr>
            <a:picLocks noChangeAspect="1" noChangeArrowheads="1"/>
          </p:cNvPicPr>
          <p:nvPr/>
        </p:nvPicPr>
        <p:blipFill>
          <a:blip r:embed="rId3" cstate="print"/>
          <a:srcRect/>
          <a:stretch>
            <a:fillRect/>
          </a:stretch>
        </p:blipFill>
        <p:spPr bwMode="auto">
          <a:xfrm>
            <a:off x="5029200" y="2168802"/>
            <a:ext cx="3605213" cy="4244698"/>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Period of Purple Crying</a:t>
            </a:r>
            <a:endParaRPr lang="en-US" dirty="0"/>
          </a:p>
        </p:txBody>
      </p:sp>
      <p:sp>
        <p:nvSpPr>
          <p:cNvPr id="3" name="Content Placeholder 2"/>
          <p:cNvSpPr>
            <a:spLocks noGrp="1"/>
          </p:cNvSpPr>
          <p:nvPr>
            <p:ph sz="quarter" idx="1"/>
          </p:nvPr>
        </p:nvSpPr>
        <p:spPr/>
        <p:txBody>
          <a:bodyPr/>
          <a:lstStyle/>
          <a:p>
            <a:r>
              <a:rPr lang="en-US" dirty="0" smtClean="0"/>
              <a:t>View the Video and take notes on the short note guide.</a:t>
            </a:r>
          </a:p>
          <a:p>
            <a:r>
              <a:rPr lang="en-US" dirty="0" smtClean="0"/>
              <a:t>Attach the notes to your Neonate and Infant Study Guide.</a:t>
            </a:r>
            <a:endParaRPr lang="en-US" dirty="0"/>
          </a:p>
        </p:txBody>
      </p:sp>
    </p:spTree>
  </p:cSld>
  <p:clrMapOvr>
    <a:masterClrMapping/>
  </p:clrMapOvr>
  <p:transition>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descr="8484_tired_mom_taking_care_of_crying_baby_in_crib"/>
          <p:cNvPicPr>
            <a:picLocks noChangeAspect="1" noChangeArrowheads="1"/>
          </p:cNvPicPr>
          <p:nvPr/>
        </p:nvPicPr>
        <p:blipFill>
          <a:blip r:embed="rId3" cstate="print"/>
          <a:srcRect/>
          <a:stretch>
            <a:fillRect/>
          </a:stretch>
        </p:blipFill>
        <p:spPr bwMode="auto">
          <a:xfrm>
            <a:off x="6400800" y="4664075"/>
            <a:ext cx="2743200" cy="2193925"/>
          </a:xfrm>
          <a:prstGeom prst="rect">
            <a:avLst/>
          </a:prstGeom>
          <a:noFill/>
          <a:ln w="9525">
            <a:noFill/>
            <a:miter lim="800000"/>
            <a:headEnd/>
            <a:tailEnd/>
          </a:ln>
        </p:spPr>
      </p:pic>
      <p:pic>
        <p:nvPicPr>
          <p:cNvPr id="4099" name="Picture 5" descr="17_unskilled_single_dad_taking_care_of_a_crying_baby"/>
          <p:cNvPicPr>
            <a:picLocks noChangeAspect="1" noChangeArrowheads="1"/>
          </p:cNvPicPr>
          <p:nvPr/>
        </p:nvPicPr>
        <p:blipFill>
          <a:blip r:embed="rId4" cstate="print"/>
          <a:srcRect/>
          <a:stretch>
            <a:fillRect/>
          </a:stretch>
        </p:blipFill>
        <p:spPr bwMode="auto">
          <a:xfrm>
            <a:off x="0" y="0"/>
            <a:ext cx="2133600" cy="3333750"/>
          </a:xfrm>
          <a:prstGeom prst="rect">
            <a:avLst/>
          </a:prstGeom>
          <a:noFill/>
          <a:ln w="9525">
            <a:noFill/>
            <a:miter lim="800000"/>
            <a:headEnd/>
            <a:tailEnd/>
          </a:ln>
        </p:spPr>
      </p:pic>
      <p:sp>
        <p:nvSpPr>
          <p:cNvPr id="4100" name="Rectangle 2"/>
          <p:cNvSpPr>
            <a:spLocks noGrp="1" noChangeArrowheads="1"/>
          </p:cNvSpPr>
          <p:nvPr>
            <p:ph type="title"/>
          </p:nvPr>
        </p:nvSpPr>
        <p:spPr>
          <a:xfrm>
            <a:off x="471488" y="387350"/>
            <a:ext cx="8215312" cy="908050"/>
          </a:xfrm>
        </p:spPr>
        <p:txBody>
          <a:bodyPr>
            <a:normAutofit/>
          </a:bodyPr>
          <a:lstStyle/>
          <a:p>
            <a:pPr eaLnBrk="1" hangingPunct="1"/>
            <a:r>
              <a:rPr lang="en-US" sz="5100" smtClean="0">
                <a:solidFill>
                  <a:srgbClr val="CC0066"/>
                </a:solidFill>
              </a:rPr>
              <a:t>       4 Basic cries</a:t>
            </a:r>
          </a:p>
        </p:txBody>
      </p:sp>
      <p:sp>
        <p:nvSpPr>
          <p:cNvPr id="4101" name="Rectangle 3"/>
          <p:cNvSpPr>
            <a:spLocks noGrp="1" noChangeArrowheads="1"/>
          </p:cNvSpPr>
          <p:nvPr>
            <p:ph sz="quarter" idx="1"/>
          </p:nvPr>
        </p:nvSpPr>
        <p:spPr>
          <a:xfrm>
            <a:off x="457200" y="1295400"/>
            <a:ext cx="8229600" cy="4835525"/>
          </a:xfrm>
        </p:spPr>
        <p:txBody>
          <a:bodyPr/>
          <a:lstStyle/>
          <a:p>
            <a:pPr algn="ctr" eaLnBrk="1" hangingPunct="1">
              <a:lnSpc>
                <a:spcPct val="80000"/>
              </a:lnSpc>
            </a:pPr>
            <a:r>
              <a:rPr lang="en-US" sz="2800" dirty="0" smtClean="0">
                <a:solidFill>
                  <a:srgbClr val="FF6600"/>
                </a:solidFill>
              </a:rPr>
              <a:t>Hungry cry</a:t>
            </a:r>
          </a:p>
          <a:p>
            <a:pPr algn="ctr" eaLnBrk="1" hangingPunct="1">
              <a:lnSpc>
                <a:spcPct val="80000"/>
              </a:lnSpc>
            </a:pPr>
            <a:r>
              <a:rPr lang="en-US" sz="1600" dirty="0" smtClean="0">
                <a:solidFill>
                  <a:srgbClr val="FF6600"/>
                </a:solidFill>
              </a:rPr>
              <a:t>         </a:t>
            </a:r>
            <a:r>
              <a:rPr lang="en-US" sz="1800" dirty="0" smtClean="0">
                <a:solidFill>
                  <a:srgbClr val="FF6600"/>
                </a:solidFill>
              </a:rPr>
              <a:t>Rhythmical rise and fall with short pause in between the cry.  </a:t>
            </a:r>
          </a:p>
          <a:p>
            <a:pPr algn="ctr" eaLnBrk="1" hangingPunct="1">
              <a:lnSpc>
                <a:spcPct val="80000"/>
              </a:lnSpc>
              <a:buFont typeface="Wingdings" pitchFamily="2" charset="2"/>
              <a:buNone/>
            </a:pPr>
            <a:r>
              <a:rPr lang="en-US" sz="1800" dirty="0" smtClean="0">
                <a:solidFill>
                  <a:srgbClr val="FF6600"/>
                </a:solidFill>
              </a:rPr>
              <a:t>The most DEMANDING CRY!</a:t>
            </a:r>
          </a:p>
          <a:p>
            <a:pPr algn="r" eaLnBrk="1" hangingPunct="1">
              <a:lnSpc>
                <a:spcPct val="80000"/>
              </a:lnSpc>
            </a:pPr>
            <a:r>
              <a:rPr lang="en-US" sz="2800" dirty="0" smtClean="0">
                <a:solidFill>
                  <a:srgbClr val="CC00FF"/>
                </a:solidFill>
              </a:rPr>
              <a:t>Bored, Tired, Fussy cry</a:t>
            </a:r>
          </a:p>
          <a:p>
            <a:pPr algn="r" eaLnBrk="1" hangingPunct="1">
              <a:lnSpc>
                <a:spcPct val="80000"/>
              </a:lnSpc>
            </a:pPr>
            <a:r>
              <a:rPr lang="en-US" sz="1800" dirty="0" smtClean="0">
                <a:solidFill>
                  <a:srgbClr val="CC00FF"/>
                </a:solidFill>
              </a:rPr>
              <a:t>  Whimper in short bursts, low pitched but gradually gets loud and</a:t>
            </a:r>
          </a:p>
          <a:p>
            <a:pPr algn="r" eaLnBrk="1" hangingPunct="1">
              <a:lnSpc>
                <a:spcPct val="80000"/>
              </a:lnSpc>
              <a:buFont typeface="Wingdings" pitchFamily="2" charset="2"/>
              <a:buNone/>
            </a:pPr>
            <a:r>
              <a:rPr lang="en-US" sz="1800" dirty="0" smtClean="0">
                <a:solidFill>
                  <a:srgbClr val="CC00FF"/>
                </a:solidFill>
              </a:rPr>
              <a:t>                      demanding if ignored and the Infant will learn to use this cry to get what it needs.</a:t>
            </a:r>
            <a:r>
              <a:rPr lang="en-US" dirty="0" smtClean="0">
                <a:solidFill>
                  <a:srgbClr val="CC00FF"/>
                </a:solidFill>
              </a:rPr>
              <a:t> </a:t>
            </a:r>
          </a:p>
          <a:p>
            <a:pPr eaLnBrk="1" hangingPunct="1">
              <a:lnSpc>
                <a:spcPct val="80000"/>
              </a:lnSpc>
            </a:pPr>
            <a:r>
              <a:rPr lang="en-US" sz="2800" dirty="0" smtClean="0">
                <a:solidFill>
                  <a:schemeClr val="accent2"/>
                </a:solidFill>
              </a:rPr>
              <a:t>Pain cry</a:t>
            </a:r>
          </a:p>
          <a:p>
            <a:pPr eaLnBrk="1" hangingPunct="1">
              <a:lnSpc>
                <a:spcPct val="80000"/>
              </a:lnSpc>
              <a:buFont typeface="Wingdings" pitchFamily="2" charset="2"/>
              <a:buNone/>
            </a:pPr>
            <a:r>
              <a:rPr lang="en-US" sz="1800" dirty="0" smtClean="0">
                <a:solidFill>
                  <a:schemeClr val="accent2"/>
                </a:solidFill>
              </a:rPr>
              <a:t>The most obvious and fearful cry. Begins with a loud inward gasp and is followed by a rising shriek.  Inward gasp may take a few seconds before the bay gets enough air to shriek.</a:t>
            </a:r>
          </a:p>
          <a:p>
            <a:pPr algn="ctr" eaLnBrk="1" hangingPunct="1">
              <a:lnSpc>
                <a:spcPct val="80000"/>
              </a:lnSpc>
            </a:pPr>
            <a:r>
              <a:rPr lang="en-US" sz="2800" dirty="0" smtClean="0">
                <a:solidFill>
                  <a:srgbClr val="000099"/>
                </a:solidFill>
              </a:rPr>
              <a:t>Anger cry</a:t>
            </a:r>
          </a:p>
          <a:p>
            <a:pPr algn="ctr" eaLnBrk="1" hangingPunct="1">
              <a:lnSpc>
                <a:spcPct val="80000"/>
              </a:lnSpc>
            </a:pPr>
            <a:r>
              <a:rPr lang="en-US" sz="1800" dirty="0" smtClean="0">
                <a:solidFill>
                  <a:srgbClr val="000099"/>
                </a:solidFill>
              </a:rPr>
              <a:t>Less piercing than pain, but still Loud and demanding </a:t>
            </a:r>
          </a:p>
          <a:p>
            <a:pPr algn="ctr" eaLnBrk="1" hangingPunct="1">
              <a:lnSpc>
                <a:spcPct val="80000"/>
              </a:lnSpc>
              <a:buFont typeface="Wingdings" pitchFamily="2" charset="2"/>
              <a:buNone/>
            </a:pPr>
            <a:r>
              <a:rPr lang="en-US" sz="1800" dirty="0" smtClean="0">
                <a:solidFill>
                  <a:srgbClr val="000099"/>
                </a:solidFill>
              </a:rPr>
              <a:t>forceful bursts on and off.</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101">
                                            <p:txEl>
                                              <p:pRg st="0" end="0"/>
                                            </p:txEl>
                                          </p:spTgt>
                                        </p:tgtEl>
                                        <p:attrNameLst>
                                          <p:attrName>style.visibility</p:attrName>
                                        </p:attrNameLst>
                                      </p:cBhvr>
                                      <p:to>
                                        <p:strVal val="visible"/>
                                      </p:to>
                                    </p:set>
                                    <p:animEffect transition="in" filter="blinds(horizontal)">
                                      <p:cBhvr>
                                        <p:cTn id="7" dur="500"/>
                                        <p:tgtEl>
                                          <p:spTgt spid="4101">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1500"/>
                                  </p:stCondLst>
                                  <p:childTnLst>
                                    <p:set>
                                      <p:cBhvr>
                                        <p:cTn id="10" dur="1" fill="hold">
                                          <p:stCondLst>
                                            <p:cond delay="0"/>
                                          </p:stCondLst>
                                        </p:cTn>
                                        <p:tgtEl>
                                          <p:spTgt spid="4101">
                                            <p:txEl>
                                              <p:pRg st="1" end="1"/>
                                            </p:txEl>
                                          </p:spTgt>
                                        </p:tgtEl>
                                        <p:attrNameLst>
                                          <p:attrName>style.visibility</p:attrName>
                                        </p:attrNameLst>
                                      </p:cBhvr>
                                      <p:to>
                                        <p:strVal val="visible"/>
                                      </p:to>
                                    </p:set>
                                    <p:animEffect transition="in" filter="blinds(horizontal)">
                                      <p:cBhvr>
                                        <p:cTn id="11" dur="500"/>
                                        <p:tgtEl>
                                          <p:spTgt spid="4101">
                                            <p:txEl>
                                              <p:pRg st="1" end="1"/>
                                            </p:txEl>
                                          </p:spTgt>
                                        </p:tgtEl>
                                      </p:cBhvr>
                                    </p:animEffect>
                                  </p:childTnLst>
                                </p:cTn>
                              </p:par>
                              <p:par>
                                <p:cTn id="12" presetID="3" presetClass="entr" presetSubtype="10" fill="hold" nodeType="withEffect">
                                  <p:stCondLst>
                                    <p:cond delay="1500"/>
                                  </p:stCondLst>
                                  <p:childTnLst>
                                    <p:set>
                                      <p:cBhvr>
                                        <p:cTn id="13" dur="1" fill="hold">
                                          <p:stCondLst>
                                            <p:cond delay="0"/>
                                          </p:stCondLst>
                                        </p:cTn>
                                        <p:tgtEl>
                                          <p:spTgt spid="4101">
                                            <p:txEl>
                                              <p:pRg st="2" end="2"/>
                                            </p:txEl>
                                          </p:spTgt>
                                        </p:tgtEl>
                                        <p:attrNameLst>
                                          <p:attrName>style.visibility</p:attrName>
                                        </p:attrNameLst>
                                      </p:cBhvr>
                                      <p:to>
                                        <p:strVal val="visible"/>
                                      </p:to>
                                    </p:set>
                                    <p:animEffect transition="in" filter="blinds(horizontal)">
                                      <p:cBhvr>
                                        <p:cTn id="14" dur="500"/>
                                        <p:tgtEl>
                                          <p:spTgt spid="4101">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4101">
                                            <p:txEl>
                                              <p:pRg st="3" end="3"/>
                                            </p:txEl>
                                          </p:spTgt>
                                        </p:tgtEl>
                                        <p:attrNameLst>
                                          <p:attrName>style.visibility</p:attrName>
                                        </p:attrNameLst>
                                      </p:cBhvr>
                                      <p:to>
                                        <p:strVal val="visible"/>
                                      </p:to>
                                    </p:set>
                                    <p:animEffect transition="in" filter="blinds(horizontal)">
                                      <p:cBhvr>
                                        <p:cTn id="19" dur="500"/>
                                        <p:tgtEl>
                                          <p:spTgt spid="4101">
                                            <p:txEl>
                                              <p:pRg st="3" end="3"/>
                                            </p:txEl>
                                          </p:spTgt>
                                        </p:tgtEl>
                                      </p:cBhvr>
                                    </p:animEffect>
                                  </p:childTnLst>
                                </p:cTn>
                              </p:par>
                            </p:childTnLst>
                          </p:cTn>
                        </p:par>
                        <p:par>
                          <p:cTn id="20" fill="hold">
                            <p:stCondLst>
                              <p:cond delay="500"/>
                            </p:stCondLst>
                            <p:childTnLst>
                              <p:par>
                                <p:cTn id="21" presetID="3" presetClass="entr" presetSubtype="10" fill="hold" nodeType="afterEffect">
                                  <p:stCondLst>
                                    <p:cond delay="1500"/>
                                  </p:stCondLst>
                                  <p:childTnLst>
                                    <p:set>
                                      <p:cBhvr>
                                        <p:cTn id="22" dur="1" fill="hold">
                                          <p:stCondLst>
                                            <p:cond delay="0"/>
                                          </p:stCondLst>
                                        </p:cTn>
                                        <p:tgtEl>
                                          <p:spTgt spid="4101">
                                            <p:txEl>
                                              <p:pRg st="4" end="4"/>
                                            </p:txEl>
                                          </p:spTgt>
                                        </p:tgtEl>
                                        <p:attrNameLst>
                                          <p:attrName>style.visibility</p:attrName>
                                        </p:attrNameLst>
                                      </p:cBhvr>
                                      <p:to>
                                        <p:strVal val="visible"/>
                                      </p:to>
                                    </p:set>
                                    <p:animEffect transition="in" filter="blinds(horizontal)">
                                      <p:cBhvr>
                                        <p:cTn id="23" dur="500"/>
                                        <p:tgtEl>
                                          <p:spTgt spid="4101">
                                            <p:txEl>
                                              <p:pRg st="4" end="4"/>
                                            </p:txEl>
                                          </p:spTgt>
                                        </p:tgtEl>
                                      </p:cBhvr>
                                    </p:animEffect>
                                  </p:childTnLst>
                                </p:cTn>
                              </p:par>
                              <p:par>
                                <p:cTn id="24" presetID="3" presetClass="entr" presetSubtype="10" fill="hold" nodeType="withEffect">
                                  <p:stCondLst>
                                    <p:cond delay="1500"/>
                                  </p:stCondLst>
                                  <p:childTnLst>
                                    <p:set>
                                      <p:cBhvr>
                                        <p:cTn id="25" dur="1" fill="hold">
                                          <p:stCondLst>
                                            <p:cond delay="0"/>
                                          </p:stCondLst>
                                        </p:cTn>
                                        <p:tgtEl>
                                          <p:spTgt spid="4101">
                                            <p:txEl>
                                              <p:pRg st="5" end="5"/>
                                            </p:txEl>
                                          </p:spTgt>
                                        </p:tgtEl>
                                        <p:attrNameLst>
                                          <p:attrName>style.visibility</p:attrName>
                                        </p:attrNameLst>
                                      </p:cBhvr>
                                      <p:to>
                                        <p:strVal val="visible"/>
                                      </p:to>
                                    </p:set>
                                    <p:animEffect transition="in" filter="blinds(horizontal)">
                                      <p:cBhvr>
                                        <p:cTn id="26" dur="500"/>
                                        <p:tgtEl>
                                          <p:spTgt spid="410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4101">
                                            <p:txEl>
                                              <p:pRg st="6" end="6"/>
                                            </p:txEl>
                                          </p:spTgt>
                                        </p:tgtEl>
                                        <p:attrNameLst>
                                          <p:attrName>style.visibility</p:attrName>
                                        </p:attrNameLst>
                                      </p:cBhvr>
                                      <p:to>
                                        <p:strVal val="visible"/>
                                      </p:to>
                                    </p:set>
                                    <p:animEffect transition="in" filter="blinds(horizontal)">
                                      <p:cBhvr>
                                        <p:cTn id="31" dur="500"/>
                                        <p:tgtEl>
                                          <p:spTgt spid="4101">
                                            <p:txEl>
                                              <p:pRg st="6" end="6"/>
                                            </p:txEl>
                                          </p:spTgt>
                                        </p:tgtEl>
                                      </p:cBhvr>
                                    </p:animEffect>
                                  </p:childTnLst>
                                </p:cTn>
                              </p:par>
                            </p:childTnLst>
                          </p:cTn>
                        </p:par>
                        <p:par>
                          <p:cTn id="32" fill="hold">
                            <p:stCondLst>
                              <p:cond delay="500"/>
                            </p:stCondLst>
                            <p:childTnLst>
                              <p:par>
                                <p:cTn id="33" presetID="3" presetClass="entr" presetSubtype="10" fill="hold" nodeType="afterEffect">
                                  <p:stCondLst>
                                    <p:cond delay="1500"/>
                                  </p:stCondLst>
                                  <p:childTnLst>
                                    <p:set>
                                      <p:cBhvr>
                                        <p:cTn id="34" dur="1" fill="hold">
                                          <p:stCondLst>
                                            <p:cond delay="0"/>
                                          </p:stCondLst>
                                        </p:cTn>
                                        <p:tgtEl>
                                          <p:spTgt spid="4101">
                                            <p:txEl>
                                              <p:pRg st="7" end="7"/>
                                            </p:txEl>
                                          </p:spTgt>
                                        </p:tgtEl>
                                        <p:attrNameLst>
                                          <p:attrName>style.visibility</p:attrName>
                                        </p:attrNameLst>
                                      </p:cBhvr>
                                      <p:to>
                                        <p:strVal val="visible"/>
                                      </p:to>
                                    </p:set>
                                    <p:animEffect transition="in" filter="blinds(horizontal)">
                                      <p:cBhvr>
                                        <p:cTn id="35" dur="500"/>
                                        <p:tgtEl>
                                          <p:spTgt spid="4101">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4101">
                                            <p:txEl>
                                              <p:pRg st="8" end="8"/>
                                            </p:txEl>
                                          </p:spTgt>
                                        </p:tgtEl>
                                        <p:attrNameLst>
                                          <p:attrName>style.visibility</p:attrName>
                                        </p:attrNameLst>
                                      </p:cBhvr>
                                      <p:to>
                                        <p:strVal val="visible"/>
                                      </p:to>
                                    </p:set>
                                    <p:animEffect transition="in" filter="blinds(horizontal)">
                                      <p:cBhvr>
                                        <p:cTn id="40" dur="500"/>
                                        <p:tgtEl>
                                          <p:spTgt spid="4101">
                                            <p:txEl>
                                              <p:pRg st="8" end="8"/>
                                            </p:txEl>
                                          </p:spTgt>
                                        </p:tgtEl>
                                      </p:cBhvr>
                                    </p:animEffect>
                                  </p:childTnLst>
                                </p:cTn>
                              </p:par>
                            </p:childTnLst>
                          </p:cTn>
                        </p:par>
                        <p:par>
                          <p:cTn id="41" fill="hold">
                            <p:stCondLst>
                              <p:cond delay="500"/>
                            </p:stCondLst>
                            <p:childTnLst>
                              <p:par>
                                <p:cTn id="42" presetID="3" presetClass="entr" presetSubtype="10" fill="hold" nodeType="afterEffect">
                                  <p:stCondLst>
                                    <p:cond delay="1500"/>
                                  </p:stCondLst>
                                  <p:childTnLst>
                                    <p:set>
                                      <p:cBhvr>
                                        <p:cTn id="43" dur="1" fill="hold">
                                          <p:stCondLst>
                                            <p:cond delay="0"/>
                                          </p:stCondLst>
                                        </p:cTn>
                                        <p:tgtEl>
                                          <p:spTgt spid="4101">
                                            <p:txEl>
                                              <p:pRg st="9" end="9"/>
                                            </p:txEl>
                                          </p:spTgt>
                                        </p:tgtEl>
                                        <p:attrNameLst>
                                          <p:attrName>style.visibility</p:attrName>
                                        </p:attrNameLst>
                                      </p:cBhvr>
                                      <p:to>
                                        <p:strVal val="visible"/>
                                      </p:to>
                                    </p:set>
                                    <p:animEffect transition="in" filter="blinds(horizontal)">
                                      <p:cBhvr>
                                        <p:cTn id="44" dur="500"/>
                                        <p:tgtEl>
                                          <p:spTgt spid="4101">
                                            <p:txEl>
                                              <p:pRg st="9" end="9"/>
                                            </p:txEl>
                                          </p:spTgt>
                                        </p:tgtEl>
                                      </p:cBhvr>
                                    </p:animEffect>
                                  </p:childTnLst>
                                </p:cTn>
                              </p:par>
                              <p:par>
                                <p:cTn id="45" presetID="3" presetClass="entr" presetSubtype="10" fill="hold" nodeType="withEffect">
                                  <p:stCondLst>
                                    <p:cond delay="1500"/>
                                  </p:stCondLst>
                                  <p:childTnLst>
                                    <p:set>
                                      <p:cBhvr>
                                        <p:cTn id="46" dur="1" fill="hold">
                                          <p:stCondLst>
                                            <p:cond delay="0"/>
                                          </p:stCondLst>
                                        </p:cTn>
                                        <p:tgtEl>
                                          <p:spTgt spid="4101">
                                            <p:txEl>
                                              <p:pRg st="10" end="10"/>
                                            </p:txEl>
                                          </p:spTgt>
                                        </p:tgtEl>
                                        <p:attrNameLst>
                                          <p:attrName>style.visibility</p:attrName>
                                        </p:attrNameLst>
                                      </p:cBhvr>
                                      <p:to>
                                        <p:strVal val="visible"/>
                                      </p:to>
                                    </p:set>
                                    <p:animEffect transition="in" filter="blinds(horizontal)">
                                      <p:cBhvr>
                                        <p:cTn id="47" dur="500"/>
                                        <p:tgtEl>
                                          <p:spTgt spid="410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ack.jpg"/>
          <p:cNvPicPr>
            <a:picLocks noGrp="1" noChangeAspect="1"/>
          </p:cNvPicPr>
          <p:nvPr>
            <p:ph sz="quarter" idx="1"/>
          </p:nvPr>
        </p:nvPicPr>
        <p:blipFill>
          <a:blip r:embed="rId3" cstate="print"/>
          <a:stretch>
            <a:fillRect/>
          </a:stretch>
        </p:blipFill>
        <p:spPr>
          <a:xfrm rot="16200000">
            <a:off x="2786238" y="-1871838"/>
            <a:ext cx="3657600" cy="8772876"/>
          </a:xfrm>
        </p:spPr>
      </p:pic>
    </p:spTree>
  </p:cSld>
  <p:clrMapOvr>
    <a:masterClrMapping/>
  </p:clrMapOvr>
  <p:transition>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eaLnBrk="1" hangingPunct="1"/>
            <a:r>
              <a:rPr lang="en-US" smtClean="0"/>
              <a:t>Any other forms of communication?</a:t>
            </a:r>
          </a:p>
        </p:txBody>
      </p:sp>
      <p:sp>
        <p:nvSpPr>
          <p:cNvPr id="5123" name="Rectangle 3"/>
          <p:cNvSpPr>
            <a:spLocks noGrp="1" noChangeArrowheads="1"/>
          </p:cNvSpPr>
          <p:nvPr>
            <p:ph sz="quarter" idx="1"/>
          </p:nvPr>
        </p:nvSpPr>
        <p:spPr/>
        <p:txBody>
          <a:bodyPr/>
          <a:lstStyle/>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algn="ctr" eaLnBrk="1" hangingPunct="1"/>
            <a:r>
              <a:rPr lang="en-US" sz="4000" dirty="0" smtClean="0"/>
              <a:t>How does your reaction to a crying baby influence it?</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3">
                                            <p:txEl>
                                              <p:pRg st="4" end="4"/>
                                            </p:txEl>
                                          </p:spTgt>
                                        </p:tgtEl>
                                        <p:attrNameLst>
                                          <p:attrName>style.visibility</p:attrName>
                                        </p:attrNameLst>
                                      </p:cBhvr>
                                      <p:to>
                                        <p:strVal val="visible"/>
                                      </p:to>
                                    </p:set>
                                    <p:animEffect transition="in" filter="blinds(horizontal)">
                                      <p:cBhvr>
                                        <p:cTn id="7" dur="5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1144</TotalTime>
  <Words>1287</Words>
  <Application>Microsoft Office PowerPoint</Application>
  <PresentationFormat>On-screen Show (4:3)</PresentationFormat>
  <Paragraphs>240</Paragraphs>
  <Slides>31</Slides>
  <Notes>31</Notes>
  <HiddenSlides>0</HiddenSlides>
  <MMClips>2</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Oriel</vt:lpstr>
      <vt:lpstr>Bell Work</vt:lpstr>
      <vt:lpstr>Bell Quiz #1</vt:lpstr>
      <vt:lpstr>Bell Quiz #1</vt:lpstr>
      <vt:lpstr>First Year of Life Celebration</vt:lpstr>
      <vt:lpstr>  Why does an infant cry?</vt:lpstr>
      <vt:lpstr>The Period of Purple Crying</vt:lpstr>
      <vt:lpstr>       4 Basic cries</vt:lpstr>
      <vt:lpstr>PowerPoint Presentation</vt:lpstr>
      <vt:lpstr>Any other forms of communication?</vt:lpstr>
      <vt:lpstr>PowerPoint Presentation</vt:lpstr>
      <vt:lpstr>PowerPoint Presentation</vt:lpstr>
      <vt:lpstr>Formula for abuse</vt:lpstr>
      <vt:lpstr>What to check when an infant cries</vt:lpstr>
      <vt:lpstr>In desperation, you might find yourself doing things you hope no one will ever see you do!</vt:lpstr>
      <vt:lpstr>In desperation, you might find yourself bribing the child. </vt:lpstr>
      <vt:lpstr>Elijah’s Story</vt:lpstr>
      <vt:lpstr>SBS- Shaking Baby Syndrome</vt:lpstr>
      <vt:lpstr>What do you Know?</vt:lpstr>
      <vt:lpstr>Quiz KEY</vt:lpstr>
      <vt:lpstr>Quiz KEY</vt:lpstr>
      <vt:lpstr>Quiz KEY</vt:lpstr>
      <vt:lpstr>SIGNS &amp; SYMPTOMS of SBS</vt:lpstr>
      <vt:lpstr>STATISTICS:</vt:lpstr>
      <vt:lpstr>PowerPoint Presentation</vt:lpstr>
      <vt:lpstr>Statistics:</vt:lpstr>
      <vt:lpstr>PowerPoint Presentation</vt:lpstr>
      <vt:lpstr>How to cope with crying</vt:lpstr>
      <vt:lpstr>If all else fails:  (Because sometimes they just want to cry)</vt:lpstr>
      <vt:lpstr>SIDS- Sudden Infant Death Syndrome </vt:lpstr>
      <vt:lpstr>Can SIDS be prevented?</vt:lpstr>
      <vt:lpstr>Safety Pamphlet </vt:lpstr>
    </vt:vector>
  </TitlesOfParts>
  <Company>wsd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does an infant cry?</dc:title>
  <dc:creator>wsd</dc:creator>
  <cp:lastModifiedBy>Tierra Davis</cp:lastModifiedBy>
  <cp:revision>93</cp:revision>
  <dcterms:created xsi:type="dcterms:W3CDTF">2009-03-12T15:55:18Z</dcterms:created>
  <dcterms:modified xsi:type="dcterms:W3CDTF">2014-08-18T22:17:48Z</dcterms:modified>
</cp:coreProperties>
</file>