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9" r:id="rId3"/>
    <p:sldId id="261" r:id="rId4"/>
    <p:sldId id="262" r:id="rId5"/>
    <p:sldId id="279" r:id="rId6"/>
    <p:sldId id="264" r:id="rId7"/>
    <p:sldId id="267" r:id="rId8"/>
    <p:sldId id="266" r:id="rId9"/>
    <p:sldId id="268" r:id="rId10"/>
    <p:sldId id="269" r:id="rId11"/>
    <p:sldId id="270" r:id="rId12"/>
    <p:sldId id="271" r:id="rId13"/>
    <p:sldId id="273" r:id="rId14"/>
    <p:sldId id="365" r:id="rId15"/>
    <p:sldId id="362" r:id="rId16"/>
    <p:sldId id="363" r:id="rId17"/>
    <p:sldId id="369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62986A-01ED-4910-AE84-2438100F6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402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7DC7E-2080-42B3-8690-7579BE993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35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6306-4B24-42A3-9EA0-BD9FC5A08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00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0C3E7-72D2-4992-A284-4FC8F453B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54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580B0-AF6E-4257-BC6F-2034A4E16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26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21CD5-B64B-48D9-A2AD-19F5F6EB9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9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C3B1E-D7C5-471D-BBCD-2D67F4A5A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85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518E-218E-4629-8DB0-B38880A88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96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EF24B-65C2-4BEF-A5B9-370E13E6D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27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14459-D5AB-4F46-89A7-4C68EE10E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06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3771-798A-4F6E-9BC1-E2228B85C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34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B3A12-F98D-45FC-962D-D0C161D14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73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609600"/>
            <a:ext cx="533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45F210-1D38-4674-B8BD-722A699E8C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4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762000"/>
            <a:ext cx="6934200" cy="5791200"/>
          </a:xfrm>
        </p:spPr>
        <p:txBody>
          <a:bodyPr/>
          <a:lstStyle/>
          <a:p>
            <a:r>
              <a:rPr lang="en-US" altLang="en-US" b="1"/>
              <a:t>The</a:t>
            </a:r>
            <a:r>
              <a:rPr lang="en-US" altLang="en-US" sz="6000" b="1"/>
              <a:t> </a:t>
            </a:r>
            <a:br>
              <a:rPr lang="en-US" altLang="en-US" sz="6000" b="1"/>
            </a:br>
            <a:r>
              <a:rPr lang="en-US" altLang="en-US" sz="6000" b="1"/>
              <a:t>Art </a:t>
            </a:r>
            <a:br>
              <a:rPr lang="en-US" altLang="en-US" sz="6000" b="1"/>
            </a:br>
            <a:r>
              <a:rPr lang="en-US" altLang="en-US" b="1"/>
              <a:t>of</a:t>
            </a:r>
            <a:r>
              <a:rPr lang="en-US" altLang="en-US" sz="4800" b="1"/>
              <a:t> </a:t>
            </a:r>
            <a:r>
              <a:rPr lang="en-US" altLang="en-US" sz="8000" b="1"/>
              <a:t>Fashion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886200" y="1600200"/>
            <a:ext cx="6553200" cy="2286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76200" y="5486400"/>
            <a:ext cx="6553200" cy="2286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343400"/>
          </a:xfrm>
        </p:spPr>
        <p:txBody>
          <a:bodyPr/>
          <a:lstStyle/>
          <a:p>
            <a:r>
              <a:rPr lang="en-US" altLang="en-US"/>
              <a:t>Message</a:t>
            </a:r>
          </a:p>
          <a:p>
            <a:pPr lvl="1"/>
            <a:r>
              <a:rPr lang="en-US" altLang="en-US"/>
              <a:t>Restful, stable, calm, r</a:t>
            </a:r>
            <a:r>
              <a:rPr lang="en-US" altLang="en-US" u="sng"/>
              <a:t>elaxed</a:t>
            </a:r>
            <a:r>
              <a:rPr lang="en-US" altLang="en-US"/>
              <a:t>, c</a:t>
            </a:r>
            <a:r>
              <a:rPr lang="en-US" altLang="en-US" u="sng"/>
              <a:t>asual</a:t>
            </a:r>
            <a:r>
              <a:rPr lang="en-US" altLang="en-US"/>
              <a:t>, quiet, serene, in repose, lethargic</a:t>
            </a:r>
          </a:p>
          <a:p>
            <a:r>
              <a:rPr lang="en-US" altLang="en-US"/>
              <a:t>Illusion</a:t>
            </a:r>
          </a:p>
          <a:p>
            <a:pPr lvl="1"/>
            <a:r>
              <a:rPr lang="en-US" altLang="en-US"/>
              <a:t>Increases, </a:t>
            </a:r>
            <a:r>
              <a:rPr lang="en-US" altLang="en-US" u="sng"/>
              <a:t>emphasizes, reinforces width</a:t>
            </a:r>
            <a:r>
              <a:rPr lang="en-US" altLang="en-US"/>
              <a:t>, bulk, shortness, counters vertical lines, when placed high appears taller, when placed low appears shorter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wwd038_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05276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1" name="Picture 3" descr="02953914_zi?layer=comp&amp;op_usm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34353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3" name="Picture 5" descr="03018706_zi?layer=comp&amp;op_usm=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2514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5" name="Picture 7" descr="03000726_zi?layer=comp&amp;op_usm=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7781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Diagonal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2362200"/>
            <a:ext cx="89916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Message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Active, </a:t>
            </a:r>
            <a:r>
              <a:rPr lang="en-US" altLang="en-US" sz="2400" u="sng"/>
              <a:t>movement</a:t>
            </a:r>
            <a:r>
              <a:rPr lang="en-US" altLang="en-US" sz="2400"/>
              <a:t>, instability, excitement, interesting, </a:t>
            </a:r>
            <a:r>
              <a:rPr lang="en-US" altLang="en-US" sz="2400" u="sng"/>
              <a:t>dramatic</a:t>
            </a:r>
            <a:r>
              <a:rPr lang="en-US" altLang="en-US" sz="2400"/>
              <a:t>, restless, sophisticated, in motion, vitality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Illusion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Increases, emphasizes, </a:t>
            </a:r>
            <a:r>
              <a:rPr lang="en-US" altLang="en-US" sz="2400" u="sng"/>
              <a:t>reinforces the direction of the dominant angle</a:t>
            </a:r>
            <a:r>
              <a:rPr lang="en-US" altLang="en-US" sz="2400"/>
              <a:t>, counters vertical and horizontal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7" name="Picture 3" descr="02761266_zi_apple?layer=comp&amp;op_usm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wg-125_f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068638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wd-234_f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843213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wjd061_f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305276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5562600" y="609600"/>
            <a:ext cx="3352800" cy="5105400"/>
          </a:xfrm>
        </p:spPr>
        <p:txBody>
          <a:bodyPr/>
          <a:lstStyle/>
          <a:p>
            <a:r>
              <a:rPr lang="en-US" altLang="en-US"/>
              <a:t>Curved line </a:t>
            </a:r>
            <a:br>
              <a:rPr lang="en-US" altLang="en-US"/>
            </a:br>
            <a:r>
              <a:rPr lang="en-US" altLang="en-US"/>
              <a:t>sample</a:t>
            </a:r>
            <a:br>
              <a:rPr lang="en-US" altLang="en-US"/>
            </a:br>
            <a:r>
              <a:rPr lang="en-US" altLang="en-US" sz="3200"/>
              <a:t>portfolio</a:t>
            </a:r>
            <a:r>
              <a:rPr lang="en-US" altLang="en-US"/>
              <a:t> page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5957" name="Picture 5" descr="Curved Line Portfolio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8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5410200" y="685800"/>
            <a:ext cx="3657600" cy="5486400"/>
          </a:xfrm>
        </p:spPr>
        <p:txBody>
          <a:bodyPr/>
          <a:lstStyle/>
          <a:p>
            <a:r>
              <a:rPr lang="en-US" altLang="en-US" sz="3600"/>
              <a:t>Diagonal</a:t>
            </a:r>
            <a:r>
              <a:rPr lang="en-US" altLang="en-US"/>
              <a:t> Line </a:t>
            </a:r>
            <a:br>
              <a:rPr lang="en-US" altLang="en-US"/>
            </a:br>
            <a:r>
              <a:rPr lang="en-US" altLang="en-US"/>
              <a:t>sample</a:t>
            </a:r>
            <a:br>
              <a:rPr lang="en-US" altLang="en-US"/>
            </a:br>
            <a:r>
              <a:rPr lang="en-US" altLang="en-US" sz="3200"/>
              <a:t>portfolio</a:t>
            </a:r>
            <a:r>
              <a:rPr lang="en-US" altLang="en-US"/>
              <a:t> page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45" name="Picture 5" descr="line - diag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r="955" b="7527"/>
          <a:stretch>
            <a:fillRect/>
          </a:stretch>
        </p:blipFill>
        <p:spPr bwMode="auto">
          <a:xfrm>
            <a:off x="76200" y="0"/>
            <a:ext cx="5262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xfrm>
            <a:off x="5486400" y="609600"/>
            <a:ext cx="3581400" cy="5410200"/>
          </a:xfrm>
        </p:spPr>
        <p:txBody>
          <a:bodyPr/>
          <a:lstStyle/>
          <a:p>
            <a:r>
              <a:rPr lang="en-US" altLang="en-US" sz="3600"/>
              <a:t>Straight</a:t>
            </a:r>
            <a:r>
              <a:rPr lang="en-US" altLang="en-US"/>
              <a:t> line </a:t>
            </a:r>
            <a:r>
              <a:rPr lang="en-US" altLang="en-US" sz="3200"/>
              <a:t>portfolio</a:t>
            </a:r>
            <a:br>
              <a:rPr lang="en-US" altLang="en-US" sz="3200"/>
            </a:br>
            <a:r>
              <a:rPr lang="en-US" altLang="en-US" sz="3200"/>
              <a:t>sample</a:t>
            </a:r>
            <a:r>
              <a:rPr lang="en-US" altLang="en-US"/>
              <a:t> page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3669" name="Picture 5" descr="line - stra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b="7446"/>
          <a:stretch>
            <a:fillRect/>
          </a:stretch>
        </p:blipFill>
        <p:spPr bwMode="auto">
          <a:xfrm>
            <a:off x="152400" y="0"/>
            <a:ext cx="530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724400" y="685800"/>
            <a:ext cx="4267200" cy="4953000"/>
          </a:xfrm>
        </p:spPr>
        <p:txBody>
          <a:bodyPr/>
          <a:lstStyle/>
          <a:p>
            <a:r>
              <a:rPr lang="en-US" altLang="en-US"/>
              <a:t>What lines appear in this dress?</a:t>
            </a:r>
          </a:p>
        </p:txBody>
      </p:sp>
      <p:pic>
        <p:nvPicPr>
          <p:cNvPr id="132100" name="Picture 4" descr="0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4148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Elements of Design:</a:t>
            </a:r>
            <a:br>
              <a:rPr lang="en-US" altLang="en-US"/>
            </a:br>
            <a:r>
              <a:rPr lang="en-US" altLang="en-US" sz="2400"/>
              <a:t>the ingredients</a:t>
            </a: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Line</a:t>
            </a:r>
          </a:p>
          <a:p>
            <a:r>
              <a:rPr lang="en-US" altLang="en-US"/>
              <a:t>Shape/Silhouette</a:t>
            </a:r>
          </a:p>
          <a:p>
            <a:r>
              <a:rPr lang="en-US" altLang="en-US"/>
              <a:t>Color</a:t>
            </a:r>
          </a:p>
          <a:p>
            <a:r>
              <a:rPr lang="en-US" altLang="en-US"/>
              <a:t>Texture</a:t>
            </a:r>
          </a:p>
          <a:p>
            <a:r>
              <a:rPr lang="en-US" altLang="en-US"/>
              <a:t>Pattern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/>
              <a:t>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Refers to an elongated mark that connects two or more points.  Line encloses and divides space, creating shapes and forms.  Seam lines divide and enclose space on a garment.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Effects of 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Can create optical illusions.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Can Give messages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Show Optical Illusion Slide Show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971800" y="3733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971800" y="4267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971800" y="4800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971800" y="5334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2971800" y="4114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2971800" y="4267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5867400" y="4572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 flipV="1">
            <a:off x="5638800" y="4114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5867400" y="4800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 flipV="1">
            <a:off x="2667000" y="4648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5715000" y="426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2819400" y="4800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58674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29718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4191000" y="3276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/>
              <a:t>A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191000" y="3810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/>
              <a:t>B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267200" y="4343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/>
              <a:t>C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4191000" y="487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/>
              <a:t>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028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41148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Structural – lines required to maintain the structure of the garment; for example, seams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Decorative – lines created by the designer purely for decoration; for example, a printed-on design</a:t>
            </a:r>
          </a:p>
        </p:txBody>
      </p:sp>
      <p:pic>
        <p:nvPicPr>
          <p:cNvPr id="26629" name="Picture 1029" descr="wjd004_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17510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1030" descr="wjt052_f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172085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Text Box 1032"/>
          <p:cNvSpPr txBox="1">
            <a:spLocks noChangeArrowheads="1"/>
          </p:cNvSpPr>
          <p:nvPr/>
        </p:nvSpPr>
        <p:spPr bwMode="auto">
          <a:xfrm>
            <a:off x="3352800" y="3810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99"/>
                </a:solidFill>
                <a:latin typeface="Engravers MT" pitchFamily="18" charset="0"/>
              </a:rPr>
              <a:t>Structural</a:t>
            </a:r>
          </a:p>
        </p:txBody>
      </p:sp>
      <p:sp>
        <p:nvSpPr>
          <p:cNvPr id="26633" name="Text Box 1033"/>
          <p:cNvSpPr txBox="1">
            <a:spLocks noChangeArrowheads="1"/>
          </p:cNvSpPr>
          <p:nvPr/>
        </p:nvSpPr>
        <p:spPr bwMode="auto">
          <a:xfrm>
            <a:off x="4800600" y="59436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99"/>
                </a:solidFill>
                <a:latin typeface="Engravers MT" pitchFamily="18" charset="0"/>
              </a:rPr>
              <a:t>Decorative</a:t>
            </a:r>
          </a:p>
        </p:txBody>
      </p:sp>
      <p:sp>
        <p:nvSpPr>
          <p:cNvPr id="26634" name="Text Box 1034"/>
          <p:cNvSpPr txBox="1">
            <a:spLocks noChangeArrowheads="1"/>
          </p:cNvSpPr>
          <p:nvPr/>
        </p:nvSpPr>
        <p:spPr bwMode="auto">
          <a:xfrm>
            <a:off x="7010400" y="1371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99"/>
                </a:solidFill>
                <a:latin typeface="Engravers MT" pitchFamily="18" charset="0"/>
              </a:rPr>
              <a:t>Vs.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Curved Lines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Message</a:t>
            </a:r>
          </a:p>
          <a:p>
            <a:pPr lvl="1">
              <a:lnSpc>
                <a:spcPct val="90000"/>
              </a:lnSpc>
            </a:pPr>
            <a:r>
              <a:rPr lang="en-US" altLang="en-US" sz="2400" u="sng"/>
              <a:t>Gentle</a:t>
            </a:r>
            <a:r>
              <a:rPr lang="en-US" altLang="en-US" sz="2400"/>
              <a:t>, Romantic, Fragile, </a:t>
            </a:r>
            <a:r>
              <a:rPr lang="en-US" altLang="en-US" sz="2400" u="sng"/>
              <a:t>Soft</a:t>
            </a:r>
            <a:r>
              <a:rPr lang="en-US" altLang="en-US" sz="2400"/>
              <a:t>, Casual, Feminine, Graceful, Sensual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Illusion</a:t>
            </a:r>
          </a:p>
          <a:p>
            <a:pPr lvl="1">
              <a:lnSpc>
                <a:spcPct val="90000"/>
              </a:lnSpc>
            </a:pPr>
            <a:r>
              <a:rPr lang="en-US" altLang="en-US" sz="2400" u="sng"/>
              <a:t>Holds attention longer</a:t>
            </a:r>
            <a:r>
              <a:rPr lang="en-US" altLang="en-US" sz="2400"/>
              <a:t>, increases, emphasizes, reinforces rounded soft-body curves, counter straight lines and angular body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7219" name="Picture 3" descr="02986620_zi?layer=comp&amp;op_usm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103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1" name="Picture 5" descr="03018702_zi?layer=comp&amp;op_usm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2843213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3" name="Picture 7" descr="02966207_zi?layer=comp&amp;op_usm=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317182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Vertical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Message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Formal, strong, dignified, stiff, business-like, stately, conservative, grandious, majestic, efficient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Illusion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Increases, emphasizes, reinforces length, height, narrowness, thinness– slimming, counters horizontal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wd-250_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3068638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5" name="Picture 3" descr="D&amp;G DOLCE&amp;GABBANA MEN'S BLACK PIN STRIPPED P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33400"/>
            <a:ext cx="32861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8" name="Picture 6" descr="03018706_zi?layer=comp&amp;op_usm=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763963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Engravers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281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The  Art  of Fashion</vt:lpstr>
      <vt:lpstr>Elements of Design: the ingredients</vt:lpstr>
      <vt:lpstr>Line</vt:lpstr>
      <vt:lpstr>Effects of line</vt:lpstr>
      <vt:lpstr>PowerPoint Presentation</vt:lpstr>
      <vt:lpstr>Curved Lines</vt:lpstr>
      <vt:lpstr>PowerPoint Presentation</vt:lpstr>
      <vt:lpstr>Vertical</vt:lpstr>
      <vt:lpstr>PowerPoint Presentation</vt:lpstr>
      <vt:lpstr>Horizontal</vt:lpstr>
      <vt:lpstr>PowerPoint Presentation</vt:lpstr>
      <vt:lpstr>Diagonal</vt:lpstr>
      <vt:lpstr>PowerPoint Presentation</vt:lpstr>
      <vt:lpstr>Curved line  sample portfolio page</vt:lpstr>
      <vt:lpstr>Diagonal Line  sample portfolio page</vt:lpstr>
      <vt:lpstr>Straight line portfolio sample page</vt:lpstr>
      <vt:lpstr>What lines appear in this dress?</vt:lpstr>
    </vt:vector>
  </TitlesOfParts>
  <Company>Timpview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Art  of Fashion</dc:title>
  <dc:creator>Becky Parkinson</dc:creator>
  <cp:lastModifiedBy>Tierra Davis</cp:lastModifiedBy>
  <cp:revision>63</cp:revision>
  <dcterms:created xsi:type="dcterms:W3CDTF">2003-08-25T05:39:11Z</dcterms:created>
  <dcterms:modified xsi:type="dcterms:W3CDTF">2014-08-27T16:44:18Z</dcterms:modified>
</cp:coreProperties>
</file>