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7" r:id="rId1"/>
  </p:sldMasterIdLst>
  <p:notesMasterIdLst>
    <p:notesMasterId r:id="rId18"/>
  </p:notesMasterIdLst>
  <p:sldIdLst>
    <p:sldId id="256" r:id="rId2"/>
    <p:sldId id="257" r:id="rId3"/>
    <p:sldId id="270" r:id="rId4"/>
    <p:sldId id="273" r:id="rId5"/>
    <p:sldId id="269" r:id="rId6"/>
    <p:sldId id="267" r:id="rId7"/>
    <p:sldId id="259" r:id="rId8"/>
    <p:sldId id="260" r:id="rId9"/>
    <p:sldId id="272" r:id="rId10"/>
    <p:sldId id="261" r:id="rId11"/>
    <p:sldId id="262" r:id="rId12"/>
    <p:sldId id="263" r:id="rId13"/>
    <p:sldId id="264" r:id="rId14"/>
    <p:sldId id="265" r:id="rId15"/>
    <p:sldId id="266" r:id="rId16"/>
    <p:sldId id="26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56577A-2C2F-4B77-9EB8-D7EFE05B2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7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56E71851-53C7-4A74-8406-B71F812B5D24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08BC3ADC-6BE4-4589-B7FD-C01E0416FFBB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29A738DC-7D98-4C26-B363-863D6A39ED33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AA6D3045-0072-4F7B-AF72-5F38EC8943A7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4A7B9C4F-81C1-474C-A398-3FE4578A621E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8D0DDBF6-48DD-4C2D-B0E1-81D46C960672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DEE26620-A489-4C6F-A51B-122EDE87E43C}" type="slidenum">
              <a:rPr lang="en-US" sz="1200" smtClean="0"/>
              <a:pPr/>
              <a:t>16</a:t>
            </a:fld>
            <a:endParaRPr lang="en-US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BBCA1F24-B31D-4AA8-847A-844B1820547E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DDB7312E-3254-4C6B-8678-31673C43928E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0CAEADCB-EF85-4698-AD2A-E80F53CEEF02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979C5AA2-8136-4C09-9B2A-D7BCCBA577EE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EEC2401F-AA92-4833-9118-416E0FCEEB03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987CB8BA-BAFD-41E3-A4BD-B0D124508E35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6A076962-4A06-471D-92D7-679F55BA3A97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" charset="0"/>
              </a:defRPr>
            </a:lvl9pPr>
          </a:lstStyle>
          <a:p>
            <a:fld id="{74401E30-F12D-47DF-A48C-6B09D7AB6426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E72FBA-B119-478B-82FD-4CDBC4737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3F0D-0286-4742-9C44-5F0535550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55431-E0EB-4411-BBEF-70D6C4854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9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954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26079-8495-45C8-B137-FAAAA0DA8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63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95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33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EC941-820B-44AE-AE89-D5A795CD34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7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B3BE3-7A49-4D6A-AEC1-E304A72D8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7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BFF4CB-81DC-4AD7-8845-5C4D4ED76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9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A0CA7-F5EA-43C0-ADEA-A5786F865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7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2482FE-1F08-4E73-9BEC-937B5C15F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4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347D8-C4F2-4B89-87E5-02F6F8C04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3DEC7E-4055-4EF1-9BE5-21D39AB33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F9F3B5-604D-4E09-ACA7-8800C95E17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FFA8EF-EB9F-465F-A249-6C2DDA5A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997B1904-F56D-445E-95A7-01E7E2EB6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902" r:id="rId5"/>
    <p:sldLayoutId id="2147483897" r:id="rId6"/>
    <p:sldLayoutId id="2147483903" r:id="rId7"/>
    <p:sldLayoutId id="2147483904" r:id="rId8"/>
    <p:sldLayoutId id="2147483905" r:id="rId9"/>
    <p:sldLayoutId id="2147483898" r:id="rId10"/>
    <p:sldLayoutId id="2147483899" r:id="rId11"/>
    <p:sldLayoutId id="2147483906" r:id="rId12"/>
    <p:sldLayoutId id="214748390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31925" y="152400"/>
            <a:ext cx="7407275" cy="10144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u="sng" dirty="0">
                <a:solidFill>
                  <a:srgbClr val="000000"/>
                </a:solidFill>
              </a:rPr>
              <a:t>Fabric Construction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31925" y="1185863"/>
            <a:ext cx="7407275" cy="358775"/>
          </a:xfrm>
        </p:spPr>
        <p:txBody>
          <a:bodyPr/>
          <a:lstStyle/>
          <a:p>
            <a:pPr marL="26988" algn="ctr" eaLnBrk="1" hangingPunct="1"/>
            <a:r>
              <a:rPr lang="en-US" sz="2000" smtClean="0">
                <a:solidFill>
                  <a:srgbClr val="000000"/>
                </a:solidFill>
              </a:rPr>
              <a:t>Yarn Twists,  Weaving, Pile Weaves, Knits, and Non-Wovens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1600200"/>
            <a:ext cx="3714750" cy="495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65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Pile Weaves, cont.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792163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4. Examples of Pile Fabrics:</a:t>
            </a: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a. </a:t>
            </a:r>
            <a:r>
              <a:rPr lang="en-US" sz="2500" b="1" smtClean="0">
                <a:solidFill>
                  <a:srgbClr val="FF0000"/>
                </a:solidFill>
              </a:rPr>
              <a:t>Corduroy</a:t>
            </a:r>
            <a:endParaRPr lang="en-US" sz="20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b. </a:t>
            </a:r>
            <a:r>
              <a:rPr lang="en-US" sz="2500" b="1" smtClean="0">
                <a:solidFill>
                  <a:srgbClr val="FF0000"/>
                </a:solidFill>
              </a:rPr>
              <a:t>Terry Cloth</a:t>
            </a:r>
            <a:endParaRPr lang="en-US" sz="20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c. </a:t>
            </a:r>
            <a:r>
              <a:rPr lang="en-US" sz="2500" b="1" smtClean="0">
                <a:solidFill>
                  <a:srgbClr val="FF0000"/>
                </a:solidFill>
              </a:rPr>
              <a:t>Polar Fleece</a:t>
            </a:r>
            <a:endParaRPr lang="en-US" sz="24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d. </a:t>
            </a:r>
            <a:r>
              <a:rPr lang="en-US" sz="2500" b="1" smtClean="0">
                <a:solidFill>
                  <a:srgbClr val="FF0000"/>
                </a:solidFill>
              </a:rPr>
              <a:t>Velveteen</a:t>
            </a:r>
            <a:endParaRPr lang="en-US" sz="2400" b="1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e. </a:t>
            </a:r>
            <a:r>
              <a:rPr lang="en-US" sz="2500" b="1" smtClean="0">
                <a:solidFill>
                  <a:srgbClr val="FF0000"/>
                </a:solidFill>
              </a:rPr>
              <a:t>Velvet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endParaRPr lang="en-US" sz="2000" b="1" smtClean="0">
              <a:solidFill>
                <a:srgbClr val="FF0000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22221" b="22414"/>
          <a:stretch>
            <a:fillRect/>
          </a:stretch>
        </p:blipFill>
        <p:spPr bwMode="auto">
          <a:xfrm>
            <a:off x="4876800" y="1981200"/>
            <a:ext cx="3711575" cy="26765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>
            <a:fillRect/>
          </a:stretch>
        </p:blipFill>
        <p:spPr bwMode="auto">
          <a:xfrm>
            <a:off x="2743200" y="3924300"/>
            <a:ext cx="2959100" cy="2400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7500" b="18333"/>
          <a:stretch>
            <a:fillRect/>
          </a:stretch>
        </p:blipFill>
        <p:spPr bwMode="auto">
          <a:xfrm>
            <a:off x="6019800" y="4038600"/>
            <a:ext cx="2492375" cy="207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-762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chemeClr val="tx1"/>
                </a:solidFill>
              </a:rPr>
              <a:t>Knit Fabrics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1863" y="762000"/>
            <a:ext cx="6705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1. Knits are popular because: 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	</a:t>
            </a:r>
            <a:r>
              <a:rPr lang="en-US" sz="2800" smtClean="0"/>
              <a:t>a. They are easy to </a:t>
            </a:r>
            <a:r>
              <a:rPr lang="en-US" sz="2800" b="1" u="sng" smtClean="0">
                <a:solidFill>
                  <a:srgbClr val="FF0000"/>
                </a:solidFill>
              </a:rPr>
              <a:t>care</a:t>
            </a:r>
            <a:r>
              <a:rPr lang="en-US" sz="2800" smtClean="0"/>
              <a:t> for.</a:t>
            </a:r>
          </a:p>
          <a:p>
            <a:pPr eaLnBrk="1" hangingPunct="1">
              <a:buFontTx/>
              <a:buNone/>
            </a:pPr>
            <a:r>
              <a:rPr lang="en-US" sz="2800" smtClean="0"/>
              <a:t>	b.  They are </a:t>
            </a:r>
            <a:r>
              <a:rPr lang="en-US" sz="2800" b="1" u="sng" smtClean="0">
                <a:solidFill>
                  <a:srgbClr val="FF0000"/>
                </a:solidFill>
              </a:rPr>
              <a:t>inexpensive</a:t>
            </a:r>
            <a:r>
              <a:rPr lang="en-US" sz="2800" smtClean="0"/>
              <a:t> to produce.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lum/>
          </a:blip>
          <a:srcRect l="32548" t="35330"/>
          <a:stretch>
            <a:fillRect/>
          </a:stretch>
        </p:blipFill>
        <p:spPr bwMode="auto">
          <a:xfrm>
            <a:off x="4525282" y="2849108"/>
            <a:ext cx="4524374" cy="38564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438400"/>
            <a:ext cx="3659187" cy="3705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81000"/>
            <a:ext cx="2068512" cy="2895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301625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Knits, cont.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90538"/>
            <a:ext cx="7620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2. If the fabric has a </a:t>
            </a:r>
            <a:r>
              <a:rPr lang="en-US" sz="2800" b="1" u="sng" smtClean="0">
                <a:solidFill>
                  <a:srgbClr val="FF0000"/>
                </a:solidFill>
              </a:rPr>
              <a:t>LOOSE KNIT</a:t>
            </a:r>
            <a:r>
              <a:rPr lang="en-US" sz="2800" smtClean="0">
                <a:solidFill>
                  <a:srgbClr val="000000"/>
                </a:solidFill>
              </a:rPr>
              <a:t>, it will =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a. Stretch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b. Sag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c. Get baggy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d. Have less recovery from stretching</a:t>
            </a: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3. If the fabric has a </a:t>
            </a:r>
            <a:r>
              <a:rPr lang="en-US" sz="2800" b="1" u="sng" smtClean="0">
                <a:solidFill>
                  <a:srgbClr val="FF0000"/>
                </a:solidFill>
              </a:rPr>
              <a:t>TIGHT KNIT</a:t>
            </a:r>
            <a:r>
              <a:rPr lang="en-US" sz="2800" smtClean="0">
                <a:solidFill>
                  <a:srgbClr val="000000"/>
                </a:solidFill>
              </a:rPr>
              <a:t>, it will have =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a. More stability,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b. Less shrinkage, </a:t>
            </a:r>
          </a:p>
          <a:p>
            <a:pPr lvl="1" eaLnBrk="1" hangingPunct="1">
              <a:buFontTx/>
              <a:buNone/>
            </a:pPr>
            <a:r>
              <a:rPr lang="en-US" sz="2400" smtClean="0">
                <a:solidFill>
                  <a:srgbClr val="000000"/>
                </a:solidFill>
              </a:rPr>
              <a:t>c. Better recovery from stretching (shape recovery)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89463"/>
            <a:ext cx="37338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4100" y="-2286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rgbClr val="000000"/>
                </a:solidFill>
              </a:rPr>
              <a:t>Knits, cont.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685800"/>
            <a:ext cx="77724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4. Diagram of knits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5. Examples of Knit Fabrics: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/>
              <a:t>a</a:t>
            </a:r>
            <a:r>
              <a:rPr lang="en-US" sz="2500" b="1" smtClean="0"/>
              <a:t>. </a:t>
            </a:r>
            <a:r>
              <a:rPr lang="en-US" sz="2500" b="1" u="sng" smtClean="0">
                <a:solidFill>
                  <a:srgbClr val="FF0000"/>
                </a:solidFill>
              </a:rPr>
              <a:t>Jersey Knit 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b. </a:t>
            </a:r>
            <a:r>
              <a:rPr lang="en-US" sz="2500" b="1" u="sng" smtClean="0">
                <a:solidFill>
                  <a:srgbClr val="FF0000"/>
                </a:solidFill>
              </a:rPr>
              <a:t>Rib Knit 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c. </a:t>
            </a:r>
            <a:r>
              <a:rPr lang="en-US" sz="2500" b="1" u="sng" smtClean="0">
                <a:solidFill>
                  <a:srgbClr val="FF0000"/>
                </a:solidFill>
              </a:rPr>
              <a:t>Single Knit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d. </a:t>
            </a:r>
            <a:r>
              <a:rPr lang="en-US" sz="2500" b="1" u="sng" smtClean="0">
                <a:solidFill>
                  <a:srgbClr val="FF0000"/>
                </a:solidFill>
              </a:rPr>
              <a:t>Interlock Knit</a:t>
            </a:r>
            <a:endParaRPr lang="en-US" sz="2000" b="1" u="sng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e. </a:t>
            </a:r>
            <a:r>
              <a:rPr lang="en-US" sz="2500" b="1" u="sng" smtClean="0">
                <a:solidFill>
                  <a:srgbClr val="FF0000"/>
                </a:solidFill>
              </a:rPr>
              <a:t>Tricot Knit</a:t>
            </a:r>
            <a:r>
              <a:rPr lang="en-US" sz="3600" b="1" u="sng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28667"/>
          <a:stretch>
            <a:fillRect/>
          </a:stretch>
        </p:blipFill>
        <p:spPr bwMode="auto">
          <a:xfrm>
            <a:off x="7162800" y="2590800"/>
            <a:ext cx="1828800" cy="40338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4"/>
          <a:stretch>
            <a:fillRect/>
          </a:stretch>
        </p:blipFill>
        <p:spPr bwMode="auto">
          <a:xfrm>
            <a:off x="5029200" y="4648200"/>
            <a:ext cx="2405063" cy="2057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2" r="2263" b="1131"/>
          <a:stretch>
            <a:fillRect/>
          </a:stretch>
        </p:blipFill>
        <p:spPr bwMode="auto">
          <a:xfrm>
            <a:off x="3733800" y="4856163"/>
            <a:ext cx="1676400" cy="14684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9" name="Picture 11" descr="http://upload.wikimedia.org/wikipedia/commons/thumb/5/5a/Knit-schematic.png/200px-Knit-schemat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22388"/>
            <a:ext cx="34290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Non-Woven Fabrics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762000"/>
            <a:ext cx="82296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</a:t>
            </a:r>
            <a:r>
              <a:rPr lang="en-US" smtClean="0"/>
              <a:t>Making fabric </a:t>
            </a:r>
            <a:r>
              <a:rPr lang="en-US" b="1" u="sng" smtClean="0">
                <a:solidFill>
                  <a:srgbClr val="FF0000"/>
                </a:solidFill>
              </a:rPr>
              <a:t>without knitting or weaving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The Felting Process: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a. A mass of fibers </a:t>
            </a:r>
            <a:r>
              <a:rPr lang="en-US" b="1" u="sng" smtClean="0">
                <a:solidFill>
                  <a:srgbClr val="FF0000"/>
                </a:solidFill>
              </a:rPr>
              <a:t>interlock and shrink </a:t>
            </a:r>
            <a:r>
              <a:rPr lang="en-US" smtClean="0">
                <a:solidFill>
                  <a:srgbClr val="000000"/>
                </a:solidFill>
              </a:rPr>
              <a:t>with heat and moisture</a:t>
            </a:r>
          </a:p>
          <a:p>
            <a:pPr lvl="1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b. </a:t>
            </a:r>
            <a:r>
              <a:rPr lang="en-US" smtClean="0"/>
              <a:t>The best fibers used </a:t>
            </a:r>
            <a:r>
              <a:rPr lang="en-US" smtClean="0">
                <a:solidFill>
                  <a:srgbClr val="000000"/>
                </a:solidFill>
              </a:rPr>
              <a:t>for felting are: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Wool</a:t>
            </a:r>
          </a:p>
          <a:p>
            <a:pPr lvl="2" eaLnBrk="1" hangingPunct="1"/>
            <a:r>
              <a:rPr lang="en-US" b="1" smtClean="0">
                <a:solidFill>
                  <a:srgbClr val="FF0000"/>
                </a:solidFill>
              </a:rPr>
              <a:t>Rayon mixed with hair or fur fibers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4343400"/>
            <a:ext cx="3692525" cy="2362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734175" y="2852738"/>
            <a:ext cx="2181225" cy="1447800"/>
            <a:chOff x="6734628" y="2852058"/>
            <a:chExt cx="2180772" cy="1447800"/>
          </a:xfrm>
        </p:grpSpPr>
        <p:sp>
          <p:nvSpPr>
            <p:cNvPr id="5" name="TextBox 4"/>
            <p:cNvSpPr txBox="1"/>
            <p:nvPr/>
          </p:nvSpPr>
          <p:spPr>
            <a:xfrm>
              <a:off x="7620269" y="3288620"/>
              <a:ext cx="1295131" cy="554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b="1" dirty="0">
                  <a:latin typeface="+mj-lt"/>
                </a:rPr>
                <a:t>Why?</a:t>
              </a:r>
            </a:p>
          </p:txBody>
        </p:sp>
        <p:grpSp>
          <p:nvGrpSpPr>
            <p:cNvPr id="23559" name="Group 8"/>
            <p:cNvGrpSpPr>
              <a:grpSpLocks/>
            </p:cNvGrpSpPr>
            <p:nvPr/>
          </p:nvGrpSpPr>
          <p:grpSpPr bwMode="auto">
            <a:xfrm>
              <a:off x="6734628" y="2852058"/>
              <a:ext cx="990600" cy="1447800"/>
              <a:chOff x="6553200" y="2895600"/>
              <a:chExt cx="990600" cy="10668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6553200" y="2895600"/>
                <a:ext cx="990394" cy="533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6553200" y="3429000"/>
                <a:ext cx="990394" cy="533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Felt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882650" y="762000"/>
            <a:ext cx="7956550" cy="2667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</a:t>
            </a:r>
            <a:r>
              <a:rPr lang="en-US" b="1" u="sng" smtClean="0">
                <a:solidFill>
                  <a:srgbClr val="FF0000"/>
                </a:solidFill>
              </a:rPr>
              <a:t>Felt</a:t>
            </a:r>
            <a:r>
              <a:rPr lang="en-US" smtClean="0"/>
              <a:t> comes in a variety of thicknesses, are easy to shape, will not unravel, and has shock and sound absorbency.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</a:t>
            </a:r>
            <a:r>
              <a:rPr lang="en-US" smtClean="0"/>
              <a:t>Felt will not recover from </a:t>
            </a:r>
            <a:r>
              <a:rPr lang="en-US" b="1" u="sng" smtClean="0">
                <a:solidFill>
                  <a:srgbClr val="FF0000"/>
                </a:solidFill>
              </a:rPr>
              <a:t>stretching</a:t>
            </a:r>
            <a:r>
              <a:rPr lang="en-US" smtClean="0">
                <a:solidFill>
                  <a:srgbClr val="000000"/>
                </a:solidFill>
              </a:rPr>
              <a:t>, and holes in it cannot be mended satisfactorily. </a:t>
            </a:r>
            <a:endParaRPr lang="en-US" smtClean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48075"/>
            <a:ext cx="3733800" cy="2800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597150" cy="31765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r="3279"/>
          <a:stretch>
            <a:fillRect/>
          </a:stretch>
        </p:blipFill>
        <p:spPr bwMode="auto">
          <a:xfrm>
            <a:off x="152400" y="3429000"/>
            <a:ext cx="3146425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Interfacing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82650" y="609600"/>
            <a:ext cx="749935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Interfacing is a non-woven fabric used to </a:t>
            </a:r>
            <a:r>
              <a:rPr lang="en-US" smtClean="0">
                <a:solidFill>
                  <a:srgbClr val="FF0000"/>
                </a:solidFill>
              </a:rPr>
              <a:t>strengthen and stabilize other fabrics</a:t>
            </a:r>
            <a:r>
              <a:rPr lang="en-US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Interfacing comes in a variety of weights, thicknesses and colors.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3. Most modern interfacings have </a:t>
            </a:r>
            <a:r>
              <a:rPr lang="en-US" smtClean="0">
                <a:solidFill>
                  <a:srgbClr val="FF0000"/>
                </a:solidFill>
              </a:rPr>
              <a:t>heat-activated adhesive </a:t>
            </a:r>
            <a:r>
              <a:rPr lang="en-US" smtClean="0"/>
              <a:t>on one side</a:t>
            </a:r>
            <a:r>
              <a:rPr lang="en-US" smtClean="0">
                <a:solidFill>
                  <a:srgbClr val="000000"/>
                </a:solidFill>
              </a:rPr>
              <a:t>.  These are called </a:t>
            </a:r>
            <a:r>
              <a:rPr lang="en-US" smtClean="0">
                <a:solidFill>
                  <a:srgbClr val="FF0000"/>
                </a:solidFill>
              </a:rPr>
              <a:t>“fusible” </a:t>
            </a:r>
            <a:r>
              <a:rPr lang="en-US" smtClean="0">
                <a:solidFill>
                  <a:srgbClr val="000000"/>
                </a:solidFill>
              </a:rPr>
              <a:t>interfacings.</a:t>
            </a:r>
            <a:r>
              <a:rPr lang="en-US" smtClean="0"/>
              <a:t>   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7" t="48038"/>
          <a:stretch>
            <a:fillRect/>
          </a:stretch>
        </p:blipFill>
        <p:spPr bwMode="auto">
          <a:xfrm>
            <a:off x="5216525" y="4267200"/>
            <a:ext cx="3013075" cy="2530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6467"/>
          <a:stretch>
            <a:fillRect/>
          </a:stretch>
        </p:blipFill>
        <p:spPr bwMode="auto">
          <a:xfrm>
            <a:off x="1635125" y="4356100"/>
            <a:ext cx="4057650" cy="2349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rgbClr val="000000"/>
                </a:solidFill>
              </a:rPr>
              <a:t>Fiber        Yarn        Fabric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17613"/>
            <a:ext cx="7772400" cy="990600"/>
          </a:xfrm>
        </p:spPr>
        <p:txBody>
          <a:bodyPr>
            <a:normAutofit lnSpcReduction="10000"/>
          </a:bodyPr>
          <a:lstStyle/>
          <a:p>
            <a:pPr marL="609600" indent="-60960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1. All fabric is made from </a:t>
            </a:r>
            <a:r>
              <a:rPr lang="en-US" b="1" u="sng" dirty="0" smtClean="0">
                <a:solidFill>
                  <a:srgbClr val="FF0000"/>
                </a:solidFill>
              </a:rPr>
              <a:t>fiber</a:t>
            </a:r>
            <a:r>
              <a:rPr lang="en-US" dirty="0" smtClean="0">
                <a:solidFill>
                  <a:srgbClr val="000000"/>
                </a:solidFill>
              </a:rPr>
              <a:t>, either natural or synthetic. 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70188" y="914400"/>
            <a:ext cx="914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914900" y="914400"/>
            <a:ext cx="914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/>
          <a:stretch>
            <a:fillRect/>
          </a:stretch>
        </p:blipFill>
        <p:spPr bwMode="auto">
          <a:xfrm>
            <a:off x="152400" y="3810000"/>
            <a:ext cx="1882775" cy="14716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1" name="Group 27"/>
          <p:cNvGrpSpPr>
            <a:grpSpLocks/>
          </p:cNvGrpSpPr>
          <p:nvPr/>
        </p:nvGrpSpPr>
        <p:grpSpPr bwMode="auto">
          <a:xfrm>
            <a:off x="5995988" y="4343400"/>
            <a:ext cx="3071812" cy="2438400"/>
            <a:chOff x="5077690" y="1447800"/>
            <a:chExt cx="3633173" cy="2895600"/>
          </a:xfrm>
        </p:grpSpPr>
        <p:grpSp>
          <p:nvGrpSpPr>
            <p:cNvPr id="11276" name="Group 13"/>
            <p:cNvGrpSpPr>
              <a:grpSpLocks/>
            </p:cNvGrpSpPr>
            <p:nvPr/>
          </p:nvGrpSpPr>
          <p:grpSpPr bwMode="auto">
            <a:xfrm>
              <a:off x="5105400" y="1481622"/>
              <a:ext cx="3605463" cy="2861778"/>
              <a:chOff x="5538537" y="1481622"/>
              <a:chExt cx="3605463" cy="2861778"/>
            </a:xfrm>
          </p:grpSpPr>
          <p:pic>
            <p:nvPicPr>
              <p:cNvPr id="11283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06" t="2747" r="38931" b="39154"/>
              <a:stretch>
                <a:fillRect/>
              </a:stretch>
            </p:blipFill>
            <p:spPr bwMode="auto">
              <a:xfrm>
                <a:off x="5538537" y="1481622"/>
                <a:ext cx="3605463" cy="28617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792468" y="1828601"/>
                <a:ext cx="685327" cy="4580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696364" y="1510010"/>
                <a:ext cx="685327" cy="4580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277" name="TextBox 14"/>
            <p:cNvSpPr txBox="1">
              <a:spLocks noChangeArrowheads="1"/>
            </p:cNvSpPr>
            <p:nvPr/>
          </p:nvSpPr>
          <p:spPr bwMode="auto">
            <a:xfrm>
              <a:off x="5195456" y="1447800"/>
              <a:ext cx="914400" cy="92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Fiber</a:t>
              </a:r>
            </a:p>
          </p:txBody>
        </p:sp>
        <p:sp>
          <p:nvSpPr>
            <p:cNvPr id="11278" name="TextBox 15"/>
            <p:cNvSpPr txBox="1">
              <a:spLocks noChangeArrowheads="1"/>
            </p:cNvSpPr>
            <p:nvPr/>
          </p:nvSpPr>
          <p:spPr bwMode="auto">
            <a:xfrm>
              <a:off x="5077690" y="1814945"/>
              <a:ext cx="914400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Yarn</a:t>
              </a:r>
            </a:p>
          </p:txBody>
        </p:sp>
        <p:sp>
          <p:nvSpPr>
            <p:cNvPr id="11279" name="TextBox 16"/>
            <p:cNvSpPr txBox="1">
              <a:spLocks noChangeArrowheads="1"/>
            </p:cNvSpPr>
            <p:nvPr/>
          </p:nvSpPr>
          <p:spPr bwMode="auto">
            <a:xfrm>
              <a:off x="5105400" y="2266146"/>
              <a:ext cx="1066800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" charset="0"/>
                </a:defRPr>
              </a:lvl9pPr>
            </a:lstStyle>
            <a:p>
              <a:r>
                <a:rPr lang="en-US" sz="2000" b="1">
                  <a:latin typeface="Calibri" pitchFamily="34" charset="0"/>
                </a:rPr>
                <a:t>Fabric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020250" y="1675905"/>
              <a:ext cx="533241" cy="1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791181" y="2056706"/>
              <a:ext cx="533241" cy="1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6200000" flipH="1">
              <a:off x="5561679" y="2820017"/>
              <a:ext cx="686197" cy="3811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95800"/>
            <a:ext cx="2057400" cy="1690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111750"/>
            <a:ext cx="2228850" cy="16716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295400" y="2286000"/>
            <a:ext cx="7772400" cy="6096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609600" indent="-60960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2. The fiber is processed and twisted into 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yarn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 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1295400" y="2971800"/>
            <a:ext cx="77724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09600" indent="-609600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3. The yarn is then woven or knit into </a:t>
            </a:r>
            <a:r>
              <a:rPr lang="en-US" sz="3200" b="1" u="sng" dirty="0">
                <a:solidFill>
                  <a:srgbClr val="FF0000"/>
                </a:solidFill>
                <a:latin typeface="+mn-lt"/>
              </a:rPr>
              <a:t>fabric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  <p:bldP spid="26" grpId="0" build="p" autoUpdateAnimBg="0"/>
      <p:bldP spid="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rgbClr val="000000"/>
                </a:solidFill>
              </a:rPr>
              <a:t>How It’s Made!</a:t>
            </a:r>
            <a:endParaRPr lang="en-US" u="sng" dirty="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217613"/>
            <a:ext cx="7772400" cy="3354387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4000" smtClean="0">
                <a:solidFill>
                  <a:srgbClr val="000000"/>
                </a:solidFill>
              </a:rPr>
              <a:t>Watch the short video from     “How It’s Made” on the fiber to fabric process.  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08313"/>
            <a:ext cx="59436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ber, Yarn and Fabric Process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0" y="94695"/>
            <a:ext cx="8891480" cy="666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12724"/>
          <a:stretch>
            <a:fillRect/>
          </a:stretch>
        </p:blipFill>
        <p:spPr bwMode="auto">
          <a:xfrm>
            <a:off x="7691438" y="458788"/>
            <a:ext cx="16002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74638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Yarn Twist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938213" y="1295400"/>
            <a:ext cx="7277100" cy="52578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1. Twist affects the </a:t>
            </a:r>
            <a:r>
              <a:rPr lang="en-US" b="1" u="sng" smtClean="0">
                <a:solidFill>
                  <a:srgbClr val="FF0000"/>
                </a:solidFill>
              </a:rPr>
              <a:t>COLOR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2. Twist affects the </a:t>
            </a:r>
            <a:r>
              <a:rPr lang="en-US" b="1" u="sng" smtClean="0">
                <a:solidFill>
                  <a:srgbClr val="FF0000"/>
                </a:solidFill>
              </a:rPr>
              <a:t>TEXTURE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	</a:t>
            </a:r>
            <a:r>
              <a:rPr lang="en-US" sz="2500" smtClean="0">
                <a:solidFill>
                  <a:srgbClr val="000000"/>
                </a:solidFill>
              </a:rPr>
              <a:t>Silk (Loose)=Smooth   </a:t>
            </a:r>
          </a:p>
          <a:p>
            <a:pPr marL="609600" indent="-6096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		vs.   </a:t>
            </a:r>
          </a:p>
          <a:p>
            <a:pPr marL="609600" indent="-6096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	Wool (Tight) = Coarse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3. Twist affects the </a:t>
            </a:r>
            <a:r>
              <a:rPr lang="en-US" b="1" u="sng" smtClean="0">
                <a:solidFill>
                  <a:srgbClr val="FF0000"/>
                </a:solidFill>
              </a:rPr>
              <a:t>STRENGTH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Tightly Twisted = Strong Fabric/Fibers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Loosely Twisted = Weak Fabric/Fabrics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524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Yarn Twist, cont</a:t>
            </a:r>
            <a:r>
              <a:rPr lang="en-US" u="sng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762000"/>
            <a:ext cx="8153400" cy="4419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4. Twist affects the </a:t>
            </a:r>
            <a:r>
              <a:rPr lang="en-US" b="1" u="sng" smtClean="0">
                <a:solidFill>
                  <a:srgbClr val="FF0000"/>
                </a:solidFill>
              </a:rPr>
              <a:t>DIAMETER</a:t>
            </a:r>
            <a:r>
              <a:rPr lang="en-US" smtClean="0">
                <a:solidFill>
                  <a:srgbClr val="000000"/>
                </a:solidFill>
              </a:rPr>
              <a:t> of fabric.</a:t>
            </a:r>
          </a:p>
          <a:p>
            <a:pPr marL="990600" lvl="1" indent="-533400" eaLnBrk="1" hangingPunct="1">
              <a:buFontTx/>
              <a:buNone/>
            </a:pPr>
            <a:r>
              <a:rPr lang="en-US" sz="2500" smtClean="0">
                <a:solidFill>
                  <a:srgbClr val="000000"/>
                </a:solidFill>
              </a:rPr>
              <a:t>   Several fibers twisted together will add to the diameter, or thickness, of finished fabrics.</a:t>
            </a:r>
          </a:p>
          <a:p>
            <a:pPr marL="609600" indent="-609600" eaLnBrk="1" hangingPunct="1">
              <a:buFontTx/>
              <a:buNone/>
            </a:pPr>
            <a:r>
              <a:rPr lang="en-US" smtClean="0">
                <a:solidFill>
                  <a:srgbClr val="000000"/>
                </a:solidFill>
              </a:rPr>
              <a:t>5. Twist affects the </a:t>
            </a:r>
            <a:r>
              <a:rPr lang="en-US" b="1" u="sng" smtClean="0">
                <a:solidFill>
                  <a:srgbClr val="FF0000"/>
                </a:solidFill>
              </a:rPr>
              <a:t>FLEXIBILITY</a:t>
            </a:r>
            <a:r>
              <a:rPr lang="en-US" smtClean="0">
                <a:solidFill>
                  <a:srgbClr val="000000"/>
                </a:solidFill>
              </a:rPr>
              <a:t> of the fabric.</a:t>
            </a:r>
            <a:endParaRPr lang="en-US" sz="2900" smtClean="0">
              <a:solidFill>
                <a:srgbClr val="000000"/>
              </a:solidFill>
            </a:endParaRP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Tightly Twisted = Less Flexible Fabric/Fibers</a:t>
            </a:r>
          </a:p>
          <a:p>
            <a:pPr marL="990600" lvl="1" indent="-533400" eaLnBrk="1" hangingPunct="1"/>
            <a:r>
              <a:rPr lang="en-US" smtClean="0">
                <a:solidFill>
                  <a:srgbClr val="000000"/>
                </a:solidFill>
              </a:rPr>
              <a:t>Loosely Twisted = More Flexible Fabric/Fabrics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0" y="3886200"/>
            <a:ext cx="5865813" cy="2971800"/>
            <a:chOff x="2516393" y="4219193"/>
            <a:chExt cx="5178014" cy="2486407"/>
          </a:xfrm>
        </p:grpSpPr>
        <p:grpSp>
          <p:nvGrpSpPr>
            <p:cNvPr id="15365" name="Group 7"/>
            <p:cNvGrpSpPr>
              <a:grpSpLocks/>
            </p:cNvGrpSpPr>
            <p:nvPr/>
          </p:nvGrpSpPr>
          <p:grpSpPr bwMode="auto">
            <a:xfrm>
              <a:off x="2516393" y="4223658"/>
              <a:ext cx="1979407" cy="2481942"/>
              <a:chOff x="3276600" y="4223658"/>
              <a:chExt cx="1979407" cy="2481942"/>
            </a:xfrm>
          </p:grpSpPr>
          <p:pic>
            <p:nvPicPr>
              <p:cNvPr id="15369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" r="49442" b="52448"/>
              <a:stretch>
                <a:fillRect/>
              </a:stretch>
            </p:blipFill>
            <p:spPr bwMode="auto">
              <a:xfrm>
                <a:off x="3276600" y="4602480"/>
                <a:ext cx="1979407" cy="2103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390110" y="4223178"/>
                <a:ext cx="1751696" cy="4622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Loose Twist</a:t>
                </a:r>
              </a:p>
            </p:txBody>
          </p:sp>
        </p:grpSp>
        <p:grpSp>
          <p:nvGrpSpPr>
            <p:cNvPr id="15366" name="Group 8"/>
            <p:cNvGrpSpPr>
              <a:grpSpLocks/>
            </p:cNvGrpSpPr>
            <p:nvPr/>
          </p:nvGrpSpPr>
          <p:grpSpPr bwMode="auto">
            <a:xfrm>
              <a:off x="5715000" y="4219193"/>
              <a:ext cx="1979407" cy="2455927"/>
              <a:chOff x="5943600" y="4219193"/>
              <a:chExt cx="1979407" cy="2455927"/>
            </a:xfrm>
          </p:grpSpPr>
          <p:pic>
            <p:nvPicPr>
              <p:cNvPr id="15367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" t="52448" r="49442"/>
              <a:stretch>
                <a:fillRect/>
              </a:stretch>
            </p:blipFill>
            <p:spPr bwMode="auto">
              <a:xfrm>
                <a:off x="5943600" y="4572000"/>
                <a:ext cx="1979407" cy="2103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057801" y="4219193"/>
                <a:ext cx="1751696" cy="46221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Tight Twist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>
                <a:solidFill>
                  <a:schemeClr val="tx1"/>
                </a:solidFill>
              </a:rPr>
              <a:t>Fiber Blends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838200"/>
            <a:ext cx="762000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1. Fibers are often blended together to </a:t>
            </a:r>
            <a:r>
              <a:rPr lang="en-US" sz="2800" dirty="0" smtClean="0"/>
              <a:t>increase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strength, durability, absorption, and other characteristics. 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2. The most common fiber blend is:</a:t>
            </a:r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r>
              <a:rPr lang="en-US" b="1" u="sng" dirty="0" smtClean="0">
                <a:solidFill>
                  <a:srgbClr val="FF0000"/>
                </a:solidFill>
              </a:rPr>
              <a:t>Cotton &amp; Polyester</a:t>
            </a:r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endParaRPr lang="en-US" sz="2400" dirty="0" smtClean="0"/>
          </a:p>
          <a:p>
            <a:pPr marL="860425" lvl="1" indent="-457200" eaLnBrk="1" hangingPunct="1">
              <a:buFont typeface="Verdana" pitchFamily="34" charset="0"/>
              <a:buNone/>
              <a:defRPr/>
            </a:pPr>
            <a:r>
              <a:rPr lang="en-US" sz="2400" dirty="0" smtClean="0"/>
              <a:t>Others Include:</a:t>
            </a:r>
          </a:p>
          <a:p>
            <a:pPr lvl="1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 Wool &amp; Nylon</a:t>
            </a:r>
          </a:p>
          <a:p>
            <a:pPr lvl="1" eaLnBrk="1" hangingPunct="1">
              <a:buFontTx/>
              <a:buNone/>
              <a:defRPr/>
            </a:pPr>
            <a:r>
              <a:rPr lang="en-US" sz="2400" dirty="0" err="1" smtClean="0">
                <a:solidFill>
                  <a:srgbClr val="000000"/>
                </a:solidFill>
              </a:rPr>
              <a:t>Raime</a:t>
            </a:r>
            <a:r>
              <a:rPr lang="en-US" sz="2400" dirty="0" smtClean="0">
                <a:solidFill>
                  <a:srgbClr val="000000"/>
                </a:solidFill>
              </a:rPr>
              <a:t> &amp; Cotton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3505200"/>
            <a:ext cx="4754562" cy="3200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solidFill>
                  <a:schemeClr val="tx1"/>
                </a:solidFill>
              </a:rPr>
              <a:t>Woven Fabric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838200"/>
            <a:ext cx="5562600" cy="1828800"/>
          </a:xfrm>
        </p:spPr>
        <p:txBody>
          <a:bodyPr/>
          <a:lstStyle/>
          <a:p>
            <a:pPr marL="59690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smtClean="0">
                <a:solidFill>
                  <a:srgbClr val="000000"/>
                </a:solidFill>
              </a:rPr>
              <a:t>1.   Woven fabrics are created by the </a:t>
            </a:r>
            <a:r>
              <a:rPr lang="en-US" sz="2800" b="1" u="sng" smtClean="0">
                <a:solidFill>
                  <a:srgbClr val="FF0000"/>
                </a:solidFill>
              </a:rPr>
              <a:t>interlocking of two separate yarns. </a:t>
            </a:r>
            <a:r>
              <a:rPr lang="en-US" sz="2800" b="1" u="sng" smtClean="0">
                <a:solidFill>
                  <a:srgbClr val="000000"/>
                </a:solidFill>
              </a:rPr>
              <a:t> </a:t>
            </a:r>
          </a:p>
          <a:p>
            <a:pPr marL="596900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en-US" sz="2800" smtClean="0">
                <a:solidFill>
                  <a:srgbClr val="000000"/>
                </a:solidFill>
              </a:rPr>
              <a:t>2.   The three main types of woven fabric are: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43000" y="2840038"/>
            <a:ext cx="2209800" cy="2341562"/>
            <a:chOff x="204355" y="2687785"/>
            <a:chExt cx="2209800" cy="2341415"/>
          </a:xfrm>
        </p:grpSpPr>
        <p:pic>
          <p:nvPicPr>
            <p:cNvPr id="17420" name="Picture 21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" t="861" r="57973" b="60347"/>
            <a:stretch>
              <a:fillRect/>
            </a:stretch>
          </p:blipFill>
          <p:spPr bwMode="auto">
            <a:xfrm>
              <a:off x="204355" y="31242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18655" y="2687785"/>
              <a:ext cx="1981200" cy="4778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Plain Weave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962400" y="3657600"/>
            <a:ext cx="2209800" cy="2362200"/>
            <a:chOff x="3695700" y="3657600"/>
            <a:chExt cx="2209800" cy="2362200"/>
          </a:xfrm>
        </p:grpSpPr>
        <p:pic>
          <p:nvPicPr>
            <p:cNvPr id="17418" name="Picture 22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36" r="54817" b="6354"/>
            <a:stretch>
              <a:fillRect/>
            </a:stretch>
          </p:blipFill>
          <p:spPr bwMode="auto">
            <a:xfrm>
              <a:off x="3695700" y="41148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810000" y="3657600"/>
              <a:ext cx="1981200" cy="4778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Twill Weave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781800" y="4343400"/>
            <a:ext cx="2209800" cy="2354263"/>
            <a:chOff x="7239000" y="4808461"/>
            <a:chExt cx="2209800" cy="2354339"/>
          </a:xfrm>
        </p:grpSpPr>
        <p:pic>
          <p:nvPicPr>
            <p:cNvPr id="17416" name="Picture 17" descr="pT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14" b="59236"/>
            <a:stretch>
              <a:fillRect/>
            </a:stretch>
          </p:blipFill>
          <p:spPr bwMode="auto">
            <a:xfrm>
              <a:off x="7239000" y="5257800"/>
              <a:ext cx="2209800" cy="190500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258050" y="4808461"/>
              <a:ext cx="2171700" cy="4762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500" b="1" u="sng" dirty="0">
                  <a:solidFill>
                    <a:srgbClr val="FF0000"/>
                  </a:solidFill>
                  <a:latin typeface="+mj-lt"/>
                </a:rPr>
                <a:t>Satin Weave</a:t>
              </a:r>
            </a:p>
          </p:txBody>
        </p:sp>
      </p:grp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667000" cy="3090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u="sng">
                <a:solidFill>
                  <a:srgbClr val="000000"/>
                </a:solidFill>
              </a:rPr>
              <a:t>Pile Weaves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80010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1. Pile weaves are woven with </a:t>
            </a:r>
            <a:r>
              <a:rPr lang="en-US" sz="2800" b="1" u="sng" smtClean="0">
                <a:solidFill>
                  <a:srgbClr val="FF0000"/>
                </a:solidFill>
              </a:rPr>
              <a:t>three</a:t>
            </a:r>
            <a:r>
              <a:rPr lang="en-US" sz="2800" smtClean="0">
                <a:solidFill>
                  <a:srgbClr val="FF0000"/>
                </a:solidFill>
              </a:rPr>
              <a:t> </a:t>
            </a:r>
            <a:r>
              <a:rPr lang="en-US" sz="2800" smtClean="0"/>
              <a:t>sets of yarns instead of two</a:t>
            </a:r>
            <a:r>
              <a:rPr lang="en-US" sz="280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smtClean="0">
                <a:solidFill>
                  <a:srgbClr val="000000"/>
                </a:solidFill>
              </a:rPr>
              <a:t>2. The extra yarn gives the final fabric more </a:t>
            </a:r>
            <a:r>
              <a:rPr lang="en-US" sz="2800" b="1" u="sng" smtClean="0">
                <a:solidFill>
                  <a:srgbClr val="FF0000"/>
                </a:solidFill>
              </a:rPr>
              <a:t>texture</a:t>
            </a:r>
            <a:r>
              <a:rPr lang="en-US" sz="2800" smtClean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8436" name="Picture 14" descr="pile we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7956" r="5556" b="3682"/>
          <a:stretch>
            <a:fillRect/>
          </a:stretch>
        </p:blipFill>
        <p:spPr bwMode="auto">
          <a:xfrm>
            <a:off x="5703888" y="2676525"/>
            <a:ext cx="3295650" cy="31813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0" descr="http://jpkc.zzti.edu.cn/fzsj/include/Editor/uploadfile/yinwen/Nine%20Gauze%20and%20Leno%20Weaves/200407121742.files/image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r="28593" b="13139"/>
          <a:stretch>
            <a:fillRect/>
          </a:stretch>
        </p:blipFill>
        <p:spPr bwMode="auto">
          <a:xfrm>
            <a:off x="1150938" y="2667000"/>
            <a:ext cx="4268787" cy="31543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1187</TotalTime>
  <Words>562</Words>
  <Application>Microsoft Office PowerPoint</Application>
  <PresentationFormat>On-screen Show (4:3)</PresentationFormat>
  <Paragraphs>109</Paragraphs>
  <Slides>16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Solstice</vt:lpstr>
      <vt:lpstr>Fabric Construction</vt:lpstr>
      <vt:lpstr>Fiber        Yarn        Fabric</vt:lpstr>
      <vt:lpstr>How It’s Made!</vt:lpstr>
      <vt:lpstr>PowerPoint Presentation</vt:lpstr>
      <vt:lpstr>Yarn Twist</vt:lpstr>
      <vt:lpstr>Yarn Twist, cont.</vt:lpstr>
      <vt:lpstr>Fiber Blends</vt:lpstr>
      <vt:lpstr>Woven Fabric</vt:lpstr>
      <vt:lpstr>Pile Weaves</vt:lpstr>
      <vt:lpstr>Pile Weaves, cont.</vt:lpstr>
      <vt:lpstr>Knit Fabrics</vt:lpstr>
      <vt:lpstr>Knits, cont.</vt:lpstr>
      <vt:lpstr>Knits, cont.</vt:lpstr>
      <vt:lpstr>Non-Woven Fabrics</vt:lpstr>
      <vt:lpstr>Felt</vt:lpstr>
      <vt:lpstr>Interfacing</vt:lpstr>
    </vt:vector>
  </TitlesOfParts>
  <Company>SCHS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Fabric Construction</dc:title>
  <dc:creator>sandy</dc:creator>
  <cp:lastModifiedBy>Tierra Davis</cp:lastModifiedBy>
  <cp:revision>110</cp:revision>
  <dcterms:created xsi:type="dcterms:W3CDTF">2002-09-18T18:10:52Z</dcterms:created>
  <dcterms:modified xsi:type="dcterms:W3CDTF">2014-10-27T14:17:20Z</dcterms:modified>
</cp:coreProperties>
</file>