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3" r:id="rId8"/>
    <p:sldId id="264" r:id="rId9"/>
    <p:sldId id="265" r:id="rId10"/>
    <p:sldId id="266" r:id="rId11"/>
    <p:sldId id="268" r:id="rId12"/>
    <p:sldId id="274" r:id="rId13"/>
    <p:sldId id="270" r:id="rId14"/>
    <p:sldId id="271" r:id="rId15"/>
    <p:sldId id="272" r:id="rId16"/>
    <p:sldId id="273" r:id="rId17"/>
    <p:sldId id="276" r:id="rId18"/>
    <p:sldId id="325" r:id="rId19"/>
    <p:sldId id="277" r:id="rId20"/>
    <p:sldId id="278" r:id="rId21"/>
    <p:sldId id="288" r:id="rId22"/>
    <p:sldId id="287" r:id="rId23"/>
    <p:sldId id="291" r:id="rId24"/>
    <p:sldId id="279" r:id="rId25"/>
    <p:sldId id="280" r:id="rId26"/>
    <p:sldId id="297" r:id="rId27"/>
    <p:sldId id="296" r:id="rId28"/>
    <p:sldId id="319" r:id="rId29"/>
    <p:sldId id="298" r:id="rId30"/>
    <p:sldId id="281" r:id="rId31"/>
    <p:sldId id="282" r:id="rId32"/>
    <p:sldId id="301" r:id="rId33"/>
    <p:sldId id="300" r:id="rId34"/>
    <p:sldId id="302" r:id="rId35"/>
    <p:sldId id="305" r:id="rId36"/>
    <p:sldId id="283" r:id="rId37"/>
    <p:sldId id="284" r:id="rId38"/>
    <p:sldId id="303" r:id="rId39"/>
    <p:sldId id="308" r:id="rId40"/>
    <p:sldId id="306" r:id="rId41"/>
    <p:sldId id="320" r:id="rId42"/>
    <p:sldId id="311" r:id="rId43"/>
    <p:sldId id="285" r:id="rId44"/>
    <p:sldId id="316" r:id="rId45"/>
    <p:sldId id="286" r:id="rId46"/>
    <p:sldId id="313" r:id="rId47"/>
    <p:sldId id="312" r:id="rId48"/>
    <p:sldId id="321" r:id="rId49"/>
    <p:sldId id="31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CAC7C-7C98-4F7F-AB1D-73D94D3DAAB6}" type="datetimeFigureOut">
              <a:rPr lang="en-US" smtClean="0"/>
              <a:pPr/>
              <a:t>8/28/2014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3FD40A-3530-4C03-A4E1-76FD9BED8BCD}" type="slidenum">
              <a:rPr lang="en-US" smtClean="0"/>
              <a:pPr/>
              <a:t>‹#›</a:t>
            </a:fld>
            <a:endParaRPr lang="en-US"/>
          </a:p>
        </p:txBody>
      </p:sp>
    </p:spTree>
    <p:extLst>
      <p:ext uri="{BB962C8B-B14F-4D97-AF65-F5344CB8AC3E}">
        <p14:creationId xmlns:p14="http://schemas.microsoft.com/office/powerpoint/2010/main" val="77929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72E5D-131D-4AB5-835A-88F0A9B24711}" type="datetimeFigureOut">
              <a:rPr lang="en-US" smtClean="0"/>
              <a:pPr/>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F17AB-05F9-44EF-B904-B56BA4283FE1}" type="slidenum">
              <a:rPr lang="en-US" smtClean="0"/>
              <a:pPr/>
              <a:t>‹#›</a:t>
            </a:fld>
            <a:endParaRPr lang="en-US"/>
          </a:p>
        </p:txBody>
      </p:sp>
    </p:spTree>
    <p:extLst>
      <p:ext uri="{BB962C8B-B14F-4D97-AF65-F5344CB8AC3E}">
        <p14:creationId xmlns:p14="http://schemas.microsoft.com/office/powerpoint/2010/main" val="423095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6F17AB-05F9-44EF-B904-B56BA4283FE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8/28/2014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8/28/2014</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8/28/2014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8/28/2014</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en.wikipedia.org/wiki/Image:Dimitybustle1881.gi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Pearce_Bartlett.jp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Image:Edward_vii_england.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mdb.com/media/rm2663751168/tt008872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imdb.com/media/rm839555328/tt012033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Bundesarchiv_Bild_102-00140A,_Elisabeth_Gabriele_in_Bayern.jp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hyperlink" Target="http://upload.wikimedia.org/wikipedia/commons/1/17/Louise_Brooks_detail_ggbain.32453u.jpg" TargetMode="Externa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hyperlink" Target="http://www.fashion-era.com/images/HairHats/original_hathair_images/1924cloche.jp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hyperlink" Target="http://www.imdb.com/media/rm1219010048/tt007157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hyperlink" Target="http://www.fashion-era.com/images/silhouettes_black/1938blkdresspins.jp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imdb.com/media/rm2510920960/tt008356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3.wmf"/><Relationship Id="rId5" Type="http://schemas.openxmlformats.org/officeDocument/2006/relationships/oleObject" Target="../embeddings/oleObject1.bin"/><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6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6.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www.imdb.com/media/rm16620032/tt0104694" TargetMode="External"/><Relationship Id="rId7" Type="http://schemas.openxmlformats.org/officeDocument/2006/relationships/hyperlink" Target="http://www.imdb.com/media/rm2600967680/tt0110099"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hyperlink" Target="http://www.imdb.com/media/rm3989872384/tt0100133" TargetMode="Externa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Fashion History</a:t>
            </a:r>
            <a:endParaRPr lang="en-US" dirty="0"/>
          </a:p>
        </p:txBody>
      </p:sp>
      <p:sp>
        <p:nvSpPr>
          <p:cNvPr id="3" name="Subtitle 2"/>
          <p:cNvSpPr>
            <a:spLocks noGrp="1"/>
          </p:cNvSpPr>
          <p:nvPr>
            <p:ph type="subTitle" idx="1"/>
          </p:nvPr>
        </p:nvSpPr>
        <p:spPr>
          <a:xfrm>
            <a:off x="457200" y="3899938"/>
            <a:ext cx="4953000" cy="2653262"/>
          </a:xfrm>
        </p:spPr>
        <p:txBody>
          <a:bodyPr>
            <a:normAutofit fontScale="92500" lnSpcReduction="10000"/>
          </a:bodyPr>
          <a:lstStyle/>
          <a:p>
            <a:r>
              <a:rPr lang="en-US" dirty="0" smtClean="0"/>
              <a:t>B.C. Review</a:t>
            </a:r>
          </a:p>
          <a:p>
            <a:r>
              <a:rPr lang="en-US" dirty="0" smtClean="0"/>
              <a:t>1890</a:t>
            </a:r>
          </a:p>
          <a:p>
            <a:r>
              <a:rPr lang="en-US" dirty="0" smtClean="0"/>
              <a:t>1900</a:t>
            </a:r>
          </a:p>
          <a:p>
            <a:r>
              <a:rPr lang="en-US" dirty="0" smtClean="0"/>
              <a:t>1910</a:t>
            </a:r>
          </a:p>
          <a:p>
            <a:r>
              <a:rPr lang="en-US" dirty="0" smtClean="0"/>
              <a:t>1920</a:t>
            </a:r>
          </a:p>
          <a:p>
            <a:r>
              <a:rPr lang="en-US" dirty="0" smtClean="0"/>
              <a:t>1930</a:t>
            </a:r>
          </a:p>
          <a:p>
            <a:r>
              <a:rPr lang="en-US" dirty="0" smtClean="0"/>
              <a:t>1940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Late 1700’s</a:t>
            </a:r>
          </a:p>
        </p:txBody>
      </p:sp>
      <p:sp>
        <p:nvSpPr>
          <p:cNvPr id="22531" name="Rectangle 3"/>
          <p:cNvSpPr>
            <a:spLocks noGrp="1" noChangeArrowheads="1"/>
          </p:cNvSpPr>
          <p:nvPr>
            <p:ph type="body" sz="half" idx="1"/>
          </p:nvPr>
        </p:nvSpPr>
        <p:spPr/>
        <p:txBody>
          <a:bodyPr/>
          <a:lstStyle/>
          <a:p>
            <a:pPr eaLnBrk="1" hangingPunct="1"/>
            <a:r>
              <a:rPr lang="en-US" dirty="0" smtClean="0"/>
              <a:t>Near the end of the 1700’s women began to wear dresses that followed the simple lines of the Greek silhouette.  The hair softened at this time as well.  Women left behind the corset for a brief time.</a:t>
            </a:r>
          </a:p>
        </p:txBody>
      </p:sp>
      <p:pic>
        <p:nvPicPr>
          <p:cNvPr id="22532" name="Picture 5" descr="1790 napoleonssisters"/>
          <p:cNvPicPr>
            <a:picLocks noChangeAspect="1" noChangeArrowheads="1"/>
          </p:cNvPicPr>
          <p:nvPr/>
        </p:nvPicPr>
        <p:blipFill>
          <a:blip r:embed="rId3" cstate="print"/>
          <a:srcRect/>
          <a:stretch>
            <a:fillRect/>
          </a:stretch>
        </p:blipFill>
        <p:spPr bwMode="auto">
          <a:xfrm>
            <a:off x="4787900" y="1600200"/>
            <a:ext cx="3822700" cy="5029199"/>
          </a:xfrm>
          <a:prstGeom prst="rect">
            <a:avLst/>
          </a:prstGeom>
          <a:noFill/>
          <a:ln w="9525">
            <a:noFill/>
            <a:miter lim="800000"/>
            <a:headEnd/>
            <a:tailEnd/>
          </a:ln>
        </p:spPr>
      </p:pic>
      <p:sp>
        <p:nvSpPr>
          <p:cNvPr id="22533" name="Text Box 6"/>
          <p:cNvSpPr txBox="1">
            <a:spLocks noChangeArrowheads="1"/>
          </p:cNvSpPr>
          <p:nvPr/>
        </p:nvSpPr>
        <p:spPr bwMode="auto">
          <a:xfrm>
            <a:off x="2133600" y="6248400"/>
            <a:ext cx="4343400" cy="457200"/>
          </a:xfrm>
          <a:prstGeom prst="rect">
            <a:avLst/>
          </a:prstGeom>
          <a:noFill/>
          <a:ln w="9525">
            <a:noFill/>
            <a:miter lim="800000"/>
            <a:headEnd/>
            <a:tailEnd/>
          </a:ln>
        </p:spPr>
        <p:txBody>
          <a:bodyPr>
            <a:spAutoFit/>
          </a:bodyPr>
          <a:lstStyle/>
          <a:p>
            <a:pPr>
              <a:spcBef>
                <a:spcPct val="50000"/>
              </a:spcBef>
            </a:pPr>
            <a:r>
              <a:rPr lang="en-US" dirty="0"/>
              <a:t>1790, Napoleon’s sisters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152400"/>
            <a:ext cx="1752600" cy="1143000"/>
          </a:xfrm>
        </p:spPr>
        <p:txBody>
          <a:bodyPr/>
          <a:lstStyle/>
          <a:p>
            <a:pPr eaLnBrk="1" hangingPunct="1"/>
            <a:r>
              <a:rPr lang="en-US" dirty="0" smtClean="0"/>
              <a:t>1800’s</a:t>
            </a:r>
          </a:p>
        </p:txBody>
      </p:sp>
      <p:sp>
        <p:nvSpPr>
          <p:cNvPr id="24579" name="Rectangle 3"/>
          <p:cNvSpPr>
            <a:spLocks noGrp="1" noChangeArrowheads="1"/>
          </p:cNvSpPr>
          <p:nvPr>
            <p:ph type="body" idx="1"/>
          </p:nvPr>
        </p:nvSpPr>
        <p:spPr>
          <a:xfrm>
            <a:off x="381000" y="1143000"/>
            <a:ext cx="8458200" cy="1981200"/>
          </a:xfrm>
        </p:spPr>
        <p:txBody>
          <a:bodyPr>
            <a:normAutofit fontScale="85000" lnSpcReduction="20000"/>
          </a:bodyPr>
          <a:lstStyle/>
          <a:p>
            <a:pPr eaLnBrk="1" hangingPunct="1">
              <a:lnSpc>
                <a:spcPct val="90000"/>
              </a:lnSpc>
            </a:pPr>
            <a:r>
              <a:rPr lang="en-US" sz="2800" dirty="0" smtClean="0"/>
              <a:t>Fashion at this time went through some very distinct changes.  The 19</a:t>
            </a:r>
            <a:r>
              <a:rPr lang="en-US" sz="2800" baseline="30000" dirty="0" smtClean="0"/>
              <a:t>th</a:t>
            </a:r>
            <a:r>
              <a:rPr lang="en-US" sz="2800" dirty="0" smtClean="0"/>
              <a:t> century starts with the Greek influence, then woman gradually add to the dress until the Greek is not noticeable.  The </a:t>
            </a:r>
            <a:r>
              <a:rPr lang="en-US" sz="2800" u="sng" dirty="0" smtClean="0"/>
              <a:t>corset returns</a:t>
            </a:r>
            <a:r>
              <a:rPr lang="en-US" sz="2800" dirty="0" smtClean="0"/>
              <a:t>!</a:t>
            </a:r>
          </a:p>
          <a:p>
            <a:pPr eaLnBrk="1" hangingPunct="1">
              <a:lnSpc>
                <a:spcPct val="90000"/>
              </a:lnSpc>
            </a:pPr>
            <a:r>
              <a:rPr lang="en-US" sz="2800" dirty="0" smtClean="0"/>
              <a:t>The high society had rich fashions, while the common people dressed simply.  It was an era of romance and manners</a:t>
            </a:r>
          </a:p>
        </p:txBody>
      </p:sp>
      <p:pic>
        <p:nvPicPr>
          <p:cNvPr id="24580" name="Picture 4" descr="1800's overview"/>
          <p:cNvPicPr>
            <a:picLocks noChangeAspect="1" noChangeArrowheads="1"/>
          </p:cNvPicPr>
          <p:nvPr/>
        </p:nvPicPr>
        <p:blipFill>
          <a:blip r:embed="rId3" cstate="print"/>
          <a:srcRect/>
          <a:stretch>
            <a:fillRect/>
          </a:stretch>
        </p:blipFill>
        <p:spPr bwMode="auto">
          <a:xfrm>
            <a:off x="304800" y="3200400"/>
            <a:ext cx="8382000" cy="33574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1890’s</a:t>
            </a:r>
            <a:endParaRPr lang="en-US" dirty="0"/>
          </a:p>
        </p:txBody>
      </p:sp>
      <p:sp>
        <p:nvSpPr>
          <p:cNvPr id="3" name="Content Placeholder 2"/>
          <p:cNvSpPr>
            <a:spLocks noGrp="1"/>
          </p:cNvSpPr>
          <p:nvPr>
            <p:ph idx="1"/>
          </p:nvPr>
        </p:nvSpPr>
        <p:spPr/>
        <p:txBody>
          <a:bodyPr/>
          <a:lstStyle/>
          <a:p>
            <a:r>
              <a:rPr lang="en-US" dirty="0" smtClean="0"/>
              <a:t>Start taking notes in your packet now!</a:t>
            </a:r>
            <a:endParaRPr lang="en-US" dirty="0"/>
          </a:p>
        </p:txBody>
      </p:sp>
      <p:pic>
        <p:nvPicPr>
          <p:cNvPr id="34818" name="Picture 2" descr="http://nextgatm.com/wp-content/uploads/2009/03/smiley-face.gif"/>
          <p:cNvPicPr>
            <a:picLocks noChangeAspect="1" noChangeArrowheads="1"/>
          </p:cNvPicPr>
          <p:nvPr/>
        </p:nvPicPr>
        <p:blipFill>
          <a:blip r:embed="rId3" cstate="print"/>
          <a:srcRect/>
          <a:stretch>
            <a:fillRect/>
          </a:stretch>
        </p:blipFill>
        <p:spPr bwMode="auto">
          <a:xfrm>
            <a:off x="3276600" y="3352800"/>
            <a:ext cx="2828925" cy="28289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1890’s: Exaggerated Hourglass</a:t>
            </a:r>
          </a:p>
        </p:txBody>
      </p:sp>
      <p:sp>
        <p:nvSpPr>
          <p:cNvPr id="26627" name="Rectangle 3"/>
          <p:cNvSpPr>
            <a:spLocks noGrp="1" noChangeArrowheads="1"/>
          </p:cNvSpPr>
          <p:nvPr>
            <p:ph type="body" sz="half" idx="1"/>
          </p:nvPr>
        </p:nvSpPr>
        <p:spPr>
          <a:xfrm>
            <a:off x="1903413" y="5791200"/>
            <a:ext cx="1981200" cy="457200"/>
          </a:xfrm>
        </p:spPr>
        <p:txBody>
          <a:bodyPr/>
          <a:lstStyle/>
          <a:p>
            <a:pPr eaLnBrk="1" hangingPunct="1">
              <a:buFont typeface="Wingdings" pitchFamily="2" charset="2"/>
              <a:buNone/>
            </a:pPr>
            <a:r>
              <a:rPr lang="en-US" sz="2400" smtClean="0"/>
              <a:t>1895, Paris</a:t>
            </a:r>
          </a:p>
        </p:txBody>
      </p:sp>
      <p:pic>
        <p:nvPicPr>
          <p:cNvPr id="26628" name="Picture 5" descr="1895 paris"/>
          <p:cNvPicPr>
            <a:picLocks noChangeAspect="1" noChangeArrowheads="1"/>
          </p:cNvPicPr>
          <p:nvPr/>
        </p:nvPicPr>
        <p:blipFill>
          <a:blip r:embed="rId3" cstate="print"/>
          <a:srcRect/>
          <a:stretch>
            <a:fillRect/>
          </a:stretch>
        </p:blipFill>
        <p:spPr bwMode="auto">
          <a:xfrm>
            <a:off x="1293813" y="2302614"/>
            <a:ext cx="2363787" cy="3412385"/>
          </a:xfrm>
          <a:prstGeom prst="rect">
            <a:avLst/>
          </a:prstGeom>
          <a:noFill/>
          <a:ln w="9525">
            <a:noFill/>
            <a:miter lim="800000"/>
            <a:headEnd/>
            <a:tailEnd/>
          </a:ln>
        </p:spPr>
      </p:pic>
      <p:pic>
        <p:nvPicPr>
          <p:cNvPr id="26629" name="Picture 8" descr="1895"/>
          <p:cNvPicPr>
            <a:picLocks noChangeAspect="1" noChangeArrowheads="1"/>
          </p:cNvPicPr>
          <p:nvPr/>
        </p:nvPicPr>
        <p:blipFill>
          <a:blip r:embed="rId4" cstate="print"/>
          <a:srcRect/>
          <a:stretch>
            <a:fillRect/>
          </a:stretch>
        </p:blipFill>
        <p:spPr bwMode="auto">
          <a:xfrm>
            <a:off x="5105400" y="2057400"/>
            <a:ext cx="2438400" cy="4374854"/>
          </a:xfrm>
          <a:prstGeom prst="rect">
            <a:avLst/>
          </a:prstGeom>
          <a:noFill/>
          <a:ln w="9525">
            <a:noFill/>
            <a:miter lim="800000"/>
            <a:headEnd/>
            <a:tailEnd/>
          </a:ln>
        </p:spPr>
      </p:pic>
      <p:sp>
        <p:nvSpPr>
          <p:cNvPr id="26630" name="Rectangle 9"/>
          <p:cNvSpPr>
            <a:spLocks noChangeArrowheads="1"/>
          </p:cNvSpPr>
          <p:nvPr/>
        </p:nvSpPr>
        <p:spPr bwMode="auto">
          <a:xfrm>
            <a:off x="5978525" y="6477000"/>
            <a:ext cx="1981200" cy="457200"/>
          </a:xfrm>
          <a:prstGeom prst="rect">
            <a:avLst/>
          </a:prstGeom>
          <a:noFill/>
          <a:ln w="9525">
            <a:noFill/>
            <a:miter lim="800000"/>
            <a:headEnd/>
            <a:tailEnd/>
          </a:ln>
        </p:spPr>
        <p:txBody>
          <a:bodyPr/>
          <a:lstStyle/>
          <a:p>
            <a:pPr marL="342900" indent="-342900">
              <a:spcBef>
                <a:spcPct val="20000"/>
              </a:spcBef>
              <a:buClr>
                <a:schemeClr val="accent2"/>
              </a:buClr>
              <a:buSzPct val="80000"/>
              <a:buFont typeface="Wingdings" pitchFamily="2" charset="2"/>
              <a:buNone/>
            </a:pPr>
            <a:r>
              <a:rPr lang="en-US">
                <a:latin typeface="Arial Narrow" pitchFamily="34" charset="0"/>
              </a:rPr>
              <a:t>1895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US" dirty="0" smtClean="0"/>
              <a:t>Influence of History:</a:t>
            </a:r>
          </a:p>
        </p:txBody>
      </p:sp>
      <p:sp>
        <p:nvSpPr>
          <p:cNvPr id="27651" name="Rectangle 1027"/>
          <p:cNvSpPr>
            <a:spLocks noGrp="1" noChangeArrowheads="1"/>
          </p:cNvSpPr>
          <p:nvPr>
            <p:ph type="body" idx="1"/>
          </p:nvPr>
        </p:nvSpPr>
        <p:spPr/>
        <p:txBody>
          <a:bodyPr/>
          <a:lstStyle/>
          <a:p>
            <a:pPr eaLnBrk="1" hangingPunct="1"/>
            <a:r>
              <a:rPr lang="en-US" dirty="0" smtClean="0"/>
              <a:t>Victorian Era</a:t>
            </a:r>
          </a:p>
          <a:p>
            <a:pPr lvl="1"/>
            <a:r>
              <a:rPr lang="en-US" dirty="0" smtClean="0"/>
              <a:t>Queen Victoria, peace and prosperity </a:t>
            </a:r>
          </a:p>
          <a:p>
            <a:pPr eaLnBrk="1" hangingPunct="1"/>
            <a:r>
              <a:rPr lang="en-US" dirty="0" smtClean="0"/>
              <a:t>Age of Optimism</a:t>
            </a:r>
          </a:p>
          <a:p>
            <a:r>
              <a:rPr lang="en-US" dirty="0" smtClean="0"/>
              <a:t>Ragtime</a:t>
            </a:r>
          </a:p>
          <a:p>
            <a:pPr lvl="1"/>
            <a:r>
              <a:rPr lang="en-US" dirty="0" smtClean="0"/>
              <a:t>Jazz &amp; Rhythm</a:t>
            </a:r>
          </a:p>
          <a:p>
            <a:r>
              <a:rPr lang="en-US" dirty="0" smtClean="0"/>
              <a:t>Civil War 1861 – 1865 (You don’t have to write this one- simply FYI)</a:t>
            </a:r>
          </a:p>
          <a:p>
            <a:pPr eaLnBrk="1" hangingPunct="1"/>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7772400" cy="1143000"/>
          </a:xfrm>
        </p:spPr>
        <p:txBody>
          <a:bodyPr/>
          <a:lstStyle/>
          <a:p>
            <a:pPr eaLnBrk="1" hangingPunct="1"/>
            <a:r>
              <a:rPr lang="en-US" smtClean="0"/>
              <a:t>1890’s </a:t>
            </a:r>
            <a:r>
              <a:rPr lang="en-US" u="sng" smtClean="0"/>
              <a:t>Gibson Girl</a:t>
            </a:r>
          </a:p>
        </p:txBody>
      </p:sp>
      <p:sp>
        <p:nvSpPr>
          <p:cNvPr id="28675" name="Rectangle 3"/>
          <p:cNvSpPr>
            <a:spLocks noGrp="1" noChangeArrowheads="1"/>
          </p:cNvSpPr>
          <p:nvPr>
            <p:ph type="body" sz="half" idx="1"/>
          </p:nvPr>
        </p:nvSpPr>
        <p:spPr>
          <a:xfrm>
            <a:off x="2133600" y="1219200"/>
            <a:ext cx="2362200" cy="5486400"/>
          </a:xfrm>
        </p:spPr>
        <p:txBody>
          <a:bodyPr>
            <a:normAutofit/>
          </a:bodyPr>
          <a:lstStyle/>
          <a:p>
            <a:pPr eaLnBrk="1" hangingPunct="1">
              <a:lnSpc>
                <a:spcPct val="90000"/>
              </a:lnSpc>
            </a:pPr>
            <a:r>
              <a:rPr lang="en-US" sz="2400" dirty="0" smtClean="0"/>
              <a:t>Artist’s sketches of young women by </a:t>
            </a:r>
            <a:r>
              <a:rPr lang="en-US" sz="2400" u="sng" dirty="0" smtClean="0"/>
              <a:t>Charles Dana Gibson</a:t>
            </a:r>
            <a:r>
              <a:rPr lang="en-US" sz="2400" dirty="0" smtClean="0"/>
              <a:t>, known as the Gibson Girls, were published in newspapers and set the standard for the </a:t>
            </a:r>
            <a:r>
              <a:rPr lang="en-US" sz="2400" u="sng" dirty="0" smtClean="0"/>
              <a:t>all-American girl.</a:t>
            </a:r>
          </a:p>
          <a:p>
            <a:pPr eaLnBrk="1" hangingPunct="1">
              <a:lnSpc>
                <a:spcPct val="90000"/>
              </a:lnSpc>
            </a:pPr>
            <a:endParaRPr lang="en-US" sz="2400" dirty="0" smtClean="0"/>
          </a:p>
        </p:txBody>
      </p:sp>
      <p:pic>
        <p:nvPicPr>
          <p:cNvPr id="28676" name="Picture 5" descr="1900, Charles Dana Gibson"/>
          <p:cNvPicPr>
            <a:picLocks noChangeAspect="1" noChangeArrowheads="1"/>
          </p:cNvPicPr>
          <p:nvPr/>
        </p:nvPicPr>
        <p:blipFill>
          <a:blip r:embed="rId3" cstate="print"/>
          <a:srcRect/>
          <a:stretch>
            <a:fillRect/>
          </a:stretch>
        </p:blipFill>
        <p:spPr bwMode="auto">
          <a:xfrm>
            <a:off x="228600" y="1371600"/>
            <a:ext cx="2286000" cy="2286000"/>
          </a:xfrm>
          <a:prstGeom prst="rect">
            <a:avLst/>
          </a:prstGeom>
          <a:noFill/>
          <a:ln w="9525">
            <a:noFill/>
            <a:miter lim="800000"/>
            <a:headEnd/>
            <a:tailEnd/>
          </a:ln>
        </p:spPr>
      </p:pic>
      <p:pic>
        <p:nvPicPr>
          <p:cNvPr id="28677" name="Picture 6" descr="1900 gibson girl sketch"/>
          <p:cNvPicPr>
            <a:picLocks noChangeAspect="1" noChangeArrowheads="1"/>
          </p:cNvPicPr>
          <p:nvPr/>
        </p:nvPicPr>
        <p:blipFill>
          <a:blip r:embed="rId4" cstate="print"/>
          <a:srcRect/>
          <a:stretch>
            <a:fillRect/>
          </a:stretch>
        </p:blipFill>
        <p:spPr bwMode="auto">
          <a:xfrm>
            <a:off x="5334000" y="838200"/>
            <a:ext cx="3054477" cy="3460750"/>
          </a:xfrm>
          <a:prstGeom prst="rect">
            <a:avLst/>
          </a:prstGeom>
          <a:noFill/>
          <a:ln w="9525">
            <a:noFill/>
            <a:miter lim="800000"/>
            <a:headEnd/>
            <a:tailEnd/>
          </a:ln>
        </p:spPr>
      </p:pic>
      <p:pic>
        <p:nvPicPr>
          <p:cNvPr id="28678" name="Picture 7" descr="1900 Gibson Girl doll"/>
          <p:cNvPicPr>
            <a:picLocks noChangeAspect="1" noChangeArrowheads="1"/>
          </p:cNvPicPr>
          <p:nvPr/>
        </p:nvPicPr>
        <p:blipFill>
          <a:blip r:embed="rId5" cstate="print"/>
          <a:srcRect/>
          <a:stretch>
            <a:fillRect/>
          </a:stretch>
        </p:blipFill>
        <p:spPr bwMode="auto">
          <a:xfrm>
            <a:off x="4495800" y="3733800"/>
            <a:ext cx="2815777" cy="2933700"/>
          </a:xfrm>
          <a:prstGeom prst="rect">
            <a:avLst/>
          </a:prstGeom>
          <a:noFill/>
          <a:ln w="9525">
            <a:noFill/>
            <a:miter lim="800000"/>
            <a:headEnd/>
            <a:tailEnd/>
          </a:ln>
        </p:spPr>
      </p:pic>
      <p:pic>
        <p:nvPicPr>
          <p:cNvPr id="28679" name="Picture 8" descr="gibson girl"/>
          <p:cNvPicPr>
            <a:picLocks noChangeAspect="1" noChangeArrowheads="1"/>
          </p:cNvPicPr>
          <p:nvPr/>
        </p:nvPicPr>
        <p:blipFill>
          <a:blip r:embed="rId6" cstate="print"/>
          <a:srcRect/>
          <a:stretch>
            <a:fillRect/>
          </a:stretch>
        </p:blipFill>
        <p:spPr bwMode="auto">
          <a:xfrm>
            <a:off x="492125" y="3733800"/>
            <a:ext cx="2022475" cy="2971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pPr eaLnBrk="1" hangingPunct="1"/>
            <a:r>
              <a:rPr lang="en-US" smtClean="0"/>
              <a:t>1890’s</a:t>
            </a:r>
          </a:p>
        </p:txBody>
      </p:sp>
      <p:sp>
        <p:nvSpPr>
          <p:cNvPr id="29699" name="Rectangle 3"/>
          <p:cNvSpPr>
            <a:spLocks noGrp="1" noChangeArrowheads="1"/>
          </p:cNvSpPr>
          <p:nvPr>
            <p:ph type="body" sz="half" idx="1"/>
          </p:nvPr>
        </p:nvSpPr>
        <p:spPr>
          <a:xfrm>
            <a:off x="609600" y="1219200"/>
            <a:ext cx="4114800" cy="3048000"/>
          </a:xfrm>
        </p:spPr>
        <p:txBody>
          <a:bodyPr>
            <a:normAutofit fontScale="85000" lnSpcReduction="10000"/>
          </a:bodyPr>
          <a:lstStyle/>
          <a:p>
            <a:r>
              <a:rPr lang="en-US" dirty="0" smtClean="0"/>
              <a:t>The exaggerated hourglass was the silhouette style of this decade.  Shoulders were wide, waists were cinched in unmercifully by </a:t>
            </a:r>
            <a:r>
              <a:rPr lang="en-US" u="sng" dirty="0" smtClean="0"/>
              <a:t>corsets</a:t>
            </a:r>
            <a:r>
              <a:rPr lang="en-US" dirty="0" smtClean="0"/>
              <a:t> and the hip was incredibly increased by the bustle. Women also wore layers of petticoats to accentuate the hourglass silhouette. The </a:t>
            </a:r>
            <a:r>
              <a:rPr lang="en-US" u="sng" dirty="0" smtClean="0"/>
              <a:t>bustle</a:t>
            </a:r>
            <a:r>
              <a:rPr lang="en-US" dirty="0" smtClean="0"/>
              <a:t> was a frame that was designed to add fullness to the back side of a female.  It was worn under their skirt</a:t>
            </a:r>
          </a:p>
          <a:p>
            <a:pPr eaLnBrk="1" hangingPunct="1"/>
            <a:endParaRPr lang="en-US" dirty="0" smtClean="0"/>
          </a:p>
          <a:p>
            <a:pPr eaLnBrk="1" hangingPunct="1">
              <a:buFont typeface="Wingdings" pitchFamily="2" charset="2"/>
              <a:buNone/>
            </a:pPr>
            <a:endParaRPr lang="en-US" dirty="0" smtClean="0"/>
          </a:p>
        </p:txBody>
      </p:sp>
      <p:pic>
        <p:nvPicPr>
          <p:cNvPr id="29700" name="Picture 5" descr="1900corsetad"/>
          <p:cNvPicPr>
            <a:picLocks noChangeAspect="1" noChangeArrowheads="1"/>
          </p:cNvPicPr>
          <p:nvPr/>
        </p:nvPicPr>
        <p:blipFill>
          <a:blip r:embed="rId3" cstate="print"/>
          <a:srcRect/>
          <a:stretch>
            <a:fillRect/>
          </a:stretch>
        </p:blipFill>
        <p:spPr bwMode="auto">
          <a:xfrm>
            <a:off x="4883150" y="914400"/>
            <a:ext cx="3798133" cy="5629275"/>
          </a:xfrm>
          <a:prstGeom prst="rect">
            <a:avLst/>
          </a:prstGeom>
          <a:noFill/>
          <a:ln w="9525">
            <a:noFill/>
            <a:miter lim="800000"/>
            <a:headEnd/>
            <a:tailEnd/>
          </a:ln>
        </p:spPr>
      </p:pic>
      <p:pic>
        <p:nvPicPr>
          <p:cNvPr id="5" name="Picture 2" descr="Bustle apparatus (1881)">
            <a:hlinkClick r:id="rId4" tooltip="Bustle apparatus (1881)"/>
          </p:cNvPr>
          <p:cNvPicPr>
            <a:picLocks noChangeAspect="1" noChangeArrowheads="1"/>
          </p:cNvPicPr>
          <p:nvPr/>
        </p:nvPicPr>
        <p:blipFill>
          <a:blip r:embed="rId5" cstate="print"/>
          <a:srcRect/>
          <a:stretch>
            <a:fillRect/>
          </a:stretch>
        </p:blipFill>
        <p:spPr bwMode="auto">
          <a:xfrm>
            <a:off x="838200" y="4114800"/>
            <a:ext cx="3581400" cy="259286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1890’S Men’s Fashions</a:t>
            </a:r>
            <a:endParaRPr lang="en-US" dirty="0"/>
          </a:p>
        </p:txBody>
      </p:sp>
      <p:sp>
        <p:nvSpPr>
          <p:cNvPr id="3" name="Content Placeholder 2"/>
          <p:cNvSpPr>
            <a:spLocks noGrp="1"/>
          </p:cNvSpPr>
          <p:nvPr>
            <p:ph sz="half" idx="1"/>
          </p:nvPr>
        </p:nvSpPr>
        <p:spPr/>
        <p:txBody>
          <a:bodyPr/>
          <a:lstStyle/>
          <a:p>
            <a:r>
              <a:rPr lang="en-US" dirty="0" smtClean="0"/>
              <a:t>Winged shirt collars: generally turned over or turned into “wings”</a:t>
            </a:r>
          </a:p>
          <a:p>
            <a:endParaRPr lang="en-US" dirty="0" smtClean="0"/>
          </a:p>
          <a:p>
            <a:r>
              <a:rPr lang="en-US" dirty="0" smtClean="0"/>
              <a:t>Sack Coat: straight, not fitted</a:t>
            </a:r>
          </a:p>
          <a:p>
            <a:endParaRPr lang="en-US" dirty="0" smtClean="0"/>
          </a:p>
          <a:p>
            <a:r>
              <a:rPr lang="en-US" dirty="0" smtClean="0"/>
              <a:t>Waistcoat: vest worn under coat</a:t>
            </a:r>
          </a:p>
          <a:p>
            <a:endParaRPr lang="en-US" dirty="0" smtClean="0"/>
          </a:p>
          <a:p>
            <a:r>
              <a:rPr lang="en-US" dirty="0" smtClean="0"/>
              <a:t>Ascot Tie: Loose, fluffy tie</a:t>
            </a:r>
          </a:p>
        </p:txBody>
      </p:sp>
      <p:sp>
        <p:nvSpPr>
          <p:cNvPr id="4" name="Content Placeholder 3"/>
          <p:cNvSpPr>
            <a:spLocks noGrp="1"/>
          </p:cNvSpPr>
          <p:nvPr>
            <p:ph sz="half" idx="2"/>
          </p:nvPr>
        </p:nvSpPr>
        <p:spPr/>
        <p:txBody>
          <a:bodyPr/>
          <a:lstStyle/>
          <a:p>
            <a:endParaRPr lang="en-US" dirty="0"/>
          </a:p>
        </p:txBody>
      </p:sp>
      <p:pic>
        <p:nvPicPr>
          <p:cNvPr id="29698" name="Picture 2" descr="http://upload.wikimedia.org/wikipedia/commons/thumb/7/75/Pearce_Bartlett.jpg/200px-Pearce_Bartlett.jpg">
            <a:hlinkClick r:id="rId3" tooltip="Early 1890s fashion includes gray coat with covered buttons and matching waistcoat, dark trousers, short turnover shirt collar, and floppy bow tie. The short hair and pointed beard are typical. Portrait of Paul Wayland Bartlett by Pearce, 1890"/>
          </p:cNvPr>
          <p:cNvPicPr>
            <a:picLocks noChangeAspect="1" noChangeArrowheads="1"/>
          </p:cNvPicPr>
          <p:nvPr/>
        </p:nvPicPr>
        <p:blipFill>
          <a:blip r:embed="rId4" cstate="print"/>
          <a:srcRect/>
          <a:stretch>
            <a:fillRect/>
          </a:stretch>
        </p:blipFill>
        <p:spPr bwMode="auto">
          <a:xfrm>
            <a:off x="4876800" y="1981200"/>
            <a:ext cx="3200400" cy="457657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Movies that represent 1890’s </a:t>
            </a:r>
            <a:endParaRPr lang="en-US" dirty="0"/>
          </a:p>
        </p:txBody>
      </p:sp>
      <p:sp>
        <p:nvSpPr>
          <p:cNvPr id="3" name="Content Placeholder 2"/>
          <p:cNvSpPr>
            <a:spLocks noGrp="1"/>
          </p:cNvSpPr>
          <p:nvPr>
            <p:ph idx="1"/>
          </p:nvPr>
        </p:nvSpPr>
        <p:spPr/>
        <p:txBody>
          <a:bodyPr/>
          <a:lstStyle/>
          <a:p>
            <a:r>
              <a:rPr lang="en-US" dirty="0" smtClean="0"/>
              <a:t>Tarzan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1900’s: S-Curve Silhouette</a:t>
            </a:r>
            <a:endParaRPr lang="en-US" dirty="0"/>
          </a:p>
        </p:txBody>
      </p:sp>
      <p:sp>
        <p:nvSpPr>
          <p:cNvPr id="3" name="Content Placeholder 2"/>
          <p:cNvSpPr>
            <a:spLocks noGrp="1"/>
          </p:cNvSpPr>
          <p:nvPr>
            <p:ph sz="half" idx="1"/>
          </p:nvPr>
        </p:nvSpPr>
        <p:spPr/>
        <p:txBody>
          <a:bodyPr/>
          <a:lstStyle/>
          <a:p>
            <a:r>
              <a:rPr lang="en-US" dirty="0" smtClean="0"/>
              <a:t>The silhouette softened into the </a:t>
            </a:r>
            <a:r>
              <a:rPr lang="en-US" u="sng" dirty="0" smtClean="0"/>
              <a:t>S-shaped curve </a:t>
            </a:r>
            <a:r>
              <a:rPr lang="en-US" dirty="0" smtClean="0"/>
              <a:t>with softer shoulders, less restrictive corsets, and the bustle, never returned.</a:t>
            </a:r>
          </a:p>
          <a:p>
            <a:endParaRPr lang="en-US" dirty="0"/>
          </a:p>
        </p:txBody>
      </p:sp>
      <p:pic>
        <p:nvPicPr>
          <p:cNvPr id="10" name="Picture 7" descr="1903"/>
          <p:cNvPicPr>
            <a:picLocks noGrp="1" noChangeAspect="1" noChangeArrowheads="1"/>
          </p:cNvPicPr>
          <p:nvPr>
            <p:ph sz="half" idx="2"/>
          </p:nvPr>
        </p:nvPicPr>
        <p:blipFill>
          <a:blip r:embed="rId3" cstate="print"/>
          <a:srcRect/>
          <a:stretch>
            <a:fillRect/>
          </a:stretch>
        </p:blipFill>
        <p:spPr bwMode="auto">
          <a:xfrm>
            <a:off x="5029200" y="2133600"/>
            <a:ext cx="2907985" cy="45259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09600"/>
            <a:ext cx="7772400" cy="1143000"/>
          </a:xfrm>
        </p:spPr>
        <p:txBody>
          <a:bodyPr/>
          <a:lstStyle/>
          <a:p>
            <a:pPr eaLnBrk="1" hangingPunct="1"/>
            <a:r>
              <a:rPr lang="en-US" smtClean="0"/>
              <a:t>B.C.</a:t>
            </a:r>
          </a:p>
        </p:txBody>
      </p:sp>
      <p:sp>
        <p:nvSpPr>
          <p:cNvPr id="4099" name="Rectangle 3"/>
          <p:cNvSpPr>
            <a:spLocks noGrp="1" noChangeArrowheads="1"/>
          </p:cNvSpPr>
          <p:nvPr>
            <p:ph type="body" idx="1"/>
          </p:nvPr>
        </p:nvSpPr>
        <p:spPr>
          <a:xfrm>
            <a:off x="838200" y="1447800"/>
            <a:ext cx="7772400" cy="2514600"/>
          </a:xfrm>
        </p:spPr>
        <p:txBody>
          <a:bodyPr/>
          <a:lstStyle/>
          <a:p>
            <a:pPr eaLnBrk="1" hangingPunct="1"/>
            <a:r>
              <a:rPr lang="en-US" sz="2800" dirty="0" smtClean="0"/>
              <a:t>Fashions of this period come from several groups in existence at this time: Egyptians, </a:t>
            </a:r>
            <a:r>
              <a:rPr lang="en-US" sz="2800" dirty="0" err="1" smtClean="0"/>
              <a:t>Cretes</a:t>
            </a:r>
            <a:r>
              <a:rPr lang="en-US" sz="2800" dirty="0" smtClean="0"/>
              <a:t>, Greeks, Romans, and Byzantine</a:t>
            </a:r>
            <a:r>
              <a:rPr lang="en-US" dirty="0" smtClean="0"/>
              <a:t>.</a:t>
            </a:r>
            <a:endParaRPr lang="en-US" sz="2800" dirty="0" smtClean="0"/>
          </a:p>
        </p:txBody>
      </p:sp>
      <p:pic>
        <p:nvPicPr>
          <p:cNvPr id="4100" name="Picture 4" descr="beginning of fashion"/>
          <p:cNvPicPr>
            <a:picLocks noChangeAspect="1" noChangeArrowheads="1"/>
          </p:cNvPicPr>
          <p:nvPr/>
        </p:nvPicPr>
        <p:blipFill>
          <a:blip r:embed="rId3" cstate="print"/>
          <a:srcRect/>
          <a:stretch>
            <a:fillRect/>
          </a:stretch>
        </p:blipFill>
        <p:spPr bwMode="auto">
          <a:xfrm>
            <a:off x="304800" y="3048000"/>
            <a:ext cx="8511159" cy="33909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1900’s Influence of History </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This period became known as the </a:t>
            </a:r>
            <a:r>
              <a:rPr lang="en-US" u="sng" dirty="0" smtClean="0"/>
              <a:t>Edwardian Era</a:t>
            </a:r>
            <a:r>
              <a:rPr lang="en-US" dirty="0" smtClean="0"/>
              <a:t>.  During this time, Edward VII ruled England.  Even though he dies in the early 1900’s , the decade beyond his death continues to hold his influence.</a:t>
            </a:r>
          </a:p>
          <a:p>
            <a:r>
              <a:rPr lang="en-US" u="sng" dirty="0" smtClean="0"/>
              <a:t>Industrial Revolution</a:t>
            </a:r>
          </a:p>
          <a:p>
            <a:r>
              <a:rPr lang="en-US" u="sng" dirty="0" smtClean="0"/>
              <a:t>Automobiles &amp; Electricity</a:t>
            </a:r>
          </a:p>
          <a:p>
            <a:endParaRPr lang="en-US" dirty="0"/>
          </a:p>
        </p:txBody>
      </p:sp>
      <p:pic>
        <p:nvPicPr>
          <p:cNvPr id="5" name="Picture 2" descr="http://upload.wikimedia.org/wikipedia/commons/3/33/Edward_vii_england.jpg">
            <a:hlinkClick r:id="rId3" tooltip="Edward vii england.jpg"/>
          </p:cNvPr>
          <p:cNvPicPr>
            <a:picLocks noGrp="1" noChangeAspect="1" noChangeArrowheads="1"/>
          </p:cNvPicPr>
          <p:nvPr>
            <p:ph sz="half" idx="2"/>
          </p:nvPr>
        </p:nvPicPr>
        <p:blipFill>
          <a:blip r:embed="rId4" cstate="print"/>
          <a:srcRect/>
          <a:stretch>
            <a:fillRect/>
          </a:stretch>
        </p:blipFill>
        <p:spPr bwMode="auto">
          <a:xfrm>
            <a:off x="5105400" y="2185591"/>
            <a:ext cx="3048000" cy="4540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7772400" cy="1143000"/>
          </a:xfrm>
        </p:spPr>
        <p:txBody>
          <a:bodyPr/>
          <a:lstStyle/>
          <a:p>
            <a:pPr eaLnBrk="1" hangingPunct="1"/>
            <a:r>
              <a:rPr lang="en-US" dirty="0" smtClean="0"/>
              <a:t>1900’s Women’s Fashion</a:t>
            </a:r>
          </a:p>
        </p:txBody>
      </p:sp>
      <p:sp>
        <p:nvSpPr>
          <p:cNvPr id="6147" name="Rectangle 4"/>
          <p:cNvSpPr>
            <a:spLocks noGrp="1" noChangeArrowheads="1"/>
          </p:cNvSpPr>
          <p:nvPr>
            <p:ph type="body" sz="half" idx="2"/>
          </p:nvPr>
        </p:nvSpPr>
        <p:spPr>
          <a:xfrm>
            <a:off x="457200" y="1752600"/>
            <a:ext cx="3810000" cy="4800600"/>
          </a:xfrm>
        </p:spPr>
        <p:txBody>
          <a:bodyPr/>
          <a:lstStyle/>
          <a:p>
            <a:pPr>
              <a:buNone/>
            </a:pPr>
            <a:r>
              <a:rPr lang="en-US" dirty="0" smtClean="0"/>
              <a:t>Duster Coat: Men and women wore these to protect their clothing when driving or riding in cars.</a:t>
            </a:r>
          </a:p>
          <a:p>
            <a:pPr eaLnBrk="1" hangingPunct="1">
              <a:buFont typeface="Wingdings" pitchFamily="2" charset="2"/>
              <a:buNone/>
            </a:pPr>
            <a:r>
              <a:rPr lang="en-US" dirty="0" smtClean="0"/>
              <a:t>Shirtwaist: A blouse with buttons down the front</a:t>
            </a:r>
          </a:p>
          <a:p>
            <a:pPr eaLnBrk="1" hangingPunct="1">
              <a:buFont typeface="Wingdings" pitchFamily="2" charset="2"/>
              <a:buNone/>
            </a:pPr>
            <a:r>
              <a:rPr lang="en-US" dirty="0" smtClean="0"/>
              <a:t>Leg O’ Mutton Sleeves: Lots of material at top, tapered at wrist.</a:t>
            </a:r>
          </a:p>
          <a:p>
            <a:pPr>
              <a:buNone/>
            </a:pPr>
            <a:endParaRPr lang="en-US" dirty="0" smtClean="0"/>
          </a:p>
          <a:p>
            <a:pPr>
              <a:buNone/>
            </a:pPr>
            <a:r>
              <a:rPr lang="en-US" dirty="0" smtClean="0"/>
              <a:t>FYI: In 1906 the permanent wave was developed.</a:t>
            </a:r>
          </a:p>
          <a:p>
            <a:pPr eaLnBrk="1" hangingPunct="1">
              <a:buFont typeface="Wingdings" pitchFamily="2" charset="2"/>
              <a:buNone/>
            </a:pPr>
            <a:endParaRPr lang="en-US" dirty="0" smtClean="0"/>
          </a:p>
          <a:p>
            <a:pPr eaLnBrk="1" hangingPunct="1"/>
            <a:endParaRPr lang="en-US" dirty="0" smtClean="0"/>
          </a:p>
        </p:txBody>
      </p:sp>
      <p:pic>
        <p:nvPicPr>
          <p:cNvPr id="6149" name="Picture 8" descr="1908 man with women"/>
          <p:cNvPicPr>
            <a:picLocks noChangeAspect="1" noChangeArrowheads="1"/>
          </p:cNvPicPr>
          <p:nvPr/>
        </p:nvPicPr>
        <p:blipFill>
          <a:blip r:embed="rId3" cstate="print"/>
          <a:srcRect/>
          <a:stretch>
            <a:fillRect/>
          </a:stretch>
        </p:blipFill>
        <p:spPr bwMode="auto">
          <a:xfrm>
            <a:off x="5791200" y="990600"/>
            <a:ext cx="3031259" cy="4495800"/>
          </a:xfrm>
          <a:prstGeom prst="rect">
            <a:avLst/>
          </a:prstGeom>
          <a:noFill/>
          <a:ln w="9525">
            <a:noFill/>
            <a:miter lim="800000"/>
            <a:headEnd/>
            <a:tailEnd/>
          </a:ln>
        </p:spPr>
      </p:pic>
      <p:pic>
        <p:nvPicPr>
          <p:cNvPr id="6" name="Picture 5" descr="1900 duster"/>
          <p:cNvPicPr>
            <a:picLocks noChangeAspect="1" noChangeArrowheads="1"/>
          </p:cNvPicPr>
          <p:nvPr/>
        </p:nvPicPr>
        <p:blipFill>
          <a:blip r:embed="rId4" cstate="print"/>
          <a:srcRect/>
          <a:stretch>
            <a:fillRect/>
          </a:stretch>
        </p:blipFill>
        <p:spPr bwMode="auto">
          <a:xfrm>
            <a:off x="4114800" y="2438400"/>
            <a:ext cx="1447800" cy="264821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7772400" cy="1143000"/>
          </a:xfrm>
        </p:spPr>
        <p:txBody>
          <a:bodyPr/>
          <a:lstStyle/>
          <a:p>
            <a:pPr eaLnBrk="1" hangingPunct="1"/>
            <a:r>
              <a:rPr lang="en-US" dirty="0" smtClean="0"/>
              <a:t>1900’s Men Fashion</a:t>
            </a:r>
          </a:p>
        </p:txBody>
      </p:sp>
      <p:sp>
        <p:nvSpPr>
          <p:cNvPr id="5123" name="Rectangle 3"/>
          <p:cNvSpPr>
            <a:spLocks noGrp="1" noChangeArrowheads="1"/>
          </p:cNvSpPr>
          <p:nvPr>
            <p:ph type="body" idx="1"/>
          </p:nvPr>
        </p:nvSpPr>
        <p:spPr>
          <a:xfrm>
            <a:off x="304800" y="1676400"/>
            <a:ext cx="4648200" cy="4648200"/>
          </a:xfrm>
        </p:spPr>
        <p:txBody>
          <a:bodyPr>
            <a:normAutofit/>
          </a:bodyPr>
          <a:lstStyle/>
          <a:p>
            <a:pPr eaLnBrk="1" hangingPunct="1">
              <a:lnSpc>
                <a:spcPct val="90000"/>
              </a:lnSpc>
            </a:pPr>
            <a:r>
              <a:rPr lang="en-US" sz="2800" dirty="0" smtClean="0"/>
              <a:t>The </a:t>
            </a:r>
            <a:r>
              <a:rPr lang="en-US" sz="2800" u="sng" dirty="0" smtClean="0"/>
              <a:t>three-piece suit </a:t>
            </a:r>
            <a:r>
              <a:rPr lang="en-US" sz="2800" dirty="0" smtClean="0"/>
              <a:t>for gentlemen was introduced.  The suit was relatively non-constricting with a sack coat, simple vest, and pleated trousers.</a:t>
            </a:r>
          </a:p>
          <a:p>
            <a:pPr eaLnBrk="1" hangingPunct="1">
              <a:lnSpc>
                <a:spcPct val="90000"/>
              </a:lnSpc>
            </a:pPr>
            <a:r>
              <a:rPr lang="en-US" u="sng" dirty="0" smtClean="0"/>
              <a:t>Creased and cuffed trousers </a:t>
            </a:r>
            <a:r>
              <a:rPr lang="en-US" dirty="0" smtClean="0"/>
              <a:t>were also popular.</a:t>
            </a:r>
            <a:endParaRPr lang="en-US" sz="2800" dirty="0" smtClean="0"/>
          </a:p>
          <a:p>
            <a:pPr eaLnBrk="1" hangingPunct="1">
              <a:lnSpc>
                <a:spcPct val="90000"/>
              </a:lnSpc>
            </a:pPr>
            <a:endParaRPr lang="en-US" sz="2800" dirty="0" smtClean="0"/>
          </a:p>
        </p:txBody>
      </p:sp>
      <p:pic>
        <p:nvPicPr>
          <p:cNvPr id="5124" name="Picture 4" descr="1900's -1"/>
          <p:cNvPicPr>
            <a:picLocks noChangeAspect="1" noChangeArrowheads="1"/>
          </p:cNvPicPr>
          <p:nvPr/>
        </p:nvPicPr>
        <p:blipFill>
          <a:blip r:embed="rId3" cstate="print"/>
          <a:srcRect/>
          <a:stretch>
            <a:fillRect/>
          </a:stretch>
        </p:blipFill>
        <p:spPr bwMode="auto">
          <a:xfrm>
            <a:off x="4953000" y="1828800"/>
            <a:ext cx="3888106" cy="3962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dirty="0" smtClean="0"/>
              <a:t>Movies that represent 1900-1910</a:t>
            </a:r>
          </a:p>
        </p:txBody>
      </p:sp>
      <p:sp>
        <p:nvSpPr>
          <p:cNvPr id="9219" name="Rectangle 3"/>
          <p:cNvSpPr>
            <a:spLocks noGrp="1" noChangeArrowheads="1"/>
          </p:cNvSpPr>
          <p:nvPr>
            <p:ph type="body" idx="1"/>
          </p:nvPr>
        </p:nvSpPr>
        <p:spPr/>
        <p:txBody>
          <a:bodyPr/>
          <a:lstStyle/>
          <a:p>
            <a:pPr eaLnBrk="1" hangingPunct="1"/>
            <a:r>
              <a:rPr lang="en-US" smtClean="0"/>
              <a:t>Meet me in St. Louis</a:t>
            </a:r>
          </a:p>
          <a:p>
            <a:pPr eaLnBrk="1" hangingPunct="1"/>
            <a:r>
              <a:rPr lang="en-US" smtClean="0"/>
              <a:t>Anne of Green Gables</a:t>
            </a:r>
          </a:p>
        </p:txBody>
      </p:sp>
      <p:pic>
        <p:nvPicPr>
          <p:cNvPr id="24578" name="Picture 2" descr="http://ia.media-imdb.com/images/M/MV5BMTM0MzMzMTQ5N15BMl5BanBnXkFtZTYwNjc4MTA5._V1._SX223_SY400_.jpg">
            <a:hlinkClick r:id="rId3"/>
          </p:cNvPr>
          <p:cNvPicPr>
            <a:picLocks noChangeAspect="1" noChangeArrowheads="1"/>
          </p:cNvPicPr>
          <p:nvPr/>
        </p:nvPicPr>
        <p:blipFill>
          <a:blip r:embed="rId4" cstate="print"/>
          <a:srcRect/>
          <a:stretch>
            <a:fillRect/>
          </a:stretch>
        </p:blipFill>
        <p:spPr bwMode="auto">
          <a:xfrm>
            <a:off x="5334000" y="2438400"/>
            <a:ext cx="2124075" cy="3810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1910’s: Inverted Triangle Silhouette</a:t>
            </a:r>
            <a:endParaRPr lang="en-US" dirty="0"/>
          </a:p>
        </p:txBody>
      </p:sp>
      <p:sp>
        <p:nvSpPr>
          <p:cNvPr id="3" name="Content Placeholder 2"/>
          <p:cNvSpPr>
            <a:spLocks noGrp="1"/>
          </p:cNvSpPr>
          <p:nvPr>
            <p:ph sz="half" idx="1"/>
          </p:nvPr>
        </p:nvSpPr>
        <p:spPr/>
        <p:txBody>
          <a:bodyPr/>
          <a:lstStyle/>
          <a:p>
            <a:r>
              <a:rPr lang="en-US" b="1" dirty="0" smtClean="0"/>
              <a:t>Decade starts out with inverted triangle silhouette, but towards the end of WWI barrel silhouette or </a:t>
            </a:r>
            <a:r>
              <a:rPr lang="en-US" b="1" dirty="0" err="1" smtClean="0"/>
              <a:t>tonneau</a:t>
            </a:r>
            <a:r>
              <a:rPr lang="en-US" b="1" dirty="0" smtClean="0"/>
              <a:t> look comes in.</a:t>
            </a:r>
          </a:p>
          <a:p>
            <a:r>
              <a:rPr lang="en-US" b="1" dirty="0" smtClean="0"/>
              <a:t>It is a baggy dress/jacket combination that made women look large </a:t>
            </a:r>
            <a:br>
              <a:rPr lang="en-US" b="1" dirty="0" smtClean="0"/>
            </a:br>
            <a:r>
              <a:rPr lang="en-US" b="1" dirty="0" smtClean="0"/>
              <a:t>and droopy in the chest.</a:t>
            </a:r>
          </a:p>
          <a:p>
            <a:endParaRPr lang="en-US" dirty="0"/>
          </a:p>
        </p:txBody>
      </p:sp>
      <p:pic>
        <p:nvPicPr>
          <p:cNvPr id="5" name="Picture 1029" descr="1910- WWI"/>
          <p:cNvPicPr>
            <a:picLocks noGrp="1" noChangeAspect="1" noChangeArrowheads="1"/>
          </p:cNvPicPr>
          <p:nvPr>
            <p:ph sz="half" idx="2"/>
          </p:nvPr>
        </p:nvPicPr>
        <p:blipFill>
          <a:blip r:embed="rId3" cstate="print"/>
          <a:srcRect/>
          <a:stretch>
            <a:fillRect/>
          </a:stretch>
        </p:blipFill>
        <p:spPr bwMode="auto">
          <a:xfrm>
            <a:off x="4953000" y="2339495"/>
            <a:ext cx="3352800" cy="424937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1910’s Influence of History </a:t>
            </a:r>
            <a:endParaRPr lang="en-US" dirty="0"/>
          </a:p>
        </p:txBody>
      </p:sp>
      <p:sp>
        <p:nvSpPr>
          <p:cNvPr id="3" name="Content Placeholder 2"/>
          <p:cNvSpPr>
            <a:spLocks noGrp="1"/>
          </p:cNvSpPr>
          <p:nvPr>
            <p:ph sz="half" idx="1"/>
          </p:nvPr>
        </p:nvSpPr>
        <p:spPr/>
        <p:txBody>
          <a:bodyPr/>
          <a:lstStyle/>
          <a:p>
            <a:r>
              <a:rPr lang="en-US" dirty="0" smtClean="0"/>
              <a:t>World War I 1914 – 1918</a:t>
            </a:r>
          </a:p>
          <a:p>
            <a:pPr lvl="1"/>
            <a:r>
              <a:rPr lang="en-US" sz="2000" dirty="0" smtClean="0"/>
              <a:t>World War I saw fashion come to a standstill with patriotism at an all-time high.</a:t>
            </a:r>
          </a:p>
          <a:p>
            <a:pPr lvl="1"/>
            <a:endParaRPr lang="en-US" dirty="0" smtClean="0"/>
          </a:p>
          <a:p>
            <a:r>
              <a:rPr lang="en-US" dirty="0" smtClean="0"/>
              <a:t>Women’s Movement</a:t>
            </a:r>
          </a:p>
          <a:p>
            <a:pPr lvl="1"/>
            <a:r>
              <a:rPr lang="en-US" dirty="0" smtClean="0"/>
              <a:t>The women’s movement demanded the right to vote, wear make-up, cut their hair short for the first time in a Bobbed style, and </a:t>
            </a:r>
            <a:r>
              <a:rPr lang="en-US" u="sng" dirty="0" smtClean="0"/>
              <a:t>wear skirts above the ankle</a:t>
            </a:r>
            <a:r>
              <a:rPr lang="en-US" dirty="0" smtClean="0"/>
              <a:t>.</a:t>
            </a:r>
          </a:p>
          <a:p>
            <a:pPr lvl="1"/>
            <a:endParaRPr lang="en-US" dirty="0" smtClean="0"/>
          </a:p>
          <a:p>
            <a:endParaRPr lang="en-US" dirty="0"/>
          </a:p>
        </p:txBody>
      </p:sp>
      <p:pic>
        <p:nvPicPr>
          <p:cNvPr id="5" name="Picture 5" descr="1919delineator"/>
          <p:cNvPicPr>
            <a:picLocks noGrp="1" noChangeAspect="1" noChangeArrowheads="1"/>
          </p:cNvPicPr>
          <p:nvPr>
            <p:ph sz="half" idx="2"/>
          </p:nvPr>
        </p:nvPicPr>
        <p:blipFill>
          <a:blip r:embed="rId3" cstate="print"/>
          <a:srcRect/>
          <a:stretch>
            <a:fillRect/>
          </a:stretch>
        </p:blipFill>
        <p:spPr bwMode="auto">
          <a:xfrm>
            <a:off x="5080870" y="2249488"/>
            <a:ext cx="3173259" cy="45259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685800"/>
            <a:ext cx="8229600" cy="1066800"/>
          </a:xfrm>
        </p:spPr>
        <p:txBody>
          <a:bodyPr>
            <a:normAutofit fontScale="90000"/>
          </a:bodyPr>
          <a:lstStyle/>
          <a:p>
            <a:r>
              <a:rPr lang="en-US" dirty="0" smtClean="0"/>
              <a:t>1910’s –The Bathing Suit &amp; Bloomers</a:t>
            </a:r>
          </a:p>
        </p:txBody>
      </p:sp>
      <p:sp>
        <p:nvSpPr>
          <p:cNvPr id="15363" name="Rectangle 3"/>
          <p:cNvSpPr>
            <a:spLocks noGrp="1" noChangeArrowheads="1"/>
          </p:cNvSpPr>
          <p:nvPr>
            <p:ph type="body" sz="half" idx="1"/>
          </p:nvPr>
        </p:nvSpPr>
        <p:spPr>
          <a:xfrm>
            <a:off x="457200" y="1828801"/>
            <a:ext cx="3352800" cy="1752600"/>
          </a:xfrm>
        </p:spPr>
        <p:txBody>
          <a:bodyPr/>
          <a:lstStyle/>
          <a:p>
            <a:pPr eaLnBrk="1" hangingPunct="1"/>
            <a:r>
              <a:rPr lang="en-US" dirty="0" smtClean="0"/>
              <a:t>The </a:t>
            </a:r>
            <a:r>
              <a:rPr lang="en-US" u="sng" dirty="0" smtClean="0"/>
              <a:t>one piece bathing suit</a:t>
            </a:r>
            <a:r>
              <a:rPr lang="en-US" dirty="0" smtClean="0"/>
              <a:t> was introduced by Annette </a:t>
            </a:r>
            <a:r>
              <a:rPr lang="en-US" dirty="0" err="1" smtClean="0"/>
              <a:t>Kellerman</a:t>
            </a:r>
            <a:r>
              <a:rPr lang="en-US" dirty="0" smtClean="0"/>
              <a:t> which shocked the world.</a:t>
            </a:r>
          </a:p>
        </p:txBody>
      </p:sp>
      <p:pic>
        <p:nvPicPr>
          <p:cNvPr id="15364" name="Picture 5" descr="1901swimsuits"/>
          <p:cNvPicPr>
            <a:picLocks noChangeAspect="1" noChangeArrowheads="1"/>
          </p:cNvPicPr>
          <p:nvPr/>
        </p:nvPicPr>
        <p:blipFill>
          <a:blip r:embed="rId3" cstate="print"/>
          <a:srcRect/>
          <a:stretch>
            <a:fillRect/>
          </a:stretch>
        </p:blipFill>
        <p:spPr bwMode="auto">
          <a:xfrm>
            <a:off x="304800" y="3733800"/>
            <a:ext cx="4020588" cy="2657475"/>
          </a:xfrm>
          <a:prstGeom prst="rect">
            <a:avLst/>
          </a:prstGeom>
          <a:noFill/>
          <a:ln w="9525">
            <a:noFill/>
            <a:miter lim="800000"/>
            <a:headEnd/>
            <a:tailEnd/>
          </a:ln>
        </p:spPr>
      </p:pic>
      <p:sp>
        <p:nvSpPr>
          <p:cNvPr id="6" name="Rectangle 3"/>
          <p:cNvSpPr txBox="1">
            <a:spLocks noChangeArrowheads="1"/>
          </p:cNvSpPr>
          <p:nvPr/>
        </p:nvSpPr>
        <p:spPr>
          <a:xfrm>
            <a:off x="4495800" y="1676400"/>
            <a:ext cx="2286000" cy="5029200"/>
          </a:xfrm>
          <a:prstGeom prst="rect">
            <a:avLst/>
          </a:prstGeom>
        </p:spPr>
        <p:txBody>
          <a:bodyPr vert="horz">
            <a:normAutofit/>
          </a:bodyPr>
          <a:lstStyle/>
          <a:p>
            <a:pPr>
              <a:lnSpc>
                <a:spcPct val="90000"/>
              </a:lnSpc>
            </a:pPr>
            <a:r>
              <a:rPr lang="en-US" sz="2000" dirty="0" smtClean="0"/>
              <a:t>The new two-wheeled cycle, was the craze of the country.  Amelia Bloomer designed a practical outfit for the avid cyclist consisting of a tunic dress worn over loose trousers gathered at the ankle.  Later this was revised into a split skirt with gathers under the knee, called </a:t>
            </a:r>
            <a:r>
              <a:rPr lang="en-US" sz="2000" u="sng" dirty="0" smtClean="0"/>
              <a:t>Bloomers</a:t>
            </a:r>
            <a:r>
              <a:rPr lang="en-US" sz="2000" dirty="0" smtClean="0"/>
              <a:t>.</a:t>
            </a:r>
          </a:p>
        </p:txBody>
      </p:sp>
      <p:pic>
        <p:nvPicPr>
          <p:cNvPr id="7" name="Picture 7" descr="1896bikedress2"/>
          <p:cNvPicPr>
            <a:picLocks noChangeAspect="1" noChangeArrowheads="1"/>
          </p:cNvPicPr>
          <p:nvPr/>
        </p:nvPicPr>
        <p:blipFill>
          <a:blip r:embed="rId4" cstate="print"/>
          <a:srcRect/>
          <a:stretch>
            <a:fillRect/>
          </a:stretch>
        </p:blipFill>
        <p:spPr bwMode="auto">
          <a:xfrm>
            <a:off x="6781800" y="2362200"/>
            <a:ext cx="2212975" cy="32559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1910’s – The Hobble Skirt</a:t>
            </a:r>
          </a:p>
        </p:txBody>
      </p:sp>
      <p:sp>
        <p:nvSpPr>
          <p:cNvPr id="14339" name="Rectangle 3"/>
          <p:cNvSpPr>
            <a:spLocks noGrp="1" noChangeArrowheads="1"/>
          </p:cNvSpPr>
          <p:nvPr>
            <p:ph type="body" sz="half" idx="1"/>
          </p:nvPr>
        </p:nvSpPr>
        <p:spPr/>
        <p:txBody>
          <a:bodyPr>
            <a:normAutofit/>
          </a:bodyPr>
          <a:lstStyle/>
          <a:p>
            <a:pPr eaLnBrk="1" hangingPunct="1"/>
            <a:r>
              <a:rPr lang="en-US" sz="2400" dirty="0" smtClean="0"/>
              <a:t>French designer </a:t>
            </a:r>
            <a:r>
              <a:rPr lang="en-US" sz="2400" u="sng" dirty="0" smtClean="0"/>
              <a:t>Paul </a:t>
            </a:r>
            <a:r>
              <a:rPr lang="en-US" sz="2400" u="sng" dirty="0" err="1" smtClean="0"/>
              <a:t>Poiret</a:t>
            </a:r>
            <a:r>
              <a:rPr lang="en-US" sz="2400" u="sng" dirty="0" smtClean="0"/>
              <a:t> </a:t>
            </a:r>
            <a:r>
              <a:rPr lang="en-US" sz="2400" dirty="0" smtClean="0"/>
              <a:t>broke the new rule of freedom by designing the </a:t>
            </a:r>
            <a:r>
              <a:rPr lang="en-US" sz="2400" u="sng" dirty="0" smtClean="0"/>
              <a:t>Hobble Skirt</a:t>
            </a:r>
            <a:r>
              <a:rPr lang="en-US" sz="2400" dirty="0" smtClean="0"/>
              <a:t>.  The hemline was so narrow that women could only take very tiny steps.  The Pope spoke out in defense of the women, so </a:t>
            </a:r>
            <a:r>
              <a:rPr lang="en-US" sz="2400" dirty="0" err="1" smtClean="0"/>
              <a:t>Poiret</a:t>
            </a:r>
            <a:r>
              <a:rPr lang="en-US" sz="2400" dirty="0" smtClean="0"/>
              <a:t> split the skirt to the knee, bringing a response of outrage from the public.</a:t>
            </a:r>
          </a:p>
          <a:p>
            <a:pPr eaLnBrk="1" hangingPunct="1"/>
            <a:endParaRPr lang="en-US" sz="2400" dirty="0" smtClean="0"/>
          </a:p>
        </p:txBody>
      </p:sp>
      <p:pic>
        <p:nvPicPr>
          <p:cNvPr id="14340" name="Picture 5" descr="1910 Hobble skirt with a Peg-top"/>
          <p:cNvPicPr>
            <a:picLocks noChangeAspect="1" noChangeArrowheads="1"/>
          </p:cNvPicPr>
          <p:nvPr/>
        </p:nvPicPr>
        <p:blipFill>
          <a:blip r:embed="rId3" cstate="print"/>
          <a:srcRect/>
          <a:stretch>
            <a:fillRect/>
          </a:stretch>
        </p:blipFill>
        <p:spPr bwMode="auto">
          <a:xfrm>
            <a:off x="5257800" y="2057400"/>
            <a:ext cx="3048000" cy="464563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1910’s Men’s Fashion</a:t>
            </a:r>
            <a:endParaRPr lang="en-US" dirty="0"/>
          </a:p>
        </p:txBody>
      </p:sp>
      <p:sp>
        <p:nvSpPr>
          <p:cNvPr id="3" name="Content Placeholder 2"/>
          <p:cNvSpPr>
            <a:spLocks noGrp="1"/>
          </p:cNvSpPr>
          <p:nvPr>
            <p:ph sz="half" idx="1"/>
          </p:nvPr>
        </p:nvSpPr>
        <p:spPr/>
        <p:txBody>
          <a:bodyPr/>
          <a:lstStyle/>
          <a:p>
            <a:r>
              <a:rPr lang="en-US" dirty="0" smtClean="0"/>
              <a:t>Military Influence</a:t>
            </a:r>
          </a:p>
          <a:p>
            <a:r>
              <a:rPr lang="en-US" dirty="0" smtClean="0"/>
              <a:t>Trench Coats</a:t>
            </a:r>
            <a:endParaRPr lang="en-US" dirty="0"/>
          </a:p>
        </p:txBody>
      </p:sp>
      <p:sp>
        <p:nvSpPr>
          <p:cNvPr id="4" name="Content Placeholder 3"/>
          <p:cNvSpPr>
            <a:spLocks noGrp="1"/>
          </p:cNvSpPr>
          <p:nvPr>
            <p:ph sz="half" idx="2"/>
          </p:nvPr>
        </p:nvSpPr>
        <p:spPr/>
        <p:txBody>
          <a:bodyPr/>
          <a:lstStyle/>
          <a:p>
            <a:endParaRPr lang="en-US"/>
          </a:p>
        </p:txBody>
      </p:sp>
      <p:pic>
        <p:nvPicPr>
          <p:cNvPr id="19458" name="Picture 2" descr="http://employees.oneonta.edu/angellkg/4-45.jpg"/>
          <p:cNvPicPr>
            <a:picLocks noChangeAspect="1" noChangeArrowheads="1"/>
          </p:cNvPicPr>
          <p:nvPr/>
        </p:nvPicPr>
        <p:blipFill>
          <a:blip r:embed="rId3" cstate="print"/>
          <a:srcRect/>
          <a:stretch>
            <a:fillRect/>
          </a:stretch>
        </p:blipFill>
        <p:spPr bwMode="auto">
          <a:xfrm>
            <a:off x="4419600" y="1905000"/>
            <a:ext cx="3276600" cy="473508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Movies that represent 1910’s</a:t>
            </a:r>
          </a:p>
        </p:txBody>
      </p:sp>
      <p:sp>
        <p:nvSpPr>
          <p:cNvPr id="16387" name="Rectangle 3"/>
          <p:cNvSpPr>
            <a:spLocks noGrp="1" noChangeArrowheads="1"/>
          </p:cNvSpPr>
          <p:nvPr>
            <p:ph type="body" idx="1"/>
          </p:nvPr>
        </p:nvSpPr>
        <p:spPr/>
        <p:txBody>
          <a:bodyPr/>
          <a:lstStyle/>
          <a:p>
            <a:pPr eaLnBrk="1" hangingPunct="1"/>
            <a:r>
              <a:rPr lang="en-US" dirty="0" smtClean="0"/>
              <a:t>Anne of Avonlea*</a:t>
            </a:r>
          </a:p>
          <a:p>
            <a:pPr eaLnBrk="1" hangingPunct="1"/>
            <a:r>
              <a:rPr lang="en-US" dirty="0" smtClean="0"/>
              <a:t>Titanic*</a:t>
            </a:r>
          </a:p>
          <a:p>
            <a:pPr eaLnBrk="1" hangingPunct="1"/>
            <a:r>
              <a:rPr lang="en-US" dirty="0" smtClean="0"/>
              <a:t>Somewhere In Time</a:t>
            </a:r>
          </a:p>
          <a:p>
            <a:pPr eaLnBrk="1" hangingPunct="1"/>
            <a:r>
              <a:rPr lang="en-US" dirty="0" smtClean="0"/>
              <a:t>Mary </a:t>
            </a:r>
            <a:r>
              <a:rPr lang="en-US" dirty="0" err="1" smtClean="0"/>
              <a:t>Poppins</a:t>
            </a:r>
            <a:endParaRPr lang="en-US" dirty="0" smtClean="0"/>
          </a:p>
          <a:p>
            <a:pPr eaLnBrk="1" hangingPunct="1"/>
            <a:endParaRPr lang="en-US" dirty="0" smtClean="0"/>
          </a:p>
        </p:txBody>
      </p:sp>
      <p:pic>
        <p:nvPicPr>
          <p:cNvPr id="18434" name="Picture 2" descr="http://ia.media-imdb.com/images/M/MV5BMTY4NTE5ODc1N15BMl5BanBnXkFtZTYwNTM0ODk4._V1._SX446_SY400_.jpg">
            <a:hlinkClick r:id="rId3"/>
          </p:cNvPr>
          <p:cNvPicPr>
            <a:picLocks noChangeAspect="1" noChangeArrowheads="1"/>
          </p:cNvPicPr>
          <p:nvPr/>
        </p:nvPicPr>
        <p:blipFill>
          <a:blip r:embed="rId4" cstate="print"/>
          <a:srcRect/>
          <a:stretch>
            <a:fillRect/>
          </a:stretch>
        </p:blipFill>
        <p:spPr bwMode="auto">
          <a:xfrm>
            <a:off x="4267200" y="2438400"/>
            <a:ext cx="4248150" cy="3810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0" y="304800"/>
            <a:ext cx="4114800" cy="914400"/>
          </a:xfrm>
        </p:spPr>
        <p:txBody>
          <a:bodyPr/>
          <a:lstStyle/>
          <a:p>
            <a:pPr eaLnBrk="1" hangingPunct="1"/>
            <a:r>
              <a:rPr lang="en-US" dirty="0" smtClean="0"/>
              <a:t>1200-1300’s</a:t>
            </a:r>
          </a:p>
        </p:txBody>
      </p:sp>
      <p:sp>
        <p:nvSpPr>
          <p:cNvPr id="9219" name="Rectangle 1027"/>
          <p:cNvSpPr>
            <a:spLocks noGrp="1" noChangeArrowheads="1"/>
          </p:cNvSpPr>
          <p:nvPr>
            <p:ph type="body" sz="half" idx="1"/>
          </p:nvPr>
        </p:nvSpPr>
        <p:spPr>
          <a:xfrm>
            <a:off x="685800" y="1066800"/>
            <a:ext cx="3276600" cy="1981200"/>
          </a:xfrm>
        </p:spPr>
        <p:txBody>
          <a:bodyPr/>
          <a:lstStyle/>
          <a:p>
            <a:pPr eaLnBrk="1" hangingPunct="1"/>
            <a:r>
              <a:rPr lang="en-US" dirty="0" smtClean="0"/>
              <a:t>The </a:t>
            </a:r>
            <a:r>
              <a:rPr lang="en-US" dirty="0" err="1" smtClean="0"/>
              <a:t>Hennin</a:t>
            </a:r>
            <a:r>
              <a:rPr lang="en-US" dirty="0" smtClean="0"/>
              <a:t> was worn in the 14</a:t>
            </a:r>
            <a:r>
              <a:rPr lang="en-US" baseline="30000" dirty="0" smtClean="0"/>
              <a:t>th</a:t>
            </a:r>
            <a:r>
              <a:rPr lang="en-US" dirty="0" smtClean="0"/>
              <a:t> and 15</a:t>
            </a:r>
            <a:r>
              <a:rPr lang="en-US" baseline="30000" dirty="0" smtClean="0"/>
              <a:t>th</a:t>
            </a:r>
            <a:r>
              <a:rPr lang="en-US" dirty="0" smtClean="0"/>
              <a:t> century, was a cone-like hat resembling the spires of the cathedral spire.</a:t>
            </a:r>
          </a:p>
          <a:p>
            <a:pPr eaLnBrk="1" hangingPunct="1"/>
            <a:endParaRPr lang="en-US" dirty="0" smtClean="0"/>
          </a:p>
        </p:txBody>
      </p:sp>
      <p:sp>
        <p:nvSpPr>
          <p:cNvPr id="9220" name="Rectangle 1028"/>
          <p:cNvSpPr>
            <a:spLocks noGrp="1" noChangeArrowheads="1"/>
          </p:cNvSpPr>
          <p:nvPr>
            <p:ph type="body" sz="half" idx="2"/>
          </p:nvPr>
        </p:nvSpPr>
        <p:spPr>
          <a:xfrm>
            <a:off x="4648200" y="1066800"/>
            <a:ext cx="3810000" cy="1828800"/>
          </a:xfrm>
        </p:spPr>
        <p:txBody>
          <a:bodyPr/>
          <a:lstStyle/>
          <a:p>
            <a:pPr eaLnBrk="1" hangingPunct="1"/>
            <a:r>
              <a:rPr lang="en-US" dirty="0" smtClean="0"/>
              <a:t>The Tunic was often one of the stylistic features of the classic businessman.</a:t>
            </a:r>
          </a:p>
          <a:p>
            <a:pPr eaLnBrk="1" hangingPunct="1">
              <a:buFont typeface="Wingdings" pitchFamily="2" charset="2"/>
              <a:buNone/>
            </a:pPr>
            <a:endParaRPr lang="en-US" dirty="0" smtClean="0"/>
          </a:p>
        </p:txBody>
      </p:sp>
      <p:pic>
        <p:nvPicPr>
          <p:cNvPr id="9221" name="Picture 1031" descr="13-1400's"/>
          <p:cNvPicPr>
            <a:picLocks noChangeAspect="1" noChangeArrowheads="1"/>
          </p:cNvPicPr>
          <p:nvPr/>
        </p:nvPicPr>
        <p:blipFill>
          <a:blip r:embed="rId3" cstate="print"/>
          <a:srcRect/>
          <a:stretch>
            <a:fillRect/>
          </a:stretch>
        </p:blipFill>
        <p:spPr bwMode="auto">
          <a:xfrm>
            <a:off x="457200" y="3200400"/>
            <a:ext cx="8351838" cy="336292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1066800"/>
          </a:xfrm>
        </p:spPr>
        <p:txBody>
          <a:bodyPr>
            <a:normAutofit fontScale="90000"/>
          </a:bodyPr>
          <a:lstStyle/>
          <a:p>
            <a:r>
              <a:rPr lang="en-US" dirty="0" smtClean="0"/>
              <a:t>1920’s: Tubular (androgynous) Silhouette</a:t>
            </a:r>
            <a:endParaRPr lang="en-US" dirty="0"/>
          </a:p>
        </p:txBody>
      </p:sp>
      <p:sp>
        <p:nvSpPr>
          <p:cNvPr id="3" name="Content Placeholder 2"/>
          <p:cNvSpPr>
            <a:spLocks noGrp="1"/>
          </p:cNvSpPr>
          <p:nvPr>
            <p:ph sz="half" idx="1"/>
          </p:nvPr>
        </p:nvSpPr>
        <p:spPr/>
        <p:txBody>
          <a:bodyPr/>
          <a:lstStyle/>
          <a:p>
            <a:r>
              <a:rPr lang="en-US" dirty="0" smtClean="0"/>
              <a:t>Life began to move ahead and fast. The silhouette at this time was straight up and down or tubular.</a:t>
            </a:r>
          </a:p>
          <a:p>
            <a:endParaRPr lang="en-US" dirty="0" smtClean="0"/>
          </a:p>
          <a:p>
            <a:r>
              <a:rPr lang="en-US" dirty="0" smtClean="0"/>
              <a:t>FYI: the brassiere  (BRA) was introduced, but it was used to flatten the figure, not uplift or enhance it.</a:t>
            </a:r>
          </a:p>
          <a:p>
            <a:endParaRPr lang="en-US" dirty="0"/>
          </a:p>
        </p:txBody>
      </p:sp>
      <p:pic>
        <p:nvPicPr>
          <p:cNvPr id="5" name="Content Placeholder 4" descr="1920 - 4"/>
          <p:cNvPicPr>
            <a:picLocks noGrp="1" noChangeAspect="1" noChangeArrowheads="1"/>
          </p:cNvPicPr>
          <p:nvPr>
            <p:ph sz="half" idx="2"/>
          </p:nvPr>
        </p:nvPicPr>
        <p:blipFill>
          <a:blip r:embed="rId3" cstate="print"/>
          <a:srcRect/>
          <a:stretch>
            <a:fillRect/>
          </a:stretch>
        </p:blipFill>
        <p:spPr bwMode="auto">
          <a:xfrm>
            <a:off x="5197833" y="2249488"/>
            <a:ext cx="2939333" cy="45259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1920’s Influence of History </a:t>
            </a:r>
            <a:endParaRPr lang="en-US" dirty="0"/>
          </a:p>
        </p:txBody>
      </p:sp>
      <p:sp>
        <p:nvSpPr>
          <p:cNvPr id="3" name="Content Placeholder 2"/>
          <p:cNvSpPr>
            <a:spLocks noGrp="1"/>
          </p:cNvSpPr>
          <p:nvPr>
            <p:ph sz="half" idx="1"/>
          </p:nvPr>
        </p:nvSpPr>
        <p:spPr>
          <a:xfrm>
            <a:off x="457200" y="3200400"/>
            <a:ext cx="4038600" cy="3574987"/>
          </a:xfrm>
        </p:spPr>
        <p:txBody>
          <a:bodyPr/>
          <a:lstStyle/>
          <a:p>
            <a:r>
              <a:rPr lang="en-US" dirty="0" smtClean="0"/>
              <a:t>“Roaring 20’s”</a:t>
            </a:r>
          </a:p>
          <a:p>
            <a:r>
              <a:rPr lang="en-US" dirty="0" smtClean="0"/>
              <a:t>Age of Jazz</a:t>
            </a:r>
          </a:p>
          <a:p>
            <a:r>
              <a:rPr lang="en-US" dirty="0" smtClean="0"/>
              <a:t>Prohibition</a:t>
            </a:r>
            <a:endParaRPr lang="en-US" dirty="0"/>
          </a:p>
        </p:txBody>
      </p:sp>
      <p:sp>
        <p:nvSpPr>
          <p:cNvPr id="4" name="Content Placeholder 3"/>
          <p:cNvSpPr>
            <a:spLocks noGrp="1"/>
          </p:cNvSpPr>
          <p:nvPr>
            <p:ph sz="half" idx="2"/>
          </p:nvPr>
        </p:nvSpPr>
        <p:spPr/>
        <p:txBody>
          <a:bodyPr/>
          <a:lstStyle/>
          <a:p>
            <a:endParaRPr lang="en-US" dirty="0"/>
          </a:p>
        </p:txBody>
      </p:sp>
      <p:pic>
        <p:nvPicPr>
          <p:cNvPr id="16388" name="Picture 4" descr="http://upload.wikimedia.org/wikipedia/commons/thumb/f/fa/Bundesarchiv_Bild_102-00140A%2C_Elisabeth_Gabriele_in_Bayern.jpg/180px-Bundesarchiv_Bild_102-00140A%2C_Elisabeth_Gabriele_in_Bayern.jpg">
            <a:hlinkClick r:id="rId3" tooltip="Elisabeth Gabriele of Bavaria, Queen of Belgium, 1920"/>
          </p:cNvPr>
          <p:cNvPicPr>
            <a:picLocks noChangeAspect="1" noChangeArrowheads="1"/>
          </p:cNvPicPr>
          <p:nvPr/>
        </p:nvPicPr>
        <p:blipFill>
          <a:blip r:embed="rId4" cstate="print"/>
          <a:srcRect/>
          <a:stretch>
            <a:fillRect/>
          </a:stretch>
        </p:blipFill>
        <p:spPr bwMode="auto">
          <a:xfrm>
            <a:off x="5486400" y="2286000"/>
            <a:ext cx="2971800" cy="4358640"/>
          </a:xfrm>
          <a:prstGeom prst="rect">
            <a:avLst/>
          </a:prstGeom>
          <a:noFill/>
        </p:spPr>
      </p:pic>
      <p:pic>
        <p:nvPicPr>
          <p:cNvPr id="16390" name="Picture 6" descr="File:Louise Brooks detail ggbain.32453u.jpg">
            <a:hlinkClick r:id="rId5"/>
          </p:cNvPr>
          <p:cNvPicPr>
            <a:picLocks noChangeAspect="1" noChangeArrowheads="1"/>
          </p:cNvPicPr>
          <p:nvPr/>
        </p:nvPicPr>
        <p:blipFill>
          <a:blip r:embed="rId6" cstate="print"/>
          <a:srcRect/>
          <a:stretch>
            <a:fillRect/>
          </a:stretch>
        </p:blipFill>
        <p:spPr bwMode="auto">
          <a:xfrm>
            <a:off x="3352800" y="2057400"/>
            <a:ext cx="2514600" cy="29650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228600"/>
            <a:ext cx="7772400" cy="1143000"/>
          </a:xfrm>
        </p:spPr>
        <p:txBody>
          <a:bodyPr>
            <a:normAutofit fontScale="90000"/>
          </a:bodyPr>
          <a:lstStyle/>
          <a:p>
            <a:pPr eaLnBrk="1" hangingPunct="1"/>
            <a:r>
              <a:rPr lang="en-US" dirty="0" smtClean="0"/>
              <a:t>1920: Flapper vs. Thinking Woman</a:t>
            </a:r>
          </a:p>
        </p:txBody>
      </p:sp>
      <p:sp>
        <p:nvSpPr>
          <p:cNvPr id="19459" name="Rectangle 3"/>
          <p:cNvSpPr>
            <a:spLocks noGrp="1" noChangeArrowheads="1"/>
          </p:cNvSpPr>
          <p:nvPr>
            <p:ph type="body" idx="1"/>
          </p:nvPr>
        </p:nvSpPr>
        <p:spPr>
          <a:xfrm>
            <a:off x="152400" y="1524000"/>
            <a:ext cx="1981200" cy="5334000"/>
          </a:xfrm>
        </p:spPr>
        <p:txBody>
          <a:bodyPr>
            <a:normAutofit fontScale="92500" lnSpcReduction="20000"/>
          </a:bodyPr>
          <a:lstStyle/>
          <a:p>
            <a:pPr eaLnBrk="1" hangingPunct="1">
              <a:lnSpc>
                <a:spcPct val="90000"/>
              </a:lnSpc>
            </a:pPr>
            <a:r>
              <a:rPr lang="en-US" sz="2000" dirty="0" smtClean="0"/>
              <a:t>The Flapper wore a headband around her forehead, usually with a feather in front.  Her face was powdered, her skirt was the shortest in history, and her knees were rouged.  Silk stockings were the rage; they were rolled down just above the knee.</a:t>
            </a:r>
          </a:p>
          <a:p>
            <a:pPr eaLnBrk="1" hangingPunct="1">
              <a:lnSpc>
                <a:spcPct val="90000"/>
              </a:lnSpc>
            </a:pPr>
            <a:endParaRPr lang="en-US" sz="2000" dirty="0" smtClean="0"/>
          </a:p>
        </p:txBody>
      </p:sp>
      <p:pic>
        <p:nvPicPr>
          <p:cNvPr id="19460" name="Picture 4" descr="1920-flapper"/>
          <p:cNvPicPr>
            <a:picLocks noChangeAspect="1" noChangeArrowheads="1"/>
          </p:cNvPicPr>
          <p:nvPr/>
        </p:nvPicPr>
        <p:blipFill>
          <a:blip r:embed="rId3" cstate="print"/>
          <a:srcRect/>
          <a:stretch>
            <a:fillRect/>
          </a:stretch>
        </p:blipFill>
        <p:spPr bwMode="auto">
          <a:xfrm>
            <a:off x="2209800" y="1371600"/>
            <a:ext cx="2333625" cy="3810000"/>
          </a:xfrm>
          <a:prstGeom prst="rect">
            <a:avLst/>
          </a:prstGeom>
          <a:noFill/>
          <a:ln w="9525">
            <a:noFill/>
            <a:miter lim="800000"/>
            <a:headEnd/>
            <a:tailEnd/>
          </a:ln>
        </p:spPr>
      </p:pic>
      <p:sp>
        <p:nvSpPr>
          <p:cNvPr id="19461" name="Rectangle 6"/>
          <p:cNvSpPr>
            <a:spLocks noChangeArrowheads="1"/>
          </p:cNvSpPr>
          <p:nvPr/>
        </p:nvSpPr>
        <p:spPr bwMode="auto">
          <a:xfrm>
            <a:off x="7162800" y="2057400"/>
            <a:ext cx="1981200" cy="4191000"/>
          </a:xfrm>
          <a:prstGeom prst="rect">
            <a:avLst/>
          </a:prstGeom>
          <a:noFill/>
          <a:ln w="9525">
            <a:noFill/>
            <a:miter lim="800000"/>
            <a:headEnd/>
            <a:tailEnd/>
          </a:ln>
        </p:spPr>
        <p:txBody>
          <a:bodyPr/>
          <a:lstStyle/>
          <a:p>
            <a:pPr marL="342900" indent="-342900">
              <a:lnSpc>
                <a:spcPct val="90000"/>
              </a:lnSpc>
              <a:spcBef>
                <a:spcPct val="20000"/>
              </a:spcBef>
              <a:buClr>
                <a:schemeClr val="accent2"/>
              </a:buClr>
              <a:buSzPct val="80000"/>
              <a:buFont typeface="Wingdings" pitchFamily="2" charset="2"/>
              <a:buBlip>
                <a:blip r:embed="rId4"/>
              </a:buBlip>
            </a:pPr>
            <a:r>
              <a:rPr lang="en-US" sz="2000" dirty="0">
                <a:latin typeface="Arial Narrow" pitchFamily="34" charset="0"/>
              </a:rPr>
              <a:t>The “</a:t>
            </a:r>
            <a:r>
              <a:rPr lang="en-US" sz="2000" u="sng" dirty="0">
                <a:latin typeface="Arial Narrow" pitchFamily="34" charset="0"/>
              </a:rPr>
              <a:t>Thinking Woman</a:t>
            </a:r>
            <a:r>
              <a:rPr lang="en-US" sz="2000" dirty="0">
                <a:latin typeface="Arial Narrow" pitchFamily="34" charset="0"/>
              </a:rPr>
              <a:t>” was college educated and considered herself to be the opposite of the flapper.  Her dress was emancipated but not extreme.  </a:t>
            </a:r>
          </a:p>
          <a:p>
            <a:pPr marL="342900" indent="-342900">
              <a:lnSpc>
                <a:spcPct val="90000"/>
              </a:lnSpc>
              <a:spcBef>
                <a:spcPct val="20000"/>
              </a:spcBef>
              <a:buClr>
                <a:schemeClr val="accent2"/>
              </a:buClr>
              <a:buSzPct val="80000"/>
              <a:buFont typeface="Wingdings" pitchFamily="2" charset="2"/>
              <a:buBlip>
                <a:blip r:embed="rId4"/>
              </a:buBlip>
            </a:pPr>
            <a:endParaRPr lang="en-US" sz="2000" dirty="0">
              <a:latin typeface="Arial Narrow" pitchFamily="34" charset="0"/>
            </a:endParaRPr>
          </a:p>
        </p:txBody>
      </p:sp>
      <p:pic>
        <p:nvPicPr>
          <p:cNvPr id="19462" name="Picture 7" descr="1920 - 3"/>
          <p:cNvPicPr>
            <a:picLocks noChangeAspect="1" noChangeArrowheads="1"/>
          </p:cNvPicPr>
          <p:nvPr/>
        </p:nvPicPr>
        <p:blipFill>
          <a:blip r:embed="rId5" cstate="print"/>
          <a:srcRect/>
          <a:stretch>
            <a:fillRect/>
          </a:stretch>
        </p:blipFill>
        <p:spPr bwMode="auto">
          <a:xfrm>
            <a:off x="4800600" y="1676400"/>
            <a:ext cx="2631806" cy="3962400"/>
          </a:xfrm>
          <a:prstGeom prst="rect">
            <a:avLst/>
          </a:prstGeom>
          <a:noFill/>
          <a:ln w="9525">
            <a:noFill/>
            <a:miter lim="800000"/>
            <a:headEnd/>
            <a:tailEnd/>
          </a:ln>
        </p:spPr>
      </p:pic>
      <p:sp>
        <p:nvSpPr>
          <p:cNvPr id="7" name="Content Placeholder 4"/>
          <p:cNvSpPr txBox="1">
            <a:spLocks/>
          </p:cNvSpPr>
          <p:nvPr/>
        </p:nvSpPr>
        <p:spPr>
          <a:xfrm>
            <a:off x="1828800" y="5257800"/>
            <a:ext cx="3429000" cy="13716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Safe make-up, </a:t>
            </a:r>
            <a:r>
              <a:rPr kumimoji="0" lang="en-US" sz="2800" b="0" i="0" strike="noStrike" kern="1200" cap="none" spc="0" normalizeH="0" baseline="0" noProof="0" dirty="0" smtClean="0">
                <a:ln>
                  <a:noFill/>
                </a:ln>
                <a:solidFill>
                  <a:schemeClr val="tx1"/>
                </a:solidFill>
                <a:effectLst/>
                <a:uLnTx/>
                <a:uFillTx/>
                <a:latin typeface="+mn-lt"/>
                <a:ea typeface="+mn-ea"/>
                <a:cs typeface="+mn-cs"/>
              </a:rPr>
              <a:t>costume jewelry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suntans were in great demand.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352800" y="990600"/>
            <a:ext cx="3383280" cy="379594"/>
          </a:xfrm>
        </p:spPr>
        <p:txBody>
          <a:bodyPr/>
          <a:lstStyle/>
          <a:p>
            <a:pPr eaLnBrk="1" hangingPunct="1"/>
            <a:r>
              <a:rPr lang="en-US" u="sng" dirty="0" smtClean="0"/>
              <a:t>Cloche hats</a:t>
            </a:r>
          </a:p>
        </p:txBody>
      </p:sp>
      <p:sp>
        <p:nvSpPr>
          <p:cNvPr id="18436" name="Text Placeholder 5"/>
          <p:cNvSpPr>
            <a:spLocks noGrp="1"/>
          </p:cNvSpPr>
          <p:nvPr>
            <p:ph type="body" sz="half" idx="2"/>
          </p:nvPr>
        </p:nvSpPr>
        <p:spPr>
          <a:xfrm>
            <a:off x="3429000" y="1371600"/>
            <a:ext cx="3383280" cy="2942273"/>
          </a:xfrm>
        </p:spPr>
        <p:txBody>
          <a:bodyPr/>
          <a:lstStyle/>
          <a:p>
            <a:pPr eaLnBrk="1" hangingPunct="1"/>
            <a:r>
              <a:rPr lang="en-US" dirty="0" smtClean="0"/>
              <a:t>The cloche hat was not confined to the 1920s as is often first thought.  </a:t>
            </a:r>
          </a:p>
          <a:p>
            <a:pPr eaLnBrk="1" hangingPunct="1"/>
            <a:r>
              <a:rPr lang="en-US" dirty="0" smtClean="0"/>
              <a:t>It was fashionable from 1908 to 1933 was one of the most extreme forms of millinery ever, with an appearance that resembled a helmet.  It was the iconic hat of the twenties decade and will ever be associated with the flappers of the era.  To wear one correctly the hat had to be all but pulled over the eyes, making the wearer have to lift up the head, whilst peering snootily down the nose. </a:t>
            </a:r>
          </a:p>
          <a:p>
            <a:pPr eaLnBrk="1" hangingPunct="1"/>
            <a:endParaRPr lang="en-US" dirty="0" smtClean="0"/>
          </a:p>
        </p:txBody>
      </p:sp>
      <p:pic>
        <p:nvPicPr>
          <p:cNvPr id="7" name="Picture 2" descr="Picture of a line drawing of a cloche hat 1924">
            <a:hlinkClick r:id="rId3"/>
          </p:cNvPr>
          <p:cNvPicPr>
            <a:picLocks noGrp="1" noChangeAspect="1" noChangeArrowheads="1"/>
          </p:cNvPicPr>
          <p:nvPr>
            <p:ph sz="half" idx="1"/>
          </p:nvPr>
        </p:nvPicPr>
        <p:blipFill>
          <a:blip r:embed="rId4" cstate="print"/>
          <a:srcRect/>
          <a:stretch>
            <a:fillRect/>
          </a:stretch>
        </p:blipFill>
        <p:spPr bwMode="auto">
          <a:xfrm>
            <a:off x="533400" y="914400"/>
            <a:ext cx="2819400" cy="3466475"/>
          </a:xfrm>
          <a:prstGeom prst="rect">
            <a:avLst/>
          </a:prstGeom>
          <a:noFill/>
          <a:ln w="9525">
            <a:noFill/>
            <a:miter lim="800000"/>
            <a:headEnd/>
            <a:tailEnd/>
          </a:ln>
        </p:spPr>
      </p:pic>
      <p:sp>
        <p:nvSpPr>
          <p:cNvPr id="8" name="Title 3"/>
          <p:cNvSpPr txBox="1">
            <a:spLocks/>
          </p:cNvSpPr>
          <p:nvPr/>
        </p:nvSpPr>
        <p:spPr>
          <a:xfrm>
            <a:off x="4953000" y="4343400"/>
            <a:ext cx="3383280" cy="379594"/>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smtClean="0">
                <a:solidFill>
                  <a:schemeClr val="tx2"/>
                </a:solidFill>
                <a:latin typeface="+mj-lt"/>
                <a:ea typeface="+mj-ea"/>
                <a:cs typeface="+mj-cs"/>
              </a:rPr>
              <a:t>Fedora</a:t>
            </a:r>
            <a:r>
              <a:rPr kumimoji="0" lang="en-US" sz="1800" b="1" i="0" u="sng" strike="noStrike" kern="1200" cap="none" spc="0" normalizeH="0" baseline="0" noProof="0" dirty="0" smtClean="0">
                <a:ln>
                  <a:noFill/>
                </a:ln>
                <a:solidFill>
                  <a:schemeClr val="tx2"/>
                </a:solidFill>
                <a:effectLst/>
                <a:uLnTx/>
                <a:uFillTx/>
                <a:latin typeface="+mj-lt"/>
                <a:ea typeface="+mj-ea"/>
                <a:cs typeface="+mj-cs"/>
              </a:rPr>
              <a:t> hats</a:t>
            </a:r>
          </a:p>
        </p:txBody>
      </p:sp>
      <p:pic>
        <p:nvPicPr>
          <p:cNvPr id="20482" name="Picture 2" descr="http://www.hatsandcaps.co.uk/images/products/medium/130445.jpg"/>
          <p:cNvPicPr>
            <a:picLocks noChangeAspect="1" noChangeArrowheads="1"/>
          </p:cNvPicPr>
          <p:nvPr/>
        </p:nvPicPr>
        <p:blipFill>
          <a:blip r:embed="rId5" cstate="print"/>
          <a:srcRect/>
          <a:stretch>
            <a:fillRect/>
          </a:stretch>
        </p:blipFill>
        <p:spPr bwMode="auto">
          <a:xfrm>
            <a:off x="5410200" y="4686300"/>
            <a:ext cx="2171700" cy="21717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81000"/>
            <a:ext cx="7772400" cy="1143000"/>
          </a:xfrm>
        </p:spPr>
        <p:txBody>
          <a:bodyPr>
            <a:normAutofit fontScale="90000"/>
          </a:bodyPr>
          <a:lstStyle/>
          <a:p>
            <a:pPr eaLnBrk="1" hangingPunct="1"/>
            <a:r>
              <a:rPr lang="en-US" dirty="0" smtClean="0"/>
              <a:t>1920’s Men’s Fashion:</a:t>
            </a:r>
            <a:br>
              <a:rPr lang="en-US" dirty="0" smtClean="0"/>
            </a:br>
            <a:r>
              <a:rPr lang="en-US" dirty="0" smtClean="0"/>
              <a:t>Influence of England</a:t>
            </a:r>
          </a:p>
        </p:txBody>
      </p:sp>
      <p:sp>
        <p:nvSpPr>
          <p:cNvPr id="20483" name="Rectangle 3"/>
          <p:cNvSpPr>
            <a:spLocks noGrp="1" noChangeArrowheads="1"/>
          </p:cNvSpPr>
          <p:nvPr>
            <p:ph type="body" idx="1"/>
          </p:nvPr>
        </p:nvSpPr>
        <p:spPr>
          <a:xfrm>
            <a:off x="152400" y="2133600"/>
            <a:ext cx="3200400" cy="4267200"/>
          </a:xfrm>
        </p:spPr>
        <p:txBody>
          <a:bodyPr>
            <a:normAutofit lnSpcReduction="10000"/>
          </a:bodyPr>
          <a:lstStyle/>
          <a:p>
            <a:pPr eaLnBrk="1" hangingPunct="1">
              <a:lnSpc>
                <a:spcPct val="90000"/>
              </a:lnSpc>
            </a:pPr>
            <a:r>
              <a:rPr lang="en-US" sz="2800" dirty="0" smtClean="0">
                <a:latin typeface="Times New Roman" pitchFamily="18" charset="0"/>
              </a:rPr>
              <a:t>The Prince was the ultimate trend setter of the 1920’s  </a:t>
            </a:r>
          </a:p>
          <a:p>
            <a:pPr lvl="1">
              <a:lnSpc>
                <a:spcPct val="90000"/>
              </a:lnSpc>
            </a:pPr>
            <a:r>
              <a:rPr lang="en-US" sz="2600" dirty="0" smtClean="0">
                <a:latin typeface="Times New Roman" pitchFamily="18" charset="0"/>
              </a:rPr>
              <a:t>He often wore Oxford bags, extremely wide trousers, often reaching 25 inches at the knee and cuffed at the bottom- knickers</a:t>
            </a:r>
          </a:p>
        </p:txBody>
      </p:sp>
      <p:pic>
        <p:nvPicPr>
          <p:cNvPr id="20484" name="Picture 4" descr="1920-Prince of Wales"/>
          <p:cNvPicPr>
            <a:picLocks noChangeAspect="1" noChangeArrowheads="1"/>
          </p:cNvPicPr>
          <p:nvPr/>
        </p:nvPicPr>
        <p:blipFill>
          <a:blip r:embed="rId3" cstate="print"/>
          <a:srcRect/>
          <a:stretch>
            <a:fillRect/>
          </a:stretch>
        </p:blipFill>
        <p:spPr bwMode="auto">
          <a:xfrm>
            <a:off x="3429000" y="1600200"/>
            <a:ext cx="2900363" cy="3994150"/>
          </a:xfrm>
          <a:prstGeom prst="rect">
            <a:avLst/>
          </a:prstGeom>
          <a:noFill/>
          <a:ln w="9525">
            <a:noFill/>
            <a:miter lim="800000"/>
            <a:headEnd/>
            <a:tailEnd/>
          </a:ln>
        </p:spPr>
      </p:pic>
      <p:pic>
        <p:nvPicPr>
          <p:cNvPr id="20485" name="Picture 5" descr="1920-oxford bags"/>
          <p:cNvPicPr>
            <a:picLocks noChangeAspect="1" noChangeArrowheads="1"/>
          </p:cNvPicPr>
          <p:nvPr/>
        </p:nvPicPr>
        <p:blipFill>
          <a:blip r:embed="rId4" cstate="print"/>
          <a:srcRect/>
          <a:stretch>
            <a:fillRect/>
          </a:stretch>
        </p:blipFill>
        <p:spPr bwMode="auto">
          <a:xfrm>
            <a:off x="6477000" y="838200"/>
            <a:ext cx="2341563" cy="3503613"/>
          </a:xfrm>
          <a:prstGeom prst="rect">
            <a:avLst/>
          </a:prstGeom>
          <a:noFill/>
          <a:ln w="9525">
            <a:noFill/>
            <a:miter lim="800000"/>
            <a:headEnd/>
            <a:tailEnd/>
          </a:ln>
        </p:spPr>
      </p:pic>
      <p:sp>
        <p:nvSpPr>
          <p:cNvPr id="20486" name="Rectangle 6"/>
          <p:cNvSpPr>
            <a:spLocks noChangeArrowheads="1"/>
          </p:cNvSpPr>
          <p:nvPr/>
        </p:nvSpPr>
        <p:spPr bwMode="auto">
          <a:xfrm>
            <a:off x="3733800" y="5715000"/>
            <a:ext cx="2438400" cy="867930"/>
          </a:xfrm>
          <a:prstGeom prst="rect">
            <a:avLst/>
          </a:prstGeom>
          <a:noFill/>
          <a:ln w="9525">
            <a:noFill/>
            <a:miter lim="800000"/>
            <a:headEnd/>
            <a:tailEnd/>
          </a:ln>
        </p:spPr>
        <p:txBody>
          <a:bodyPr>
            <a:spAutoFit/>
          </a:bodyPr>
          <a:lstStyle/>
          <a:p>
            <a:pPr>
              <a:lnSpc>
                <a:spcPct val="90000"/>
              </a:lnSpc>
              <a:spcBef>
                <a:spcPct val="20000"/>
              </a:spcBef>
              <a:buClr>
                <a:schemeClr val="accent2"/>
              </a:buClr>
              <a:buSzPct val="80000"/>
              <a:buFont typeface="Wingdings" pitchFamily="2" charset="2"/>
              <a:buBlip>
                <a:blip r:embed="rId5"/>
              </a:buBlip>
            </a:pPr>
            <a:r>
              <a:rPr lang="en-US" sz="1400" dirty="0">
                <a:solidFill>
                  <a:srgbClr val="000000"/>
                </a:solidFill>
                <a:cs typeface="Arial" charset="0"/>
              </a:rPr>
              <a:t>Edward 8th  Prince of Wales </a:t>
            </a:r>
            <a:r>
              <a:rPr lang="en-US" sz="1400" dirty="0" smtClean="0">
                <a:solidFill>
                  <a:srgbClr val="000000"/>
                </a:solidFill>
                <a:cs typeface="Arial" charset="0"/>
              </a:rPr>
              <a:t>-Shown </a:t>
            </a:r>
            <a:r>
              <a:rPr lang="en-US" sz="1400" dirty="0">
                <a:solidFill>
                  <a:srgbClr val="000000"/>
                </a:solidFill>
                <a:cs typeface="Arial" charset="0"/>
              </a:rPr>
              <a:t>here in a </a:t>
            </a:r>
            <a:br>
              <a:rPr lang="en-US" sz="1400" dirty="0">
                <a:solidFill>
                  <a:srgbClr val="000000"/>
                </a:solidFill>
                <a:cs typeface="Arial" charset="0"/>
              </a:rPr>
            </a:br>
            <a:r>
              <a:rPr lang="en-US" sz="1400" dirty="0">
                <a:solidFill>
                  <a:srgbClr val="000000"/>
                </a:solidFill>
                <a:cs typeface="Arial" charset="0"/>
              </a:rPr>
              <a:t>suit and overcoat, ascot at the neck.</a:t>
            </a:r>
            <a:endParaRPr lang="en-US" sz="2000" dirty="0">
              <a:solidFill>
                <a:srgbClr val="000000"/>
              </a:solidFill>
              <a:cs typeface="Arial" charset="0"/>
            </a:endParaRPr>
          </a:p>
        </p:txBody>
      </p:sp>
      <p:sp>
        <p:nvSpPr>
          <p:cNvPr id="20487" name="Rectangle 7"/>
          <p:cNvSpPr>
            <a:spLocks noChangeArrowheads="1"/>
          </p:cNvSpPr>
          <p:nvPr/>
        </p:nvSpPr>
        <p:spPr bwMode="auto">
          <a:xfrm>
            <a:off x="6553200" y="4495800"/>
            <a:ext cx="2438400" cy="860425"/>
          </a:xfrm>
          <a:prstGeom prst="rect">
            <a:avLst/>
          </a:prstGeom>
          <a:noFill/>
          <a:ln w="9525">
            <a:noFill/>
            <a:miter lim="800000"/>
            <a:headEnd/>
            <a:tailEnd/>
          </a:ln>
        </p:spPr>
        <p:txBody>
          <a:bodyPr>
            <a:spAutoFit/>
          </a:bodyPr>
          <a:lstStyle/>
          <a:p>
            <a:pPr>
              <a:lnSpc>
                <a:spcPct val="90000"/>
              </a:lnSpc>
              <a:spcBef>
                <a:spcPct val="20000"/>
              </a:spcBef>
              <a:buClr>
                <a:schemeClr val="accent2"/>
              </a:buClr>
              <a:buSzPct val="80000"/>
              <a:buFont typeface="Wingdings" pitchFamily="2" charset="2"/>
              <a:buBlip>
                <a:blip r:embed="rId5"/>
              </a:buBlip>
            </a:pPr>
            <a:r>
              <a:rPr lang="en-US" sz="1400" dirty="0">
                <a:solidFill>
                  <a:srgbClr val="000000"/>
                </a:solidFill>
                <a:cs typeface="Arial" charset="0"/>
              </a:rPr>
              <a:t>Cardigan sweater, plus-fours/oxford bags, argyle socks, wingtip shoes, club stripe tie.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smtClean="0"/>
              <a:t>Movies that represent 1920’s</a:t>
            </a:r>
          </a:p>
        </p:txBody>
      </p:sp>
      <p:sp>
        <p:nvSpPr>
          <p:cNvPr id="23555" name="Rectangle 1027"/>
          <p:cNvSpPr>
            <a:spLocks noGrp="1" noChangeArrowheads="1"/>
          </p:cNvSpPr>
          <p:nvPr>
            <p:ph type="body" idx="1"/>
          </p:nvPr>
        </p:nvSpPr>
        <p:spPr/>
        <p:txBody>
          <a:bodyPr/>
          <a:lstStyle/>
          <a:p>
            <a:pPr eaLnBrk="1" hangingPunct="1"/>
            <a:r>
              <a:rPr lang="en-US" dirty="0" smtClean="0"/>
              <a:t>The Great Gatsby</a:t>
            </a:r>
          </a:p>
          <a:p>
            <a:pPr eaLnBrk="1" hangingPunct="1"/>
            <a:r>
              <a:rPr lang="en-US" dirty="0" smtClean="0"/>
              <a:t>Singing in the Rain</a:t>
            </a:r>
          </a:p>
          <a:p>
            <a:pPr eaLnBrk="1" hangingPunct="1"/>
            <a:r>
              <a:rPr lang="en-US" dirty="0" smtClean="0"/>
              <a:t>Thoroughly Modern Millie</a:t>
            </a:r>
          </a:p>
        </p:txBody>
      </p:sp>
      <p:pic>
        <p:nvPicPr>
          <p:cNvPr id="12290" name="Picture 2" descr="http://ia.media-imdb.com/images/M/MV5BMTcyNDk4NDQxMV5BMl5BanBnXkFtZTYwMTM0NjI5._V1._SX257_SY400_.jpg">
            <a:hlinkClick r:id="rId3"/>
          </p:cNvPr>
          <p:cNvPicPr>
            <a:picLocks noChangeAspect="1" noChangeArrowheads="1"/>
          </p:cNvPicPr>
          <p:nvPr/>
        </p:nvPicPr>
        <p:blipFill>
          <a:blip r:embed="rId4" cstate="print"/>
          <a:srcRect/>
          <a:stretch>
            <a:fillRect/>
          </a:stretch>
        </p:blipFill>
        <p:spPr bwMode="auto">
          <a:xfrm>
            <a:off x="5867400" y="2362200"/>
            <a:ext cx="2447925" cy="38100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1930’s: Elongated Hourglass Silhouette</a:t>
            </a:r>
            <a:endParaRPr lang="en-US" dirty="0"/>
          </a:p>
        </p:txBody>
      </p:sp>
      <p:sp>
        <p:nvSpPr>
          <p:cNvPr id="3" name="Content Placeholder 2"/>
          <p:cNvSpPr>
            <a:spLocks noGrp="1"/>
          </p:cNvSpPr>
          <p:nvPr>
            <p:ph sz="half" idx="1"/>
          </p:nvPr>
        </p:nvSpPr>
        <p:spPr/>
        <p:txBody>
          <a:bodyPr/>
          <a:lstStyle/>
          <a:p>
            <a:r>
              <a:rPr lang="en-US" dirty="0" smtClean="0"/>
              <a:t>Long and slim with flared hem (Think mermaid)</a:t>
            </a:r>
          </a:p>
          <a:p>
            <a:endParaRPr lang="en-US" dirty="0"/>
          </a:p>
        </p:txBody>
      </p:sp>
      <p:pic>
        <p:nvPicPr>
          <p:cNvPr id="30722" name="Picture 2" descr="Picture of a Black Fashion History Silhouette 1938">
            <a:hlinkClick r:id="rId3"/>
          </p:cNvPr>
          <p:cNvPicPr>
            <a:picLocks noChangeAspect="1" noChangeArrowheads="1"/>
          </p:cNvPicPr>
          <p:nvPr/>
        </p:nvPicPr>
        <p:blipFill>
          <a:blip r:embed="rId4" cstate="print"/>
          <a:srcRect/>
          <a:stretch>
            <a:fillRect/>
          </a:stretch>
        </p:blipFill>
        <p:spPr bwMode="auto">
          <a:xfrm>
            <a:off x="5105400" y="2285999"/>
            <a:ext cx="2895600" cy="413657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1930’s Influence of History </a:t>
            </a:r>
            <a:endParaRPr lang="en-US" dirty="0"/>
          </a:p>
        </p:txBody>
      </p:sp>
      <p:sp>
        <p:nvSpPr>
          <p:cNvPr id="3" name="Content Placeholder 2"/>
          <p:cNvSpPr>
            <a:spLocks noGrp="1"/>
          </p:cNvSpPr>
          <p:nvPr>
            <p:ph sz="half" idx="1"/>
          </p:nvPr>
        </p:nvSpPr>
        <p:spPr/>
        <p:txBody>
          <a:bodyPr/>
          <a:lstStyle/>
          <a:p>
            <a:r>
              <a:rPr lang="en-US" dirty="0" smtClean="0"/>
              <a:t>Depression Era</a:t>
            </a:r>
          </a:p>
          <a:p>
            <a:pPr lvl="1"/>
            <a:r>
              <a:rPr lang="en-US" dirty="0" smtClean="0"/>
              <a:t>Good times ended with the crash of the stock market, which led to the </a:t>
            </a:r>
            <a:r>
              <a:rPr lang="en-US" u="sng" dirty="0" smtClean="0"/>
              <a:t>Great Depression</a:t>
            </a:r>
            <a:r>
              <a:rPr lang="en-US" dirty="0" smtClean="0"/>
              <a:t>.</a:t>
            </a:r>
          </a:p>
          <a:p>
            <a:pPr lvl="1"/>
            <a:r>
              <a:rPr lang="en-US" dirty="0" smtClean="0"/>
              <a:t>Crash in 1929.</a:t>
            </a:r>
          </a:p>
          <a:p>
            <a:pPr lvl="1"/>
            <a:r>
              <a:rPr lang="en-US" dirty="0" smtClean="0"/>
              <a:t>Designer Quotes (Next Slide)</a:t>
            </a:r>
          </a:p>
          <a:p>
            <a:r>
              <a:rPr lang="en-US" dirty="0" smtClean="0"/>
              <a:t>Movie Star Influence</a:t>
            </a:r>
            <a:endParaRPr lang="en-US" dirty="0"/>
          </a:p>
        </p:txBody>
      </p:sp>
      <p:pic>
        <p:nvPicPr>
          <p:cNvPr id="5" name="Picture 4" descr="1930-Ginger Rogers Cowl Neck"/>
          <p:cNvPicPr>
            <a:picLocks noChangeAspect="1" noChangeArrowheads="1"/>
          </p:cNvPicPr>
          <p:nvPr/>
        </p:nvPicPr>
        <p:blipFill>
          <a:blip r:embed="rId3" cstate="print"/>
          <a:srcRect/>
          <a:stretch>
            <a:fillRect/>
          </a:stretch>
        </p:blipFill>
        <p:spPr bwMode="auto">
          <a:xfrm>
            <a:off x="6553200" y="2057400"/>
            <a:ext cx="2362200" cy="3568549"/>
          </a:xfrm>
          <a:prstGeom prst="rect">
            <a:avLst/>
          </a:prstGeom>
          <a:noFill/>
          <a:ln w="9525">
            <a:noFill/>
            <a:miter lim="800000"/>
            <a:headEnd/>
            <a:tailEnd/>
          </a:ln>
        </p:spPr>
      </p:pic>
      <p:sp>
        <p:nvSpPr>
          <p:cNvPr id="6" name="Text Box 5"/>
          <p:cNvSpPr txBox="1">
            <a:spLocks noChangeArrowheads="1"/>
          </p:cNvSpPr>
          <p:nvPr/>
        </p:nvSpPr>
        <p:spPr bwMode="auto">
          <a:xfrm>
            <a:off x="7010400" y="5638800"/>
            <a:ext cx="1905000" cy="369332"/>
          </a:xfrm>
          <a:prstGeom prst="rect">
            <a:avLst/>
          </a:prstGeom>
          <a:noFill/>
          <a:ln w="9525">
            <a:noFill/>
            <a:miter lim="800000"/>
            <a:headEnd/>
            <a:tailEnd/>
          </a:ln>
        </p:spPr>
        <p:txBody>
          <a:bodyPr wrap="square">
            <a:spAutoFit/>
          </a:bodyPr>
          <a:lstStyle/>
          <a:p>
            <a:pPr>
              <a:spcBef>
                <a:spcPct val="50000"/>
              </a:spcBef>
            </a:pPr>
            <a:r>
              <a:rPr lang="en-US" sz="1800" dirty="0"/>
              <a:t>Ginger </a:t>
            </a:r>
            <a:r>
              <a:rPr lang="en-US" sz="1800" dirty="0" smtClean="0"/>
              <a:t>Rodgers</a:t>
            </a:r>
            <a:endParaRPr lang="en-US" sz="1800" dirty="0"/>
          </a:p>
        </p:txBody>
      </p:sp>
      <p:pic>
        <p:nvPicPr>
          <p:cNvPr id="7" name="Picture 6" descr="1930-Jean Harlow"/>
          <p:cNvPicPr>
            <a:picLocks noChangeAspect="1" noChangeArrowheads="1"/>
          </p:cNvPicPr>
          <p:nvPr/>
        </p:nvPicPr>
        <p:blipFill>
          <a:blip r:embed="rId4" cstate="print"/>
          <a:srcRect/>
          <a:stretch>
            <a:fillRect/>
          </a:stretch>
        </p:blipFill>
        <p:spPr bwMode="auto">
          <a:xfrm>
            <a:off x="4343400" y="2514600"/>
            <a:ext cx="1979083" cy="3810000"/>
          </a:xfrm>
          <a:prstGeom prst="rect">
            <a:avLst/>
          </a:prstGeom>
          <a:noFill/>
          <a:ln w="9525">
            <a:noFill/>
            <a:miter lim="800000"/>
            <a:headEnd/>
            <a:tailEnd/>
          </a:ln>
        </p:spPr>
      </p:pic>
      <p:sp>
        <p:nvSpPr>
          <p:cNvPr id="8" name="Text Box 7"/>
          <p:cNvSpPr txBox="1">
            <a:spLocks noChangeArrowheads="1"/>
          </p:cNvSpPr>
          <p:nvPr/>
        </p:nvSpPr>
        <p:spPr bwMode="auto">
          <a:xfrm>
            <a:off x="4648200" y="6324600"/>
            <a:ext cx="1524000" cy="366713"/>
          </a:xfrm>
          <a:prstGeom prst="rect">
            <a:avLst/>
          </a:prstGeom>
          <a:noFill/>
          <a:ln w="9525">
            <a:noFill/>
            <a:miter lim="800000"/>
            <a:headEnd/>
            <a:tailEnd/>
          </a:ln>
        </p:spPr>
        <p:txBody>
          <a:bodyPr wrap="square">
            <a:spAutoFit/>
          </a:bodyPr>
          <a:lstStyle/>
          <a:p>
            <a:pPr>
              <a:spcBef>
                <a:spcPct val="50000"/>
              </a:spcBef>
            </a:pPr>
            <a:r>
              <a:rPr lang="en-US" sz="1800" dirty="0"/>
              <a:t>Jean Harlow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52400"/>
            <a:ext cx="7772400" cy="1143000"/>
          </a:xfrm>
        </p:spPr>
        <p:txBody>
          <a:bodyPr/>
          <a:lstStyle/>
          <a:p>
            <a:pPr eaLnBrk="1" hangingPunct="1"/>
            <a:r>
              <a:rPr lang="en-US" dirty="0" smtClean="0"/>
              <a:t>1930’s - Designers</a:t>
            </a:r>
          </a:p>
        </p:txBody>
      </p:sp>
      <p:sp>
        <p:nvSpPr>
          <p:cNvPr id="21507" name="Rectangle 3"/>
          <p:cNvSpPr>
            <a:spLocks noGrp="1" noChangeArrowheads="1"/>
          </p:cNvSpPr>
          <p:nvPr>
            <p:ph type="body" idx="1"/>
          </p:nvPr>
        </p:nvSpPr>
        <p:spPr>
          <a:xfrm>
            <a:off x="533400" y="1371600"/>
            <a:ext cx="3886200" cy="4800600"/>
          </a:xfrm>
        </p:spPr>
        <p:txBody>
          <a:bodyPr>
            <a:normAutofit fontScale="85000" lnSpcReduction="20000"/>
          </a:bodyPr>
          <a:lstStyle/>
          <a:p>
            <a:pPr eaLnBrk="1" hangingPunct="1"/>
            <a:r>
              <a:rPr lang="en-US" sz="2800" u="sng" dirty="0" smtClean="0"/>
              <a:t>Paul </a:t>
            </a:r>
            <a:r>
              <a:rPr lang="en-US" sz="2800" u="sng" dirty="0" err="1" smtClean="0"/>
              <a:t>Poiret</a:t>
            </a:r>
            <a:r>
              <a:rPr lang="en-US" sz="2800" u="sng" dirty="0" smtClean="0"/>
              <a:t> </a:t>
            </a:r>
            <a:r>
              <a:rPr lang="en-US" sz="2800" dirty="0" smtClean="0"/>
              <a:t>vowed, “I will strive for omission, not addition.”  This he did with dresses which hung from the shoulders to the waist, with soft, silky, flowing, sheer fabrics.</a:t>
            </a:r>
          </a:p>
          <a:p>
            <a:pPr eaLnBrk="1" hangingPunct="1"/>
            <a:r>
              <a:rPr lang="en-US" sz="2800" u="sng" dirty="0" smtClean="0"/>
              <a:t>Coco Chanel </a:t>
            </a:r>
            <a:r>
              <a:rPr lang="en-US" sz="2800" dirty="0" smtClean="0"/>
              <a:t>made a hit in fashion using black and navy in simple frill-free designs.  She said, “Each frill discarded makes one look younger.”</a:t>
            </a:r>
          </a:p>
          <a:p>
            <a:pPr eaLnBrk="1" hangingPunct="1"/>
            <a:endParaRPr lang="en-US" sz="2800" dirty="0" smtClean="0"/>
          </a:p>
        </p:txBody>
      </p:sp>
      <p:pic>
        <p:nvPicPr>
          <p:cNvPr id="21508" name="Picture 5" descr="1928 cover"/>
          <p:cNvPicPr>
            <a:picLocks noChangeAspect="1" noChangeArrowheads="1"/>
          </p:cNvPicPr>
          <p:nvPr/>
        </p:nvPicPr>
        <p:blipFill>
          <a:blip r:embed="rId3" cstate="print"/>
          <a:srcRect/>
          <a:stretch>
            <a:fillRect/>
          </a:stretch>
        </p:blipFill>
        <p:spPr bwMode="auto">
          <a:xfrm>
            <a:off x="4953000" y="1447800"/>
            <a:ext cx="3241675" cy="4648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1930’s</a:t>
            </a:r>
          </a:p>
        </p:txBody>
      </p:sp>
      <p:sp>
        <p:nvSpPr>
          <p:cNvPr id="26627" name="Rectangle 3"/>
          <p:cNvSpPr>
            <a:spLocks noGrp="1" noChangeArrowheads="1"/>
          </p:cNvSpPr>
          <p:nvPr>
            <p:ph type="body" idx="1"/>
          </p:nvPr>
        </p:nvSpPr>
        <p:spPr>
          <a:xfrm>
            <a:off x="2286000" y="2133600"/>
            <a:ext cx="1905000" cy="1524000"/>
          </a:xfrm>
        </p:spPr>
        <p:txBody>
          <a:bodyPr>
            <a:normAutofit fontScale="70000" lnSpcReduction="20000"/>
          </a:bodyPr>
          <a:lstStyle/>
          <a:p>
            <a:pPr eaLnBrk="1" hangingPunct="1"/>
            <a:r>
              <a:rPr lang="en-US" dirty="0" smtClean="0"/>
              <a:t>Bias cut gowns were popular for evening wear.</a:t>
            </a:r>
          </a:p>
          <a:p>
            <a:pPr eaLnBrk="1" hangingPunct="1"/>
            <a:endParaRPr lang="en-US" dirty="0" smtClean="0"/>
          </a:p>
        </p:txBody>
      </p:sp>
      <p:pic>
        <p:nvPicPr>
          <p:cNvPr id="26628" name="Picture 5" descr="1930 bias cut"/>
          <p:cNvPicPr>
            <a:picLocks noChangeAspect="1" noChangeArrowheads="1"/>
          </p:cNvPicPr>
          <p:nvPr/>
        </p:nvPicPr>
        <p:blipFill>
          <a:blip r:embed="rId3" cstate="print"/>
          <a:srcRect/>
          <a:stretch>
            <a:fillRect/>
          </a:stretch>
        </p:blipFill>
        <p:spPr bwMode="auto">
          <a:xfrm>
            <a:off x="304800" y="2971800"/>
            <a:ext cx="2350627" cy="3460249"/>
          </a:xfrm>
          <a:prstGeom prst="rect">
            <a:avLst/>
          </a:prstGeom>
          <a:noFill/>
          <a:ln w="9525">
            <a:noFill/>
            <a:miter lim="800000"/>
            <a:headEnd/>
            <a:tailEnd/>
          </a:ln>
        </p:spPr>
      </p:pic>
      <p:sp>
        <p:nvSpPr>
          <p:cNvPr id="5" name="Rectangle 3"/>
          <p:cNvSpPr txBox="1">
            <a:spLocks noChangeArrowheads="1"/>
          </p:cNvSpPr>
          <p:nvPr/>
        </p:nvSpPr>
        <p:spPr>
          <a:xfrm>
            <a:off x="3505200" y="4038600"/>
            <a:ext cx="2590800" cy="2362200"/>
          </a:xfrm>
          <a:prstGeom prst="rect">
            <a:avLst/>
          </a:prstGeom>
        </p:spPr>
        <p:txBody>
          <a:bodyPr vert="horz">
            <a:normAutofit fontScale="700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Hemlines in the 1930’s went down and down again.  By the end of the 1930’s fashion seemed to stand still in the shadow of impending war.</a:t>
            </a:r>
          </a:p>
        </p:txBody>
      </p:sp>
      <p:pic>
        <p:nvPicPr>
          <p:cNvPr id="6" name="Picture 5" descr="1933paris2"/>
          <p:cNvPicPr>
            <a:picLocks noChangeAspect="1" noChangeArrowheads="1"/>
          </p:cNvPicPr>
          <p:nvPr/>
        </p:nvPicPr>
        <p:blipFill>
          <a:blip r:embed="rId4" cstate="print"/>
          <a:srcRect/>
          <a:stretch>
            <a:fillRect/>
          </a:stretch>
        </p:blipFill>
        <p:spPr bwMode="auto">
          <a:xfrm>
            <a:off x="6019800" y="1295400"/>
            <a:ext cx="2546739" cy="377164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3657600" cy="914400"/>
          </a:xfrm>
        </p:spPr>
        <p:txBody>
          <a:bodyPr/>
          <a:lstStyle/>
          <a:p>
            <a:pPr eaLnBrk="1" hangingPunct="1"/>
            <a:r>
              <a:rPr lang="en-US" dirty="0" smtClean="0"/>
              <a:t>1400-1500’s</a:t>
            </a:r>
          </a:p>
        </p:txBody>
      </p:sp>
      <p:sp>
        <p:nvSpPr>
          <p:cNvPr id="12291" name="Rectangle 3"/>
          <p:cNvSpPr>
            <a:spLocks noGrp="1" noChangeArrowheads="1"/>
          </p:cNvSpPr>
          <p:nvPr>
            <p:ph type="body" idx="1"/>
          </p:nvPr>
        </p:nvSpPr>
        <p:spPr>
          <a:xfrm>
            <a:off x="685800" y="1219200"/>
            <a:ext cx="6400800" cy="1981200"/>
          </a:xfrm>
        </p:spPr>
        <p:txBody>
          <a:bodyPr>
            <a:normAutofit fontScale="85000" lnSpcReduction="20000"/>
          </a:bodyPr>
          <a:lstStyle/>
          <a:p>
            <a:pPr eaLnBrk="1" hangingPunct="1"/>
            <a:r>
              <a:rPr lang="en-US" sz="2800" dirty="0" smtClean="0"/>
              <a:t>Women of this time used pregnancy</a:t>
            </a:r>
            <a:r>
              <a:rPr lang="en-US" sz="2800" u="sng" dirty="0" smtClean="0"/>
              <a:t> </a:t>
            </a:r>
            <a:r>
              <a:rPr lang="en-US" dirty="0" smtClean="0"/>
              <a:t>p</a:t>
            </a:r>
            <a:r>
              <a:rPr lang="en-US" sz="2800" dirty="0" smtClean="0"/>
              <a:t>illows when the maternal look was fashionable.</a:t>
            </a:r>
          </a:p>
          <a:p>
            <a:pPr eaLnBrk="1" hangingPunct="1"/>
            <a:r>
              <a:rPr lang="en-US" sz="2800" dirty="0" smtClean="0"/>
              <a:t>Men of this time wore a codpiece, a decorative triangular piece of fabric attached at the groin.</a:t>
            </a:r>
          </a:p>
          <a:p>
            <a:pPr eaLnBrk="1" hangingPunct="1">
              <a:buFont typeface="Wingdings" pitchFamily="2" charset="2"/>
              <a:buNone/>
            </a:pPr>
            <a:endParaRPr lang="en-US" sz="2800" dirty="0" smtClean="0"/>
          </a:p>
        </p:txBody>
      </p:sp>
      <p:pic>
        <p:nvPicPr>
          <p:cNvPr id="12292" name="Picture 4" descr="1500's"/>
          <p:cNvPicPr>
            <a:picLocks noChangeAspect="1" noChangeArrowheads="1"/>
          </p:cNvPicPr>
          <p:nvPr/>
        </p:nvPicPr>
        <p:blipFill>
          <a:blip r:embed="rId3" cstate="print"/>
          <a:srcRect/>
          <a:stretch>
            <a:fillRect/>
          </a:stretch>
        </p:blipFill>
        <p:spPr bwMode="auto">
          <a:xfrm>
            <a:off x="685800" y="3429000"/>
            <a:ext cx="8053388" cy="3229766"/>
          </a:xfrm>
          <a:prstGeom prst="rect">
            <a:avLst/>
          </a:prstGeom>
          <a:noFill/>
          <a:ln w="9525">
            <a:noFill/>
            <a:miter lim="800000"/>
            <a:headEnd/>
            <a:tailEnd/>
          </a:ln>
        </p:spPr>
      </p:pic>
      <p:pic>
        <p:nvPicPr>
          <p:cNvPr id="12293" name="Picture 5" descr="1600 codpiece"/>
          <p:cNvPicPr>
            <a:picLocks noChangeAspect="1" noChangeArrowheads="1"/>
          </p:cNvPicPr>
          <p:nvPr/>
        </p:nvPicPr>
        <p:blipFill>
          <a:blip r:embed="rId4" cstate="print"/>
          <a:srcRect/>
          <a:stretch>
            <a:fillRect/>
          </a:stretch>
        </p:blipFill>
        <p:spPr bwMode="auto">
          <a:xfrm>
            <a:off x="8001000" y="1131888"/>
            <a:ext cx="1143000" cy="925512"/>
          </a:xfrm>
          <a:prstGeom prst="rect">
            <a:avLst/>
          </a:prstGeom>
          <a:noFill/>
          <a:ln w="9525">
            <a:noFill/>
            <a:miter lim="800000"/>
            <a:headEnd/>
            <a:tailEnd/>
          </a:ln>
        </p:spPr>
      </p:pic>
      <p:pic>
        <p:nvPicPr>
          <p:cNvPr id="12294" name="Picture 6" descr="1600 decorative codpiece"/>
          <p:cNvPicPr>
            <a:picLocks noChangeAspect="1" noChangeArrowheads="1"/>
          </p:cNvPicPr>
          <p:nvPr/>
        </p:nvPicPr>
        <p:blipFill>
          <a:blip r:embed="rId5" cstate="print"/>
          <a:srcRect/>
          <a:stretch>
            <a:fillRect/>
          </a:stretch>
        </p:blipFill>
        <p:spPr bwMode="auto">
          <a:xfrm>
            <a:off x="7391400" y="1905000"/>
            <a:ext cx="1131888" cy="11779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09600"/>
            <a:ext cx="7772400" cy="1143000"/>
          </a:xfrm>
        </p:spPr>
        <p:txBody>
          <a:bodyPr/>
          <a:lstStyle/>
          <a:p>
            <a:pPr eaLnBrk="1" hangingPunct="1"/>
            <a:r>
              <a:rPr lang="en-US" dirty="0" smtClean="0"/>
              <a:t>1930’s – Men’s Fashion</a:t>
            </a:r>
          </a:p>
        </p:txBody>
      </p:sp>
      <p:sp>
        <p:nvSpPr>
          <p:cNvPr id="24579" name="Rectangle 3"/>
          <p:cNvSpPr>
            <a:spLocks noGrp="1" noChangeArrowheads="1"/>
          </p:cNvSpPr>
          <p:nvPr>
            <p:ph type="body" idx="1"/>
          </p:nvPr>
        </p:nvSpPr>
        <p:spPr>
          <a:xfrm>
            <a:off x="0" y="2514600"/>
            <a:ext cx="5943600" cy="5334000"/>
          </a:xfrm>
        </p:spPr>
        <p:txBody>
          <a:bodyPr>
            <a:normAutofit/>
          </a:bodyPr>
          <a:lstStyle/>
          <a:p>
            <a:pPr eaLnBrk="1" hangingPunct="1">
              <a:lnSpc>
                <a:spcPct val="90000"/>
              </a:lnSpc>
            </a:pPr>
            <a:r>
              <a:rPr lang="en-US" sz="2600" dirty="0" smtClean="0"/>
              <a:t>The </a:t>
            </a:r>
            <a:r>
              <a:rPr lang="en-US" sz="2600" u="sng" dirty="0" smtClean="0"/>
              <a:t>Depression</a:t>
            </a:r>
            <a:r>
              <a:rPr lang="en-US" sz="2600" dirty="0" smtClean="0"/>
              <a:t> brought about the classic styles in suits and dresses, clothing that would last a long time and stay in style.  </a:t>
            </a:r>
          </a:p>
          <a:p>
            <a:pPr eaLnBrk="1" hangingPunct="1">
              <a:lnSpc>
                <a:spcPct val="90000"/>
              </a:lnSpc>
            </a:pPr>
            <a:r>
              <a:rPr lang="en-US" sz="2600" dirty="0" smtClean="0"/>
              <a:t>Straight, Wide leg trousers</a:t>
            </a:r>
          </a:p>
          <a:p>
            <a:pPr eaLnBrk="1" hangingPunct="1">
              <a:lnSpc>
                <a:spcPct val="90000"/>
              </a:lnSpc>
            </a:pPr>
            <a:r>
              <a:rPr lang="en-US" sz="2600" dirty="0" smtClean="0"/>
              <a:t>Sweater Vests</a:t>
            </a:r>
            <a:endParaRPr lang="en-US" sz="2800" dirty="0" smtClean="0"/>
          </a:p>
          <a:p>
            <a:pPr eaLnBrk="1" hangingPunct="1">
              <a:lnSpc>
                <a:spcPct val="90000"/>
              </a:lnSpc>
            </a:pPr>
            <a:endParaRPr lang="en-US" sz="2800" dirty="0" smtClean="0"/>
          </a:p>
        </p:txBody>
      </p:sp>
      <p:pic>
        <p:nvPicPr>
          <p:cNvPr id="24580" name="Picture 4" descr="1930leyen"/>
          <p:cNvPicPr>
            <a:picLocks noChangeAspect="1" noChangeArrowheads="1"/>
          </p:cNvPicPr>
          <p:nvPr/>
        </p:nvPicPr>
        <p:blipFill>
          <a:blip r:embed="rId3" cstate="print"/>
          <a:srcRect/>
          <a:stretch>
            <a:fillRect/>
          </a:stretch>
        </p:blipFill>
        <p:spPr bwMode="auto">
          <a:xfrm>
            <a:off x="5791200" y="1371600"/>
            <a:ext cx="3060700" cy="429991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1930’s Children</a:t>
            </a:r>
            <a:endParaRPr lang="en-US" dirty="0"/>
          </a:p>
        </p:txBody>
      </p:sp>
      <p:sp>
        <p:nvSpPr>
          <p:cNvPr id="4" name="Content Placeholder 3"/>
          <p:cNvSpPr>
            <a:spLocks noGrp="1"/>
          </p:cNvSpPr>
          <p:nvPr>
            <p:ph sz="half" idx="1"/>
          </p:nvPr>
        </p:nvSpPr>
        <p:spPr>
          <a:xfrm>
            <a:off x="457200" y="2249425"/>
            <a:ext cx="8382000" cy="1560576"/>
          </a:xfrm>
        </p:spPr>
        <p:txBody>
          <a:bodyPr>
            <a:normAutofit lnSpcReduction="10000"/>
          </a:bodyPr>
          <a:lstStyle/>
          <a:p>
            <a:pPr>
              <a:lnSpc>
                <a:spcPct val="90000"/>
              </a:lnSpc>
            </a:pPr>
            <a:r>
              <a:rPr lang="en-US" dirty="0" smtClean="0"/>
              <a:t>Hand-me-downs became fashionable not only for thrifty families, but for everyone.</a:t>
            </a:r>
          </a:p>
          <a:p>
            <a:r>
              <a:rPr lang="en-US" dirty="0" smtClean="0"/>
              <a:t>Depression babies had layettes sewn from sugar sacks while school children often wore underwear embellished with the trademarks of Pillsbury flour. combination, were the fashion in millinery wear.</a:t>
            </a:r>
          </a:p>
        </p:txBody>
      </p:sp>
      <p:pic>
        <p:nvPicPr>
          <p:cNvPr id="67586" name="Picture 2" descr="One-room school "/>
          <p:cNvPicPr>
            <a:picLocks noChangeAspect="1" noChangeArrowheads="1"/>
          </p:cNvPicPr>
          <p:nvPr/>
        </p:nvPicPr>
        <p:blipFill>
          <a:blip r:embed="rId3" cstate="print"/>
          <a:srcRect/>
          <a:stretch>
            <a:fillRect/>
          </a:stretch>
        </p:blipFill>
        <p:spPr bwMode="auto">
          <a:xfrm>
            <a:off x="2667000" y="3962400"/>
            <a:ext cx="3505200" cy="254923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Movies that represent the 30’s</a:t>
            </a:r>
          </a:p>
        </p:txBody>
      </p:sp>
      <p:sp>
        <p:nvSpPr>
          <p:cNvPr id="29699" name="Rectangle 3"/>
          <p:cNvSpPr>
            <a:spLocks noGrp="1" noChangeArrowheads="1"/>
          </p:cNvSpPr>
          <p:nvPr>
            <p:ph type="body" idx="1"/>
          </p:nvPr>
        </p:nvSpPr>
        <p:spPr/>
        <p:txBody>
          <a:bodyPr/>
          <a:lstStyle/>
          <a:p>
            <a:pPr eaLnBrk="1" hangingPunct="1"/>
            <a:r>
              <a:rPr lang="en-US" dirty="0" smtClean="0"/>
              <a:t>Annie</a:t>
            </a:r>
          </a:p>
          <a:p>
            <a:pPr eaLnBrk="1" hangingPunct="1"/>
            <a:r>
              <a:rPr lang="en-US" dirty="0" smtClean="0"/>
              <a:t>Wild Hearts Can’t Be Broken</a:t>
            </a:r>
          </a:p>
        </p:txBody>
      </p:sp>
      <p:pic>
        <p:nvPicPr>
          <p:cNvPr id="5122" name="Picture 2" descr="http://ia.media-imdb.com/images/M/MV5BMTg3NTUxNTE4OF5BMl5BanBnXkFtZTcwNTUxNTQyMQ@@._V1._SX274_SY400_.jpg">
            <a:hlinkClick r:id="rId3"/>
          </p:cNvPr>
          <p:cNvPicPr>
            <a:picLocks noChangeAspect="1" noChangeArrowheads="1"/>
          </p:cNvPicPr>
          <p:nvPr/>
        </p:nvPicPr>
        <p:blipFill>
          <a:blip r:embed="rId4" cstate="print"/>
          <a:srcRect/>
          <a:stretch>
            <a:fillRect/>
          </a:stretch>
        </p:blipFill>
        <p:spPr bwMode="auto">
          <a:xfrm>
            <a:off x="5867400" y="2514600"/>
            <a:ext cx="2609850" cy="381000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1940’s: Inverted Triangle Silhouette</a:t>
            </a:r>
            <a:endParaRPr lang="en-US" dirty="0"/>
          </a:p>
        </p:txBody>
      </p:sp>
      <p:sp>
        <p:nvSpPr>
          <p:cNvPr id="3" name="Content Placeholder 2"/>
          <p:cNvSpPr>
            <a:spLocks noGrp="1"/>
          </p:cNvSpPr>
          <p:nvPr>
            <p:ph sz="half" idx="1"/>
          </p:nvPr>
        </p:nvSpPr>
        <p:spPr/>
        <p:txBody>
          <a:bodyPr/>
          <a:lstStyle/>
          <a:p>
            <a:r>
              <a:rPr lang="en-US" dirty="0" smtClean="0"/>
              <a:t>Women began to wear pants as he practical dress for work in industry.  It was not too long before pants were popular outside the workplace as a comfortable casual fashion. </a:t>
            </a:r>
          </a:p>
          <a:p>
            <a:endParaRPr lang="en-US" dirty="0" smtClean="0"/>
          </a:p>
          <a:p>
            <a:r>
              <a:rPr lang="en-US" dirty="0" smtClean="0"/>
              <a:t>The fashion at this time was very manly and the fabric was sensible tweed.  The shoulder was square, wide and padded.  Suit dresses were very popular and saddle stitching was a favorite trim.</a:t>
            </a:r>
          </a:p>
          <a:p>
            <a:endParaRPr lang="en-US" dirty="0"/>
          </a:p>
        </p:txBody>
      </p:sp>
      <p:pic>
        <p:nvPicPr>
          <p:cNvPr id="5" name="Content Placeholder 4" descr="1948wards1"/>
          <p:cNvPicPr>
            <a:picLocks noGrp="1" noChangeAspect="1" noChangeArrowheads="1"/>
          </p:cNvPicPr>
          <p:nvPr>
            <p:ph sz="half" idx="2"/>
          </p:nvPr>
        </p:nvPicPr>
        <p:blipFill>
          <a:blip r:embed="rId3" cstate="print"/>
          <a:srcRect/>
          <a:stretch>
            <a:fillRect/>
          </a:stretch>
        </p:blipFill>
        <p:spPr bwMode="auto">
          <a:xfrm>
            <a:off x="5187950" y="2556669"/>
            <a:ext cx="2959100" cy="3911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Influence on Women</a:t>
            </a:r>
          </a:p>
        </p:txBody>
      </p:sp>
      <p:sp>
        <p:nvSpPr>
          <p:cNvPr id="33795" name="Rectangle 3"/>
          <p:cNvSpPr>
            <a:spLocks noGrp="1" noChangeArrowheads="1"/>
          </p:cNvSpPr>
          <p:nvPr>
            <p:ph type="body" idx="1"/>
          </p:nvPr>
        </p:nvSpPr>
        <p:spPr>
          <a:xfrm>
            <a:off x="685800" y="1981200"/>
            <a:ext cx="4953000" cy="4876800"/>
          </a:xfrm>
        </p:spPr>
        <p:txBody>
          <a:bodyPr/>
          <a:lstStyle/>
          <a:p>
            <a:pPr eaLnBrk="1" hangingPunct="1"/>
            <a:r>
              <a:rPr lang="en-US" smtClean="0"/>
              <a:t>The women were thrown into the workplace and then told to leave once the men returned.  However, women now had their eyes open to the opportunities available to them.</a:t>
            </a:r>
          </a:p>
        </p:txBody>
      </p:sp>
      <p:pic>
        <p:nvPicPr>
          <p:cNvPr id="33796" name="Picture 4" descr="1942"/>
          <p:cNvPicPr>
            <a:picLocks noChangeAspect="1" noChangeArrowheads="1"/>
          </p:cNvPicPr>
          <p:nvPr/>
        </p:nvPicPr>
        <p:blipFill>
          <a:blip r:embed="rId3" cstate="print"/>
          <a:srcRect/>
          <a:stretch>
            <a:fillRect/>
          </a:stretch>
        </p:blipFill>
        <p:spPr bwMode="auto">
          <a:xfrm>
            <a:off x="5791200" y="1524000"/>
            <a:ext cx="3127375" cy="42148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1940’s Influence of History </a:t>
            </a:r>
            <a:endParaRPr lang="en-US" dirty="0"/>
          </a:p>
        </p:txBody>
      </p:sp>
      <p:sp>
        <p:nvSpPr>
          <p:cNvPr id="3" name="Content Placeholder 2"/>
          <p:cNvSpPr>
            <a:spLocks noGrp="1"/>
          </p:cNvSpPr>
          <p:nvPr>
            <p:ph sz="half" idx="1"/>
          </p:nvPr>
        </p:nvSpPr>
        <p:spPr/>
        <p:txBody>
          <a:bodyPr/>
          <a:lstStyle/>
          <a:p>
            <a:r>
              <a:rPr lang="en-US" dirty="0" smtClean="0"/>
              <a:t>WWII 1939 – 1945</a:t>
            </a:r>
          </a:p>
          <a:p>
            <a:pPr lvl="1"/>
            <a:r>
              <a:rPr lang="en-US" sz="2000" dirty="0" smtClean="0"/>
              <a:t>With the fashion industry closed down by the war in Europe, the U.S. was left to its own designers for fashion direction.  The designers turned to the military for inspiration.</a:t>
            </a:r>
            <a:endParaRPr lang="en-US" dirty="0" smtClean="0"/>
          </a:p>
          <a:p>
            <a:r>
              <a:rPr lang="en-US" dirty="0" smtClean="0"/>
              <a:t>Rationing</a:t>
            </a:r>
          </a:p>
          <a:p>
            <a:r>
              <a:rPr lang="en-US" dirty="0" smtClean="0"/>
              <a:t>Couture leaves Paris, NY gains importance</a:t>
            </a:r>
            <a:endParaRPr lang="en-US" dirty="0"/>
          </a:p>
        </p:txBody>
      </p:sp>
      <p:pic>
        <p:nvPicPr>
          <p:cNvPr id="5" name="Picture 5" descr="1940-married in a suit because he's being shipped overseas"/>
          <p:cNvPicPr>
            <a:picLocks noGrp="1" noChangeAspect="1" noChangeArrowheads="1"/>
          </p:cNvPicPr>
          <p:nvPr>
            <p:ph sz="half" idx="2"/>
          </p:nvPr>
        </p:nvPicPr>
        <p:blipFill>
          <a:blip r:embed="rId3" cstate="print"/>
          <a:srcRect/>
          <a:stretch>
            <a:fillRect/>
          </a:stretch>
        </p:blipFill>
        <p:spPr bwMode="auto">
          <a:xfrm>
            <a:off x="5410200" y="1600200"/>
            <a:ext cx="2895600" cy="4286447"/>
          </a:xfrm>
          <a:prstGeom prst="rect">
            <a:avLst/>
          </a:prstGeom>
          <a:noFill/>
          <a:ln w="9525">
            <a:noFill/>
            <a:miter lim="800000"/>
            <a:headEnd/>
            <a:tailEnd/>
          </a:ln>
        </p:spPr>
      </p:pic>
      <p:sp>
        <p:nvSpPr>
          <p:cNvPr id="6" name="Text Box 6"/>
          <p:cNvSpPr txBox="1">
            <a:spLocks noChangeArrowheads="1"/>
          </p:cNvSpPr>
          <p:nvPr/>
        </p:nvSpPr>
        <p:spPr bwMode="auto">
          <a:xfrm>
            <a:off x="5562600" y="5867400"/>
            <a:ext cx="2514600" cy="738664"/>
          </a:xfrm>
          <a:prstGeom prst="rect">
            <a:avLst/>
          </a:prstGeom>
          <a:noFill/>
          <a:ln w="9525">
            <a:noFill/>
            <a:miter lim="800000"/>
            <a:headEnd/>
            <a:tailEnd/>
          </a:ln>
        </p:spPr>
        <p:txBody>
          <a:bodyPr wrap="square">
            <a:spAutoFit/>
          </a:bodyPr>
          <a:lstStyle/>
          <a:p>
            <a:pPr algn="ctr">
              <a:spcBef>
                <a:spcPct val="50000"/>
              </a:spcBef>
            </a:pPr>
            <a:r>
              <a:rPr lang="en-US" sz="1400" dirty="0"/>
              <a:t>This woman was married in a suit quickly for her husband to be shipped out.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28600"/>
            <a:ext cx="7772400" cy="1143000"/>
          </a:xfrm>
        </p:spPr>
        <p:txBody>
          <a:bodyPr/>
          <a:lstStyle/>
          <a:p>
            <a:pPr eaLnBrk="1" hangingPunct="1"/>
            <a:r>
              <a:rPr lang="en-US" dirty="0" smtClean="0"/>
              <a:t>War Restrictions</a:t>
            </a:r>
          </a:p>
        </p:txBody>
      </p:sp>
      <p:sp>
        <p:nvSpPr>
          <p:cNvPr id="1028" name="Rectangle 3"/>
          <p:cNvSpPr>
            <a:spLocks noGrp="1" noChangeArrowheads="1"/>
          </p:cNvSpPr>
          <p:nvPr>
            <p:ph type="body" idx="1"/>
          </p:nvPr>
        </p:nvSpPr>
        <p:spPr>
          <a:xfrm>
            <a:off x="4800600" y="4114800"/>
            <a:ext cx="4114800" cy="1371600"/>
          </a:xfrm>
        </p:spPr>
        <p:txBody>
          <a:bodyPr>
            <a:normAutofit fontScale="70000" lnSpcReduction="20000"/>
          </a:bodyPr>
          <a:lstStyle/>
          <a:p>
            <a:pPr eaLnBrk="1" hangingPunct="1">
              <a:lnSpc>
                <a:spcPct val="90000"/>
              </a:lnSpc>
            </a:pPr>
            <a:r>
              <a:rPr lang="en-US" sz="2700" smtClean="0"/>
              <a:t>Stockings, which were not required under pants, were expensive and usually not available.  Women in this picture are shown painting their legs to appear to have nylons on.</a:t>
            </a:r>
            <a:endParaRPr lang="en-US" sz="2800" smtClean="0"/>
          </a:p>
        </p:txBody>
      </p:sp>
      <p:pic>
        <p:nvPicPr>
          <p:cNvPr id="1029" name="Picture 4" descr="1940-leg makeup for stockings"/>
          <p:cNvPicPr>
            <a:picLocks noChangeAspect="1" noChangeArrowheads="1"/>
          </p:cNvPicPr>
          <p:nvPr/>
        </p:nvPicPr>
        <p:blipFill>
          <a:blip r:embed="rId4" cstate="print"/>
          <a:srcRect/>
          <a:stretch>
            <a:fillRect/>
          </a:stretch>
        </p:blipFill>
        <p:spPr bwMode="auto">
          <a:xfrm>
            <a:off x="4581525" y="762000"/>
            <a:ext cx="4562475" cy="3155950"/>
          </a:xfrm>
          <a:prstGeom prst="rect">
            <a:avLst/>
          </a:prstGeom>
          <a:noFill/>
          <a:ln w="9525">
            <a:noFill/>
            <a:miter lim="800000"/>
            <a:headEnd/>
            <a:tailEnd/>
          </a:ln>
        </p:spPr>
      </p:pic>
      <p:graphicFrame>
        <p:nvGraphicFramePr>
          <p:cNvPr id="1026" name="Object 1024"/>
          <p:cNvGraphicFramePr>
            <a:graphicFrameLocks noChangeAspect="1"/>
          </p:cNvGraphicFramePr>
          <p:nvPr/>
        </p:nvGraphicFramePr>
        <p:xfrm>
          <a:off x="652463" y="2903538"/>
          <a:ext cx="6815137" cy="3878262"/>
        </p:xfrm>
        <a:graphic>
          <a:graphicData uri="http://schemas.openxmlformats.org/presentationml/2006/ole">
            <mc:AlternateContent xmlns:mc="http://schemas.openxmlformats.org/markup-compatibility/2006">
              <mc:Choice xmlns:v="urn:schemas-microsoft-com:vml" Requires="v">
                <p:oleObj spid="_x0000_s1027" name="Document" r:id="rId5" imgW="6476760" imgH="3247920" progId="">
                  <p:embed/>
                </p:oleObj>
              </mc:Choice>
              <mc:Fallback>
                <p:oleObj name="Document" r:id="rId5" imgW="6476760" imgH="3247920" progId="">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3" y="2903538"/>
                        <a:ext cx="6815137"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6"/>
          <p:cNvSpPr>
            <a:spLocks noChangeArrowheads="1"/>
          </p:cNvSpPr>
          <p:nvPr/>
        </p:nvSpPr>
        <p:spPr bwMode="auto">
          <a:xfrm>
            <a:off x="457200" y="1295400"/>
            <a:ext cx="4114800" cy="1371600"/>
          </a:xfrm>
          <a:prstGeom prst="rect">
            <a:avLst/>
          </a:prstGeom>
          <a:noFill/>
          <a:ln w="9525">
            <a:noFill/>
            <a:miter lim="800000"/>
            <a:headEnd/>
            <a:tailEnd/>
          </a:ln>
        </p:spPr>
        <p:txBody>
          <a:bodyPr/>
          <a:lstStyle/>
          <a:p>
            <a:pPr marL="342900" indent="-342900">
              <a:lnSpc>
                <a:spcPct val="90000"/>
              </a:lnSpc>
              <a:spcBef>
                <a:spcPct val="20000"/>
              </a:spcBef>
              <a:buClr>
                <a:schemeClr val="accent2"/>
              </a:buClr>
              <a:buSzPct val="80000"/>
              <a:buFont typeface="Wingdings" pitchFamily="2" charset="2"/>
              <a:buBlip>
                <a:blip r:embed="rId7"/>
              </a:buBlip>
            </a:pPr>
            <a:r>
              <a:rPr lang="en-US" sz="2700">
                <a:latin typeface="Arial Narrow" pitchFamily="34" charset="0"/>
              </a:rPr>
              <a:t>Not only fashion was restricted but food was rationed.</a:t>
            </a:r>
            <a:endParaRPr lang="en-US" sz="2800">
              <a:latin typeface="Arial Narrow"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 y="838200"/>
            <a:ext cx="8229600" cy="1066800"/>
          </a:xfrm>
        </p:spPr>
        <p:txBody>
          <a:bodyPr/>
          <a:lstStyle/>
          <a:p>
            <a:pPr eaLnBrk="1" hangingPunct="1"/>
            <a:r>
              <a:rPr lang="en-US" dirty="0" smtClean="0"/>
              <a:t>1940’s</a:t>
            </a:r>
          </a:p>
        </p:txBody>
      </p:sp>
      <p:sp>
        <p:nvSpPr>
          <p:cNvPr id="30723" name="Rectangle 3"/>
          <p:cNvSpPr>
            <a:spLocks noGrp="1" noChangeArrowheads="1"/>
          </p:cNvSpPr>
          <p:nvPr>
            <p:ph type="body" idx="1"/>
          </p:nvPr>
        </p:nvSpPr>
        <p:spPr>
          <a:xfrm>
            <a:off x="152400" y="1905000"/>
            <a:ext cx="3962400" cy="4648200"/>
          </a:xfrm>
        </p:spPr>
        <p:txBody>
          <a:bodyPr>
            <a:normAutofit fontScale="85000" lnSpcReduction="10000"/>
          </a:bodyPr>
          <a:lstStyle/>
          <a:p>
            <a:pPr eaLnBrk="1" hangingPunct="1">
              <a:lnSpc>
                <a:spcPct val="90000"/>
              </a:lnSpc>
            </a:pPr>
            <a:r>
              <a:rPr lang="en-US" sz="2600" dirty="0" smtClean="0"/>
              <a:t>L85 was a law which restricted the manufacture of clothing.  Ruffles were forbidden.  Only one pocket per blouse or shirt was allowed.  Hems could be no deeper than 2 inches and the widest part of the hem of a dress could not exceed 72 inches.  Hemlines rose and leveled off just below the knee.</a:t>
            </a:r>
          </a:p>
          <a:p>
            <a:pPr eaLnBrk="1" hangingPunct="1">
              <a:lnSpc>
                <a:spcPct val="90000"/>
              </a:lnSpc>
            </a:pPr>
            <a:r>
              <a:rPr lang="en-US" sz="2600" dirty="0" smtClean="0"/>
              <a:t>For men several things were removed: cuffs, vests, 2 pant suits, patch pockets, cloth belts, and pleats.</a:t>
            </a:r>
          </a:p>
        </p:txBody>
      </p:sp>
      <p:pic>
        <p:nvPicPr>
          <p:cNvPr id="30724" name="Picture 4" descr="1940-utility clothes, shirtwaists and war regulation"/>
          <p:cNvPicPr>
            <a:picLocks noChangeAspect="1" noChangeArrowheads="1"/>
          </p:cNvPicPr>
          <p:nvPr/>
        </p:nvPicPr>
        <p:blipFill>
          <a:blip r:embed="rId3" cstate="print"/>
          <a:srcRect/>
          <a:stretch>
            <a:fillRect/>
          </a:stretch>
        </p:blipFill>
        <p:spPr bwMode="auto">
          <a:xfrm>
            <a:off x="4038600" y="1828800"/>
            <a:ext cx="4840514" cy="3505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1940’s Men’s Fashion</a:t>
            </a:r>
            <a:endParaRPr lang="en-US" dirty="0"/>
          </a:p>
        </p:txBody>
      </p:sp>
      <p:sp>
        <p:nvSpPr>
          <p:cNvPr id="6" name="Content Placeholder 5"/>
          <p:cNvSpPr>
            <a:spLocks noGrp="1"/>
          </p:cNvSpPr>
          <p:nvPr>
            <p:ph sz="half" idx="1"/>
          </p:nvPr>
        </p:nvSpPr>
        <p:spPr/>
        <p:txBody>
          <a:bodyPr/>
          <a:lstStyle/>
          <a:p>
            <a:r>
              <a:rPr lang="en-US" dirty="0" smtClean="0"/>
              <a:t>The Eisenhower jacket made fashion history as it was adopted for civilian use.  The shoulders were roomy and comfortable. The Bomber jacket also gained in popularity.</a:t>
            </a:r>
          </a:p>
          <a:p>
            <a:endParaRPr lang="en-US" dirty="0"/>
          </a:p>
        </p:txBody>
      </p:sp>
      <p:graphicFrame>
        <p:nvGraphicFramePr>
          <p:cNvPr id="68612" name="Object 4"/>
          <p:cNvGraphicFramePr>
            <a:graphicFrameLocks noChangeAspect="1"/>
          </p:cNvGraphicFramePr>
          <p:nvPr/>
        </p:nvGraphicFramePr>
        <p:xfrm>
          <a:off x="2895600" y="-1828800"/>
          <a:ext cx="5715000" cy="8279796"/>
        </p:xfrm>
        <a:graphic>
          <a:graphicData uri="http://schemas.openxmlformats.org/presentationml/2006/ole">
            <mc:AlternateContent xmlns:mc="http://schemas.openxmlformats.org/markup-compatibility/2006">
              <mc:Choice xmlns:v="urn:schemas-microsoft-com:vml" Requires="v">
                <p:oleObj spid="_x0000_s68614" name="Document" r:id="rId4" imgW="5705280" imgH="8267400" progId="">
                  <p:embed/>
                </p:oleObj>
              </mc:Choice>
              <mc:Fallback>
                <p:oleObj name="Document" r:id="rId4" imgW="5705280" imgH="82674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828800"/>
                        <a:ext cx="5715000" cy="827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nvGraphicFramePr>
        <p:xfrm>
          <a:off x="-990600" y="-152400"/>
          <a:ext cx="6096000" cy="6574317"/>
        </p:xfrm>
        <a:graphic>
          <a:graphicData uri="http://schemas.openxmlformats.org/presentationml/2006/ole">
            <mc:AlternateContent xmlns:mc="http://schemas.openxmlformats.org/markup-compatibility/2006">
              <mc:Choice xmlns:v="urn:schemas-microsoft-com:vml" Requires="v">
                <p:oleObj spid="_x0000_s68615" name="Document" r:id="rId6" imgW="5705280" imgH="6153120" progId="">
                  <p:embed/>
                </p:oleObj>
              </mc:Choice>
              <mc:Fallback>
                <p:oleObj name="Document" r:id="rId6" imgW="5705280" imgH="615312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52400"/>
                        <a:ext cx="6096000" cy="657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Movies that represent the 40’s</a:t>
            </a:r>
          </a:p>
        </p:txBody>
      </p:sp>
      <p:sp>
        <p:nvSpPr>
          <p:cNvPr id="35843" name="Rectangle 3"/>
          <p:cNvSpPr>
            <a:spLocks noGrp="1" noChangeArrowheads="1"/>
          </p:cNvSpPr>
          <p:nvPr>
            <p:ph type="body" idx="1"/>
          </p:nvPr>
        </p:nvSpPr>
        <p:spPr>
          <a:xfrm>
            <a:off x="457200" y="1981200"/>
            <a:ext cx="8229600" cy="4325112"/>
          </a:xfrm>
        </p:spPr>
        <p:txBody>
          <a:bodyPr/>
          <a:lstStyle/>
          <a:p>
            <a:pPr eaLnBrk="1" hangingPunct="1"/>
            <a:r>
              <a:rPr lang="en-US" dirty="0" smtClean="0"/>
              <a:t>A League of Their Own*</a:t>
            </a:r>
          </a:p>
          <a:p>
            <a:pPr eaLnBrk="1" hangingPunct="1"/>
            <a:r>
              <a:rPr lang="en-US" dirty="0" smtClean="0"/>
              <a:t>Memphis Belle*</a:t>
            </a:r>
          </a:p>
          <a:p>
            <a:r>
              <a:rPr lang="en-US" dirty="0" smtClean="0"/>
              <a:t>White Christmas</a:t>
            </a:r>
          </a:p>
          <a:p>
            <a:pPr eaLnBrk="1" hangingPunct="1"/>
            <a:r>
              <a:rPr lang="en-US" dirty="0" smtClean="0"/>
              <a:t>I.Q.*</a:t>
            </a:r>
          </a:p>
        </p:txBody>
      </p:sp>
      <p:pic>
        <p:nvPicPr>
          <p:cNvPr id="71682" name="Picture 2" descr="http://ia.media-imdb.com/images/M/MV5BMTY5Mjc4MDk1Nl5BMl5BanBnXkFtZTYwMzc5MTc4._V1._SX150_SY219_.jpg">
            <a:hlinkClick r:id="rId3"/>
          </p:cNvPr>
          <p:cNvPicPr>
            <a:picLocks noChangeAspect="1" noChangeArrowheads="1"/>
          </p:cNvPicPr>
          <p:nvPr/>
        </p:nvPicPr>
        <p:blipFill>
          <a:blip r:embed="rId4" cstate="print"/>
          <a:srcRect/>
          <a:stretch>
            <a:fillRect/>
          </a:stretch>
        </p:blipFill>
        <p:spPr bwMode="auto">
          <a:xfrm>
            <a:off x="5562600" y="2438400"/>
            <a:ext cx="2590800" cy="3782568"/>
          </a:xfrm>
          <a:prstGeom prst="rect">
            <a:avLst/>
          </a:prstGeom>
          <a:noFill/>
        </p:spPr>
      </p:pic>
      <p:pic>
        <p:nvPicPr>
          <p:cNvPr id="71684" name="Picture 4" descr="http://ia.media-imdb.com/images/M/MV5BMTgwMzUwODc3M15BMl5BanBnXkFtZTYwODA4Mzc4._V1._SX144_SY199_.jpg">
            <a:hlinkClick r:id="rId5"/>
          </p:cNvPr>
          <p:cNvPicPr>
            <a:picLocks noChangeAspect="1" noChangeArrowheads="1"/>
          </p:cNvPicPr>
          <p:nvPr/>
        </p:nvPicPr>
        <p:blipFill>
          <a:blip r:embed="rId6" cstate="print"/>
          <a:srcRect/>
          <a:stretch>
            <a:fillRect/>
          </a:stretch>
        </p:blipFill>
        <p:spPr bwMode="auto">
          <a:xfrm>
            <a:off x="2895600" y="3429000"/>
            <a:ext cx="2362200" cy="3264429"/>
          </a:xfrm>
          <a:prstGeom prst="rect">
            <a:avLst/>
          </a:prstGeom>
          <a:noFill/>
        </p:spPr>
      </p:pic>
      <p:pic>
        <p:nvPicPr>
          <p:cNvPr id="71686" name="Picture 6" descr="http://ia.media-imdb.com/images/M/MV5BOTE2MDgyNDY2OV5BMl5BanBnXkFtZTYwMTA3NzU5._V1._SX254_SY400_.jpg">
            <a:hlinkClick r:id="rId7"/>
          </p:cNvPr>
          <p:cNvPicPr>
            <a:picLocks noChangeAspect="1" noChangeArrowheads="1"/>
          </p:cNvPicPr>
          <p:nvPr/>
        </p:nvPicPr>
        <p:blipFill>
          <a:blip r:embed="rId8" cstate="print"/>
          <a:srcRect/>
          <a:stretch>
            <a:fillRect/>
          </a:stretch>
        </p:blipFill>
        <p:spPr bwMode="auto">
          <a:xfrm>
            <a:off x="609600" y="3977999"/>
            <a:ext cx="1828800" cy="2880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609600"/>
            <a:ext cx="8229600" cy="1066800"/>
          </a:xfrm>
        </p:spPr>
        <p:txBody>
          <a:bodyPr/>
          <a:lstStyle/>
          <a:p>
            <a:pPr eaLnBrk="1" hangingPunct="1"/>
            <a:r>
              <a:rPr lang="en-US" dirty="0" smtClean="0"/>
              <a:t>1400’s-1500’s</a:t>
            </a:r>
          </a:p>
        </p:txBody>
      </p:sp>
      <p:sp>
        <p:nvSpPr>
          <p:cNvPr id="13315" name="Rectangle 3"/>
          <p:cNvSpPr>
            <a:spLocks noGrp="1" noChangeArrowheads="1"/>
          </p:cNvSpPr>
          <p:nvPr>
            <p:ph type="body" sz="half" idx="1"/>
          </p:nvPr>
        </p:nvSpPr>
        <p:spPr/>
        <p:txBody>
          <a:bodyPr/>
          <a:lstStyle/>
          <a:p>
            <a:pPr eaLnBrk="1" hangingPunct="1">
              <a:lnSpc>
                <a:spcPct val="90000"/>
              </a:lnSpc>
              <a:buFont typeface="Wingdings" pitchFamily="2" charset="2"/>
              <a:buNone/>
            </a:pPr>
            <a:endParaRPr lang="en-US" smtClean="0"/>
          </a:p>
          <a:p>
            <a:pPr eaLnBrk="1" hangingPunct="1">
              <a:buFont typeface="Wingdings" pitchFamily="2" charset="2"/>
              <a:buNone/>
            </a:pPr>
            <a:endParaRPr lang="en-US" smtClean="0"/>
          </a:p>
        </p:txBody>
      </p:sp>
      <p:sp>
        <p:nvSpPr>
          <p:cNvPr id="13316" name="Rectangle 4"/>
          <p:cNvSpPr>
            <a:spLocks noGrp="1" noChangeArrowheads="1"/>
          </p:cNvSpPr>
          <p:nvPr>
            <p:ph type="body" sz="half" idx="2"/>
          </p:nvPr>
        </p:nvSpPr>
        <p:spPr>
          <a:xfrm>
            <a:off x="762000" y="1828800"/>
            <a:ext cx="2895600" cy="4648200"/>
          </a:xfrm>
        </p:spPr>
        <p:txBody>
          <a:bodyPr/>
          <a:lstStyle/>
          <a:p>
            <a:pPr eaLnBrk="1" hangingPunct="1"/>
            <a:r>
              <a:rPr lang="en-US" dirty="0" smtClean="0"/>
              <a:t>The Farthingale was a stiff metal cone-shaped article worn under skirts, while the Ruff was a large stiff collar worn at this time.</a:t>
            </a:r>
          </a:p>
        </p:txBody>
      </p:sp>
      <p:pic>
        <p:nvPicPr>
          <p:cNvPr id="13317" name="Picture 5" descr="1600 farthingale"/>
          <p:cNvPicPr>
            <a:picLocks noChangeAspect="1" noChangeArrowheads="1"/>
          </p:cNvPicPr>
          <p:nvPr/>
        </p:nvPicPr>
        <p:blipFill>
          <a:blip r:embed="rId3" cstate="print"/>
          <a:srcRect/>
          <a:stretch>
            <a:fillRect/>
          </a:stretch>
        </p:blipFill>
        <p:spPr bwMode="auto">
          <a:xfrm>
            <a:off x="2971800" y="3962400"/>
            <a:ext cx="1699553" cy="2705100"/>
          </a:xfrm>
          <a:prstGeom prst="rect">
            <a:avLst/>
          </a:prstGeom>
          <a:noFill/>
          <a:ln w="9525">
            <a:noFill/>
            <a:miter lim="800000"/>
            <a:headEnd/>
            <a:tailEnd/>
          </a:ln>
        </p:spPr>
      </p:pic>
      <p:pic>
        <p:nvPicPr>
          <p:cNvPr id="13318" name="Picture 6" descr="1600 ruff"/>
          <p:cNvPicPr>
            <a:picLocks noChangeAspect="1" noChangeArrowheads="1"/>
          </p:cNvPicPr>
          <p:nvPr/>
        </p:nvPicPr>
        <p:blipFill>
          <a:blip r:embed="rId4" cstate="print"/>
          <a:srcRect/>
          <a:stretch>
            <a:fillRect/>
          </a:stretch>
        </p:blipFill>
        <p:spPr bwMode="auto">
          <a:xfrm>
            <a:off x="5410200" y="1981200"/>
            <a:ext cx="3030538" cy="4113213"/>
          </a:xfrm>
          <a:prstGeom prst="rect">
            <a:avLst/>
          </a:prstGeom>
          <a:noFill/>
          <a:ln w="9525">
            <a:noFill/>
            <a:miter lim="800000"/>
            <a:headEnd/>
            <a:tailEnd/>
          </a:ln>
        </p:spPr>
      </p:pic>
      <p:sp>
        <p:nvSpPr>
          <p:cNvPr id="13319" name="Text Box 7"/>
          <p:cNvSpPr txBox="1">
            <a:spLocks noChangeArrowheads="1"/>
          </p:cNvSpPr>
          <p:nvPr/>
        </p:nvSpPr>
        <p:spPr bwMode="auto">
          <a:xfrm>
            <a:off x="6629400" y="6248400"/>
            <a:ext cx="838200" cy="457200"/>
          </a:xfrm>
          <a:prstGeom prst="rect">
            <a:avLst/>
          </a:prstGeom>
          <a:noFill/>
          <a:ln w="9525">
            <a:noFill/>
            <a:miter lim="800000"/>
            <a:headEnd/>
            <a:tailEnd/>
          </a:ln>
        </p:spPr>
        <p:txBody>
          <a:bodyPr>
            <a:spAutoFit/>
          </a:bodyPr>
          <a:lstStyle/>
          <a:p>
            <a:pPr>
              <a:spcBef>
                <a:spcPct val="50000"/>
              </a:spcBef>
            </a:pPr>
            <a:r>
              <a:rPr lang="en-US" dirty="0"/>
              <a:t>Ruff</a:t>
            </a:r>
          </a:p>
        </p:txBody>
      </p:sp>
      <p:sp>
        <p:nvSpPr>
          <p:cNvPr id="13320" name="Text Box 8"/>
          <p:cNvSpPr txBox="1">
            <a:spLocks noChangeArrowheads="1"/>
          </p:cNvSpPr>
          <p:nvPr/>
        </p:nvSpPr>
        <p:spPr bwMode="auto">
          <a:xfrm>
            <a:off x="2057400" y="5334000"/>
            <a:ext cx="1371600" cy="369332"/>
          </a:xfrm>
          <a:prstGeom prst="rect">
            <a:avLst/>
          </a:prstGeom>
          <a:noFill/>
          <a:ln w="9525">
            <a:noFill/>
            <a:miter lim="800000"/>
            <a:headEnd/>
            <a:tailEnd/>
          </a:ln>
        </p:spPr>
        <p:txBody>
          <a:bodyPr wrap="square">
            <a:spAutoFit/>
          </a:bodyPr>
          <a:lstStyle/>
          <a:p>
            <a:pPr>
              <a:spcBef>
                <a:spcPct val="50000"/>
              </a:spcBef>
            </a:pPr>
            <a:r>
              <a:rPr lang="en-US" dirty="0"/>
              <a:t>Farthingale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28600"/>
            <a:ext cx="2514600" cy="1143000"/>
          </a:xfrm>
        </p:spPr>
        <p:txBody>
          <a:bodyPr/>
          <a:lstStyle/>
          <a:p>
            <a:pPr eaLnBrk="1" hangingPunct="1"/>
            <a:r>
              <a:rPr lang="en-US" dirty="0" smtClean="0"/>
              <a:t>1600’s</a:t>
            </a:r>
          </a:p>
        </p:txBody>
      </p:sp>
      <p:sp>
        <p:nvSpPr>
          <p:cNvPr id="15363" name="Rectangle 3"/>
          <p:cNvSpPr>
            <a:spLocks noGrp="1" noChangeArrowheads="1"/>
          </p:cNvSpPr>
          <p:nvPr>
            <p:ph type="body" idx="1"/>
          </p:nvPr>
        </p:nvSpPr>
        <p:spPr>
          <a:xfrm>
            <a:off x="457200" y="990600"/>
            <a:ext cx="8686800" cy="1981200"/>
          </a:xfrm>
        </p:spPr>
        <p:txBody>
          <a:bodyPr>
            <a:normAutofit fontScale="92500"/>
          </a:bodyPr>
          <a:lstStyle/>
          <a:p>
            <a:pPr eaLnBrk="1" hangingPunct="1"/>
            <a:r>
              <a:rPr lang="en-US" sz="2800" dirty="0" smtClean="0"/>
              <a:t>The French Courtiers influence for this time was a fashion which said “I don’t have to work for a living.”</a:t>
            </a:r>
          </a:p>
          <a:p>
            <a:pPr eaLnBrk="1" hangingPunct="1"/>
            <a:r>
              <a:rPr lang="en-US" sz="2800" dirty="0" smtClean="0"/>
              <a:t>The Puritan costumes were very simple. When religious values are ascendant, dress becomes austere.</a:t>
            </a:r>
          </a:p>
        </p:txBody>
      </p:sp>
      <p:pic>
        <p:nvPicPr>
          <p:cNvPr id="15364" name="Picture 6" descr="1600's overview"/>
          <p:cNvPicPr>
            <a:picLocks noChangeAspect="1" noChangeArrowheads="1"/>
          </p:cNvPicPr>
          <p:nvPr/>
        </p:nvPicPr>
        <p:blipFill>
          <a:blip r:embed="rId3" cstate="print"/>
          <a:srcRect/>
          <a:stretch>
            <a:fillRect/>
          </a:stretch>
        </p:blipFill>
        <p:spPr bwMode="auto">
          <a:xfrm>
            <a:off x="457200" y="3200400"/>
            <a:ext cx="8156575" cy="328889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228600"/>
            <a:ext cx="7772400" cy="1143000"/>
          </a:xfrm>
        </p:spPr>
        <p:txBody>
          <a:bodyPr/>
          <a:lstStyle/>
          <a:p>
            <a:pPr eaLnBrk="1" hangingPunct="1"/>
            <a:r>
              <a:rPr lang="en-US" dirty="0" smtClean="0"/>
              <a:t>1700’s</a:t>
            </a:r>
          </a:p>
        </p:txBody>
      </p:sp>
      <p:sp>
        <p:nvSpPr>
          <p:cNvPr id="18435" name="Rectangle 3"/>
          <p:cNvSpPr>
            <a:spLocks noGrp="1" noChangeArrowheads="1"/>
          </p:cNvSpPr>
          <p:nvPr>
            <p:ph type="body" idx="1"/>
          </p:nvPr>
        </p:nvSpPr>
        <p:spPr>
          <a:xfrm>
            <a:off x="685800" y="914400"/>
            <a:ext cx="4419600" cy="3733800"/>
          </a:xfrm>
        </p:spPr>
        <p:txBody>
          <a:bodyPr>
            <a:normAutofit fontScale="85000" lnSpcReduction="20000"/>
          </a:bodyPr>
          <a:lstStyle/>
          <a:p>
            <a:pPr eaLnBrk="1" hangingPunct="1"/>
            <a:r>
              <a:rPr lang="en-US" sz="2800" dirty="0" smtClean="0"/>
              <a:t>The 1700’s started with the drastic extension of both the hips and the hair for women.  Women were beginning to make contributions to society by becoming writers, business women, artists and doctors.  The drastic visual display of their dress was a spectacle which far outweighed the proportions of a man.</a:t>
            </a:r>
          </a:p>
        </p:txBody>
      </p:sp>
      <p:pic>
        <p:nvPicPr>
          <p:cNvPr id="18436" name="Picture 4" descr="1700"/>
          <p:cNvPicPr>
            <a:picLocks noChangeAspect="1" noChangeArrowheads="1"/>
          </p:cNvPicPr>
          <p:nvPr/>
        </p:nvPicPr>
        <p:blipFill>
          <a:blip r:embed="rId3" cstate="print"/>
          <a:srcRect/>
          <a:stretch>
            <a:fillRect/>
          </a:stretch>
        </p:blipFill>
        <p:spPr bwMode="auto">
          <a:xfrm>
            <a:off x="5345114" y="1066800"/>
            <a:ext cx="3262574" cy="5562600"/>
          </a:xfrm>
          <a:prstGeom prst="rect">
            <a:avLst/>
          </a:prstGeom>
          <a:noFill/>
          <a:ln w="9525">
            <a:noFill/>
            <a:miter lim="800000"/>
            <a:headEnd/>
            <a:tailEnd/>
          </a:ln>
        </p:spPr>
      </p:pic>
      <p:pic>
        <p:nvPicPr>
          <p:cNvPr id="5" name="Picture 8" descr="1600's - 2"/>
          <p:cNvPicPr>
            <a:picLocks noChangeAspect="1" noChangeArrowheads="1"/>
          </p:cNvPicPr>
          <p:nvPr/>
        </p:nvPicPr>
        <p:blipFill>
          <a:blip r:embed="rId4" cstate="print"/>
          <a:srcRect/>
          <a:stretch>
            <a:fillRect/>
          </a:stretch>
        </p:blipFill>
        <p:spPr bwMode="auto">
          <a:xfrm>
            <a:off x="152400" y="4731418"/>
            <a:ext cx="2209800" cy="198688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04800"/>
            <a:ext cx="7772400" cy="1143000"/>
          </a:xfrm>
        </p:spPr>
        <p:txBody>
          <a:bodyPr/>
          <a:lstStyle/>
          <a:p>
            <a:pPr eaLnBrk="1" hangingPunct="1"/>
            <a:r>
              <a:rPr lang="en-US" dirty="0" smtClean="0"/>
              <a:t>1700’s</a:t>
            </a:r>
          </a:p>
        </p:txBody>
      </p:sp>
      <p:sp>
        <p:nvSpPr>
          <p:cNvPr id="19459" name="Rectangle 3"/>
          <p:cNvSpPr>
            <a:spLocks noGrp="1" noChangeArrowheads="1"/>
          </p:cNvSpPr>
          <p:nvPr>
            <p:ph type="body" idx="1"/>
          </p:nvPr>
        </p:nvSpPr>
        <p:spPr>
          <a:xfrm>
            <a:off x="609600" y="990600"/>
            <a:ext cx="7848600" cy="1905000"/>
          </a:xfrm>
        </p:spPr>
        <p:txBody>
          <a:bodyPr/>
          <a:lstStyle/>
          <a:p>
            <a:pPr eaLnBrk="1" hangingPunct="1"/>
            <a:r>
              <a:rPr lang="en-US" smtClean="0"/>
              <a:t>This shows the </a:t>
            </a:r>
            <a:r>
              <a:rPr lang="en-US" u="sng" smtClean="0"/>
              <a:t>hoop and mask </a:t>
            </a:r>
            <a:r>
              <a:rPr lang="en-US" smtClean="0"/>
              <a:t>used under a ladies dress to extend the hips drastically.  </a:t>
            </a:r>
          </a:p>
        </p:txBody>
      </p:sp>
      <p:pic>
        <p:nvPicPr>
          <p:cNvPr id="19460" name="Picture 4" descr="1700 hoop and mask"/>
          <p:cNvPicPr>
            <a:picLocks noChangeAspect="1" noChangeArrowheads="1"/>
          </p:cNvPicPr>
          <p:nvPr/>
        </p:nvPicPr>
        <p:blipFill>
          <a:blip r:embed="rId3" cstate="print"/>
          <a:srcRect/>
          <a:stretch>
            <a:fillRect/>
          </a:stretch>
        </p:blipFill>
        <p:spPr bwMode="auto">
          <a:xfrm>
            <a:off x="152400" y="3327400"/>
            <a:ext cx="4495800" cy="3454400"/>
          </a:xfrm>
          <a:prstGeom prst="rect">
            <a:avLst/>
          </a:prstGeom>
          <a:noFill/>
          <a:ln w="9525">
            <a:noFill/>
            <a:miter lim="800000"/>
            <a:headEnd/>
            <a:tailEnd/>
          </a:ln>
        </p:spPr>
      </p:pic>
      <p:pic>
        <p:nvPicPr>
          <p:cNvPr id="19461" name="Picture 5" descr="1766 dress of queen Sofia Magdalena"/>
          <p:cNvPicPr>
            <a:picLocks noChangeAspect="1" noChangeArrowheads="1"/>
          </p:cNvPicPr>
          <p:nvPr/>
        </p:nvPicPr>
        <p:blipFill>
          <a:blip r:embed="rId4" cstate="print"/>
          <a:srcRect/>
          <a:stretch>
            <a:fillRect/>
          </a:stretch>
        </p:blipFill>
        <p:spPr bwMode="auto">
          <a:xfrm>
            <a:off x="4699000" y="3176588"/>
            <a:ext cx="4445000" cy="36814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609600"/>
            <a:ext cx="8458200" cy="1143000"/>
          </a:xfrm>
        </p:spPr>
        <p:txBody>
          <a:bodyPr>
            <a:normAutofit fontScale="90000"/>
          </a:bodyPr>
          <a:lstStyle/>
          <a:p>
            <a:pPr eaLnBrk="1" hangingPunct="1"/>
            <a:r>
              <a:rPr lang="en-US" dirty="0" smtClean="0"/>
              <a:t>1770’s </a:t>
            </a:r>
            <a:br>
              <a:rPr lang="en-US" dirty="0" smtClean="0"/>
            </a:br>
            <a:endParaRPr lang="en-US" dirty="0" smtClean="0"/>
          </a:p>
        </p:txBody>
      </p:sp>
      <p:sp>
        <p:nvSpPr>
          <p:cNvPr id="20483" name="Rectangle 3"/>
          <p:cNvSpPr>
            <a:spLocks noGrp="1" noChangeArrowheads="1"/>
          </p:cNvSpPr>
          <p:nvPr>
            <p:ph type="body" idx="1"/>
          </p:nvPr>
        </p:nvSpPr>
        <p:spPr>
          <a:xfrm>
            <a:off x="304800" y="1371600"/>
            <a:ext cx="8458200" cy="4800600"/>
          </a:xfrm>
        </p:spPr>
        <p:txBody>
          <a:bodyPr/>
          <a:lstStyle/>
          <a:p>
            <a:pPr eaLnBrk="1" hangingPunct="1"/>
            <a:r>
              <a:rPr lang="en-US" dirty="0" smtClean="0"/>
              <a:t>Hair was piled high on the head in the pompadour style and atop the mountain of hair (which usually included pieces of someone else’s hair called a Rat) sat large hats topped with feathers, bows and ribbons.</a:t>
            </a:r>
          </a:p>
        </p:txBody>
      </p:sp>
      <p:pic>
        <p:nvPicPr>
          <p:cNvPr id="20484" name="Picture 4" descr="1770 hair"/>
          <p:cNvPicPr>
            <a:picLocks noChangeAspect="1" noChangeArrowheads="1"/>
          </p:cNvPicPr>
          <p:nvPr/>
        </p:nvPicPr>
        <p:blipFill>
          <a:blip r:embed="rId3" cstate="print"/>
          <a:srcRect/>
          <a:stretch>
            <a:fillRect/>
          </a:stretch>
        </p:blipFill>
        <p:spPr bwMode="auto">
          <a:xfrm>
            <a:off x="3048000" y="3429000"/>
            <a:ext cx="3086100" cy="3124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206</TotalTime>
  <Words>1948</Words>
  <Application>Microsoft Office PowerPoint</Application>
  <PresentationFormat>On-screen Show (4:3)</PresentationFormat>
  <Paragraphs>226</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Urban</vt:lpstr>
      <vt:lpstr>Document</vt:lpstr>
      <vt:lpstr>Fashion History</vt:lpstr>
      <vt:lpstr>B.C.</vt:lpstr>
      <vt:lpstr>1200-1300’s</vt:lpstr>
      <vt:lpstr>1400-1500’s</vt:lpstr>
      <vt:lpstr>1400’s-1500’s</vt:lpstr>
      <vt:lpstr>1600’s</vt:lpstr>
      <vt:lpstr>1700’s</vt:lpstr>
      <vt:lpstr>1700’s</vt:lpstr>
      <vt:lpstr>1770’s  </vt:lpstr>
      <vt:lpstr>Late 1700’s</vt:lpstr>
      <vt:lpstr>1800’s</vt:lpstr>
      <vt:lpstr>1890’s</vt:lpstr>
      <vt:lpstr>1890’s: Exaggerated Hourglass</vt:lpstr>
      <vt:lpstr>Influence of History:</vt:lpstr>
      <vt:lpstr>1890’s Gibson Girl</vt:lpstr>
      <vt:lpstr>1890’s</vt:lpstr>
      <vt:lpstr>1890’S Men’s Fashions</vt:lpstr>
      <vt:lpstr>Movies that represent 1890’s </vt:lpstr>
      <vt:lpstr>1900’s: S-Curve Silhouette</vt:lpstr>
      <vt:lpstr>1900’s Influence of History </vt:lpstr>
      <vt:lpstr>1900’s Women’s Fashion</vt:lpstr>
      <vt:lpstr>1900’s Men Fashion</vt:lpstr>
      <vt:lpstr>Movies that represent 1900-1910</vt:lpstr>
      <vt:lpstr>1910’s: Inverted Triangle Silhouette</vt:lpstr>
      <vt:lpstr>1910’s Influence of History </vt:lpstr>
      <vt:lpstr>1910’s –The Bathing Suit &amp; Bloomers</vt:lpstr>
      <vt:lpstr>1910’s – The Hobble Skirt</vt:lpstr>
      <vt:lpstr>1910’s Men’s Fashion</vt:lpstr>
      <vt:lpstr>Movies that represent 1910’s</vt:lpstr>
      <vt:lpstr>1920’s: Tubular (androgynous) Silhouette</vt:lpstr>
      <vt:lpstr>1920’s Influence of History </vt:lpstr>
      <vt:lpstr>1920: Flapper vs. Thinking Woman</vt:lpstr>
      <vt:lpstr>Cloche hats</vt:lpstr>
      <vt:lpstr>1920’s Men’s Fashion: Influence of England</vt:lpstr>
      <vt:lpstr>Movies that represent 1920’s</vt:lpstr>
      <vt:lpstr>1930’s: Elongated Hourglass Silhouette</vt:lpstr>
      <vt:lpstr>1930’s Influence of History </vt:lpstr>
      <vt:lpstr>1930’s - Designers</vt:lpstr>
      <vt:lpstr>1930’s</vt:lpstr>
      <vt:lpstr>1930’s – Men’s Fashion</vt:lpstr>
      <vt:lpstr>1930’s Children</vt:lpstr>
      <vt:lpstr>Movies that represent the 30’s</vt:lpstr>
      <vt:lpstr>1940’s: Inverted Triangle Silhouette</vt:lpstr>
      <vt:lpstr>Influence on Women</vt:lpstr>
      <vt:lpstr>1940’s Influence of History </vt:lpstr>
      <vt:lpstr>War Restrictions</vt:lpstr>
      <vt:lpstr>1940’s</vt:lpstr>
      <vt:lpstr>1940’s Men’s Fashion</vt:lpstr>
      <vt:lpstr>Movies that represent the 40’s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History</dc:title>
  <dc:creator>sbarnum</dc:creator>
  <cp:lastModifiedBy>Tierra Davis</cp:lastModifiedBy>
  <cp:revision>31</cp:revision>
  <dcterms:created xsi:type="dcterms:W3CDTF">2009-07-15T18:40:00Z</dcterms:created>
  <dcterms:modified xsi:type="dcterms:W3CDTF">2014-08-28T20:34:06Z</dcterms:modified>
</cp:coreProperties>
</file>