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handoutMasterIdLst>
    <p:handoutMasterId r:id="rId31"/>
  </p:handoutMasterIdLst>
  <p:sldIdLst>
    <p:sldId id="298" r:id="rId2"/>
    <p:sldId id="303" r:id="rId3"/>
    <p:sldId id="304" r:id="rId4"/>
    <p:sldId id="299" r:id="rId5"/>
    <p:sldId id="300" r:id="rId6"/>
    <p:sldId id="301" r:id="rId7"/>
    <p:sldId id="257" r:id="rId8"/>
    <p:sldId id="290" r:id="rId9"/>
    <p:sldId id="260" r:id="rId10"/>
    <p:sldId id="258" r:id="rId11"/>
    <p:sldId id="294" r:id="rId12"/>
    <p:sldId id="259" r:id="rId13"/>
    <p:sldId id="273" r:id="rId14"/>
    <p:sldId id="291" r:id="rId15"/>
    <p:sldId id="261" r:id="rId16"/>
    <p:sldId id="262" r:id="rId17"/>
    <p:sldId id="297" r:id="rId18"/>
    <p:sldId id="263" r:id="rId19"/>
    <p:sldId id="266" r:id="rId20"/>
    <p:sldId id="267" r:id="rId21"/>
    <p:sldId id="268" r:id="rId22"/>
    <p:sldId id="269" r:id="rId23"/>
    <p:sldId id="270" r:id="rId24"/>
    <p:sldId id="271" r:id="rId25"/>
    <p:sldId id="296" r:id="rId26"/>
    <p:sldId id="292" r:id="rId27"/>
    <p:sldId id="289" r:id="rId28"/>
    <p:sldId id="295" r:id="rId29"/>
  </p:sldIdLst>
  <p:sldSz cx="9144000" cy="6858000" type="screen4x3"/>
  <p:notesSz cx="7086600" cy="942975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72" autoAdjust="0"/>
    <p:restoredTop sz="94709" autoAdjust="0"/>
  </p:normalViewPr>
  <p:slideViewPr>
    <p:cSldViewPr>
      <p:cViewPr varScale="1">
        <p:scale>
          <a:sx n="82" d="100"/>
          <a:sy n="82"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71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71488"/>
          </a:xfrm>
          <a:prstGeom prst="rect">
            <a:avLst/>
          </a:prstGeom>
        </p:spPr>
        <p:txBody>
          <a:bodyPr vert="horz" lIns="91440" tIns="45720" rIns="91440" bIns="45720" rtlCol="0"/>
          <a:lstStyle>
            <a:lvl1pPr algn="r">
              <a:defRPr sz="1200"/>
            </a:lvl1pPr>
          </a:lstStyle>
          <a:p>
            <a:fld id="{00B46188-709B-47DC-829B-ACA2321736AD}" type="datetimeFigureOut">
              <a:rPr lang="en-US" smtClean="0"/>
              <a:pPr/>
              <a:t>2/28/2012</a:t>
            </a:fld>
            <a:endParaRPr lang="en-US"/>
          </a:p>
        </p:txBody>
      </p:sp>
      <p:sp>
        <p:nvSpPr>
          <p:cNvPr id="4" name="Footer Placeholder 3"/>
          <p:cNvSpPr>
            <a:spLocks noGrp="1"/>
          </p:cNvSpPr>
          <p:nvPr>
            <p:ph type="ftr" sz="quarter" idx="2"/>
          </p:nvPr>
        </p:nvSpPr>
        <p:spPr>
          <a:xfrm>
            <a:off x="0" y="8956675"/>
            <a:ext cx="3070225" cy="4714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956675"/>
            <a:ext cx="3070225" cy="471488"/>
          </a:xfrm>
          <a:prstGeom prst="rect">
            <a:avLst/>
          </a:prstGeom>
        </p:spPr>
        <p:txBody>
          <a:bodyPr vert="horz" lIns="91440" tIns="45720" rIns="91440" bIns="45720" rtlCol="0" anchor="b"/>
          <a:lstStyle>
            <a:lvl1pPr algn="r">
              <a:defRPr sz="1200"/>
            </a:lvl1pPr>
          </a:lstStyle>
          <a:p>
            <a:fld id="{2A668FF9-B0D4-4071-82C5-46A5C6FA41F1}" type="slidenum">
              <a:rPr lang="en-US" smtClean="0"/>
              <a:pPr/>
              <a:t>‹#›</a:t>
            </a:fld>
            <a:endParaRPr lang="en-US"/>
          </a:p>
        </p:txBody>
      </p:sp>
    </p:spTree>
    <p:extLst>
      <p:ext uri="{BB962C8B-B14F-4D97-AF65-F5344CB8AC3E}">
        <p14:creationId xmlns:p14="http://schemas.microsoft.com/office/powerpoint/2010/main" val="2267098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71488"/>
          </a:xfrm>
          <a:prstGeom prst="rect">
            <a:avLst/>
          </a:prstGeom>
        </p:spPr>
        <p:txBody>
          <a:bodyPr vert="horz" lIns="94375" tIns="47188" rIns="94375" bIns="47188" rtlCol="0"/>
          <a:lstStyle>
            <a:lvl1pPr algn="l">
              <a:defRPr sz="1200"/>
            </a:lvl1pPr>
          </a:lstStyle>
          <a:p>
            <a:endParaRPr lang="en-US"/>
          </a:p>
        </p:txBody>
      </p:sp>
      <p:sp>
        <p:nvSpPr>
          <p:cNvPr id="3" name="Date Placeholder 2"/>
          <p:cNvSpPr>
            <a:spLocks noGrp="1"/>
          </p:cNvSpPr>
          <p:nvPr>
            <p:ph type="dt" idx="1"/>
          </p:nvPr>
        </p:nvSpPr>
        <p:spPr>
          <a:xfrm>
            <a:off x="4014100" y="0"/>
            <a:ext cx="3070860" cy="471488"/>
          </a:xfrm>
          <a:prstGeom prst="rect">
            <a:avLst/>
          </a:prstGeom>
        </p:spPr>
        <p:txBody>
          <a:bodyPr vert="horz" lIns="94375" tIns="47188" rIns="94375" bIns="47188" rtlCol="0"/>
          <a:lstStyle>
            <a:lvl1pPr algn="r">
              <a:defRPr sz="1200"/>
            </a:lvl1pPr>
          </a:lstStyle>
          <a:p>
            <a:fld id="{DEFA85C2-00B8-4E5E-B69D-0D6920883488}" type="datetimeFigureOut">
              <a:rPr lang="en-US" smtClean="0"/>
              <a:pPr/>
              <a:t>2/28/2012</a:t>
            </a:fld>
            <a:endParaRPr lang="en-US"/>
          </a:p>
        </p:txBody>
      </p:sp>
      <p:sp>
        <p:nvSpPr>
          <p:cNvPr id="4" name="Slide Image Placeholder 3"/>
          <p:cNvSpPr>
            <a:spLocks noGrp="1" noRot="1" noChangeAspect="1"/>
          </p:cNvSpPr>
          <p:nvPr>
            <p:ph type="sldImg" idx="2"/>
          </p:nvPr>
        </p:nvSpPr>
        <p:spPr>
          <a:xfrm>
            <a:off x="1185863" y="706438"/>
            <a:ext cx="4714875" cy="3536950"/>
          </a:xfrm>
          <a:prstGeom prst="rect">
            <a:avLst/>
          </a:prstGeom>
          <a:noFill/>
          <a:ln w="12700">
            <a:solidFill>
              <a:prstClr val="black"/>
            </a:solidFill>
          </a:ln>
        </p:spPr>
        <p:txBody>
          <a:bodyPr vert="horz" lIns="94375" tIns="47188" rIns="94375" bIns="47188" rtlCol="0" anchor="ctr"/>
          <a:lstStyle/>
          <a:p>
            <a:endParaRPr lang="en-US"/>
          </a:p>
        </p:txBody>
      </p:sp>
      <p:sp>
        <p:nvSpPr>
          <p:cNvPr id="5" name="Notes Placeholder 4"/>
          <p:cNvSpPr>
            <a:spLocks noGrp="1"/>
          </p:cNvSpPr>
          <p:nvPr>
            <p:ph type="body" sz="quarter" idx="3"/>
          </p:nvPr>
        </p:nvSpPr>
        <p:spPr>
          <a:xfrm>
            <a:off x="708660" y="4479131"/>
            <a:ext cx="5669280" cy="4243388"/>
          </a:xfrm>
          <a:prstGeom prst="rect">
            <a:avLst/>
          </a:prstGeom>
        </p:spPr>
        <p:txBody>
          <a:bodyPr vert="horz" lIns="94375" tIns="47188" rIns="94375" bIns="4718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56626"/>
            <a:ext cx="3070860" cy="471488"/>
          </a:xfrm>
          <a:prstGeom prst="rect">
            <a:avLst/>
          </a:prstGeom>
        </p:spPr>
        <p:txBody>
          <a:bodyPr vert="horz" lIns="94375" tIns="47188" rIns="94375" bIns="47188"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56626"/>
            <a:ext cx="3070860" cy="471488"/>
          </a:xfrm>
          <a:prstGeom prst="rect">
            <a:avLst/>
          </a:prstGeom>
        </p:spPr>
        <p:txBody>
          <a:bodyPr vert="horz" lIns="94375" tIns="47188" rIns="94375" bIns="47188" rtlCol="0" anchor="b"/>
          <a:lstStyle>
            <a:lvl1pPr algn="r">
              <a:defRPr sz="1200"/>
            </a:lvl1pPr>
          </a:lstStyle>
          <a:p>
            <a:fld id="{3DD6A025-0B9C-4BF6-938E-5F2E62D50A5C}" type="slidenum">
              <a:rPr lang="en-US" smtClean="0"/>
              <a:pPr/>
              <a:t>‹#›</a:t>
            </a:fld>
            <a:endParaRPr lang="en-US"/>
          </a:p>
        </p:txBody>
      </p:sp>
    </p:spTree>
    <p:extLst>
      <p:ext uri="{BB962C8B-B14F-4D97-AF65-F5344CB8AC3E}">
        <p14:creationId xmlns:p14="http://schemas.microsoft.com/office/powerpoint/2010/main" val="2067309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D6A025-0B9C-4BF6-938E-5F2E62D50A5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2FB5855-231F-4B60-B8CB-19C725F1CB1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28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D6A025-0B9C-4BF6-938E-5F2E62D50A5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83E84A63-31F7-4101-ADB5-9EE572576AD9}" type="datetimeFigureOut">
              <a:rPr lang="en-US" smtClean="0"/>
              <a:pPr>
                <a:defRPr/>
              </a:pPr>
              <a:t>2/28/2012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519DAB9-9069-415D-B675-E961F096215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D901F817-8482-45E9-938D-0F98FDE056DC}"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637D215D-967D-447D-8A58-0713063ED42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629AD55-15EE-4932-9A5C-2154BFA491A9}"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C98AB61B-A6C5-4C1F-8210-E566990AB25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6F18EC50-FF5A-4333-A8E4-4529C1703567}"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E20425D-0657-46DE-8461-D490162FD3B6}"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9AE9A00D-732A-44A0-8FE6-6683866090F3}" type="datetimeFigureOut">
              <a:rPr lang="en-US" smtClean="0"/>
              <a:pPr>
                <a:defRPr/>
              </a:pPr>
              <a:t>2/28/2012</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A20141F-6908-4DCC-B86A-5E4BCF3B66D2}"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02539149-8F3B-4258-948B-0099129B0E60}" type="datetimeFigureOut">
              <a:rPr lang="en-US" smtClean="0"/>
              <a:pPr>
                <a:defRPr/>
              </a:pPr>
              <a:t>2/28/2012</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6E50F8FF-5E23-4166-8153-6C0B7BD7A163}"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568CA508-B87E-4321-8152-8FEBA5AC1B3B}" type="datetimeFigureOut">
              <a:rPr lang="en-US" smtClean="0"/>
              <a:pPr>
                <a:defRPr/>
              </a:pPr>
              <a:t>2/28/2012</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D87B8EE2-32FE-4061-A5CC-760603C0531E}"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DCBF74EF-C598-4839-AC69-3A8FAF7B0713}" type="datetimeFigureOut">
              <a:rPr lang="en-US" smtClean="0"/>
              <a:pPr>
                <a:defRPr/>
              </a:pPr>
              <a:t>2/28/2012</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69E4F711-02F3-44E1-AC53-EE072D652915}"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FB5B7617-4132-4CF5-8903-4DC704812ED7}" type="datetimeFigureOut">
              <a:rPr lang="en-US" smtClean="0"/>
              <a:pPr>
                <a:defRPr/>
              </a:pPr>
              <a:t>2/28/2012</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2EB08402-CA3D-4AF3-B54D-6C93F900F90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6D22D14D-4D01-45D5-81E5-1D9D04CC6BDC}" type="datetimeFigureOut">
              <a:rPr lang="en-US" smtClean="0"/>
              <a:pPr>
                <a:defRPr/>
              </a:pPr>
              <a:t>2/28/2012</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606DDFC-971A-4AB0-A59F-474C878CD98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E34DFAC7-8DB7-47F2-B9AA-B4E6BA5006BD}" type="datetimeFigureOut">
              <a:rPr lang="en-US" smtClean="0"/>
              <a:pPr>
                <a:defRPr/>
              </a:pPr>
              <a:t>2/28/2012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7B3DF5F6-476E-4D08-A339-C8B2497883D5}"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C3EEB0E9-30B5-401E-8697-F07F65FA54F0}" type="datetimeFigureOut">
              <a:rPr lang="en-US" smtClean="0"/>
              <a:pPr>
                <a:defRPr/>
              </a:pPr>
              <a:t>2/28/2012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63A2B54-354D-4551-A1E6-3F63E211D9FB}"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rainyquote.com/quotes/quotes/b/billcosby165916.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yL9mX4Hbc2Q&amp;safety_mode=true&amp;persist_safety_mode=1"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500" b="1" dirty="0" smtClean="0"/>
              <a:t>Even though your kids will consistently do the exact opposite of what you're telling them to do, you have to keep loving them just as much. </a:t>
            </a:r>
            <a:br>
              <a:rPr lang="en-US" sz="3500" b="1" dirty="0" smtClean="0"/>
            </a:br>
            <a:r>
              <a:rPr lang="en-US" sz="3500" b="1" dirty="0" smtClean="0"/>
              <a:t>					~</a:t>
            </a:r>
            <a:r>
              <a:rPr lang="en-US" sz="3500" b="1" dirty="0" smtClean="0">
                <a:hlinkClick r:id="rId3"/>
              </a:rPr>
              <a:t>Bill Cosby</a:t>
            </a:r>
            <a:r>
              <a:rPr lang="en-US" sz="3500" b="1" dirty="0" smtClean="0"/>
              <a:t> </a:t>
            </a:r>
            <a:r>
              <a:rPr lang="en-US" dirty="0" smtClean="0"/>
              <a:t/>
            </a:r>
            <a:br>
              <a:rPr lang="en-US" dirty="0" smtClean="0"/>
            </a:br>
            <a:r>
              <a:rPr lang="en-US" dirty="0" smtClean="0"/>
              <a:t/>
            </a:r>
            <a:br>
              <a:rPr lang="en-US" dirty="0" smtClean="0"/>
            </a:br>
            <a:r>
              <a:rPr lang="en-US" dirty="0" smtClean="0"/>
              <a:t/>
            </a:r>
            <a:br>
              <a:rPr lang="en-US" dirty="0" smtClean="0"/>
            </a:br>
            <a:r>
              <a:rPr lang="en-US" b="1" dirty="0" smtClean="0"/>
              <a:t>Supplies needed for today:</a:t>
            </a:r>
          </a:p>
          <a:p>
            <a:pPr lvl="1"/>
            <a:r>
              <a:rPr lang="en-US" b="1" dirty="0" smtClean="0"/>
              <a:t>Unit 3 Study Guide</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Guidance and Discipline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57200" y="914400"/>
            <a:ext cx="8229600" cy="5410200"/>
          </a:xfrm>
        </p:spPr>
        <p:txBody>
          <a:bodyPr>
            <a:normAutofit/>
          </a:bodyPr>
          <a:lstStyle/>
          <a:p>
            <a:pPr hangingPunct="0"/>
            <a:r>
              <a:rPr lang="en-US" dirty="0" smtClean="0"/>
              <a:t>The  method for redirecting behavior when needed through example, words, actions, and each individual incident.</a:t>
            </a:r>
          </a:p>
          <a:p>
            <a:pPr lvl="1" hangingPunct="0"/>
            <a:r>
              <a:rPr lang="en-US" dirty="0" smtClean="0"/>
              <a:t>To </a:t>
            </a:r>
            <a:r>
              <a:rPr lang="en-US" b="1" i="1" u="sng" dirty="0" smtClean="0"/>
              <a:t>teach</a:t>
            </a:r>
            <a:r>
              <a:rPr lang="en-US" dirty="0" smtClean="0"/>
              <a:t> and to </a:t>
            </a:r>
            <a:r>
              <a:rPr lang="en-US" b="1" i="1" u="sng" dirty="0" smtClean="0"/>
              <a:t>train</a:t>
            </a:r>
            <a:r>
              <a:rPr lang="en-US" dirty="0" smtClean="0"/>
              <a:t>.  </a:t>
            </a:r>
          </a:p>
          <a:p>
            <a:pPr lvl="1" hangingPunct="0"/>
            <a:r>
              <a:rPr lang="en-US" dirty="0" smtClean="0"/>
              <a:t>To </a:t>
            </a:r>
            <a:r>
              <a:rPr lang="en-US" b="1" i="1" u="sng" dirty="0" smtClean="0"/>
              <a:t>train</a:t>
            </a:r>
            <a:r>
              <a:rPr lang="en-US" dirty="0" smtClean="0"/>
              <a:t> by instruction and exercise. </a:t>
            </a:r>
          </a:p>
          <a:p>
            <a:pPr lvl="1" hangingPunct="0"/>
            <a:r>
              <a:rPr lang="en-US" b="1" i="1" u="sng" dirty="0" smtClean="0"/>
              <a:t>Training</a:t>
            </a:r>
            <a:r>
              <a:rPr lang="en-US" dirty="0" smtClean="0"/>
              <a:t> a behavior in accordance with rules and conduct.  </a:t>
            </a:r>
          </a:p>
          <a:p>
            <a:r>
              <a:rPr lang="en-US" dirty="0" smtClean="0"/>
              <a:t>A long term process that gradually leads to a child becoming responsible for their own behavior through </a:t>
            </a:r>
            <a:r>
              <a:rPr lang="en-US" b="1" i="1" u="sng" dirty="0" smtClean="0"/>
              <a:t>teaching</a:t>
            </a:r>
            <a:r>
              <a:rPr lang="en-US" dirty="0" smtClean="0"/>
              <a:t> and </a:t>
            </a:r>
            <a:r>
              <a:rPr lang="en-US" b="1" i="1" u="sng" dirty="0" smtClean="0"/>
              <a:t>training</a:t>
            </a:r>
            <a:r>
              <a:rPr lang="en-US" dirty="0" smtClean="0"/>
              <a:t>.</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Discipline</a:t>
            </a:r>
            <a:br>
              <a:rPr lang="en-US" dirty="0" smtClean="0"/>
            </a:b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990600"/>
            <a:ext cx="8229600" cy="4525963"/>
          </a:xfrm>
        </p:spPr>
        <p:txBody>
          <a:bodyPr>
            <a:normAutofit fontScale="70000" lnSpcReduction="20000"/>
          </a:bodyPr>
          <a:lstStyle/>
          <a:p>
            <a:pPr lvl="0"/>
            <a:r>
              <a:rPr lang="en-US" b="1" dirty="0" smtClean="0"/>
              <a:t>Firm: </a:t>
            </a:r>
            <a:r>
              <a:rPr lang="en-US" dirty="0" smtClean="0"/>
              <a:t>Clearly stated rules and consequences that are adhered to continually - when the inappropriate behavior occurs.</a:t>
            </a:r>
          </a:p>
          <a:p>
            <a:pPr lvl="0">
              <a:buNone/>
            </a:pPr>
            <a:r>
              <a:rPr lang="en-US" dirty="0" smtClean="0"/>
              <a:t> </a:t>
            </a:r>
          </a:p>
          <a:p>
            <a:pPr lvl="0"/>
            <a:r>
              <a:rPr lang="en-US" b="1" dirty="0" smtClean="0"/>
              <a:t>Fair: </a:t>
            </a:r>
            <a:r>
              <a:rPr lang="en-US" dirty="0" smtClean="0"/>
              <a:t>Appropriate punishment that fits the crime.  Consequences are stated in advance, not a surprise. </a:t>
            </a:r>
          </a:p>
          <a:p>
            <a:pPr lvl="1"/>
            <a:r>
              <a:rPr lang="en-US" dirty="0" smtClean="0"/>
              <a:t>Also in the case of recurring behavior, consequences should be stated in advance so the child knows what to expect. Harsh punishment is not necessary. Using a simple Time Out can be effective when it is used consistently every time the behavior occurs. Also, use of reward for a period of time like part of a day or a whole day when no Time Outs or maybe only one Time Out is received. </a:t>
            </a:r>
          </a:p>
          <a:p>
            <a:pPr lvl="1"/>
            <a:endParaRPr lang="en-US" dirty="0" smtClean="0"/>
          </a:p>
          <a:p>
            <a:r>
              <a:rPr lang="en-US" b="1" dirty="0" smtClean="0"/>
              <a:t>Friendly: </a:t>
            </a:r>
            <a:r>
              <a:rPr lang="en-US" dirty="0" smtClean="0"/>
              <a:t>Use a friendly but firm communication style when letting a child know they have behaved inappropriately and let them know they will receive the "agreed upon" consequence. Encourage them to try to remember what they should do instead to avoid future consequences. Work at "catching them being good" and praise them for appropriate behavior.</a:t>
            </a:r>
            <a:endParaRPr lang="en-US" dirty="0"/>
          </a:p>
        </p:txBody>
      </p:sp>
      <p:sp>
        <p:nvSpPr>
          <p:cNvPr id="3" name="Title 2"/>
          <p:cNvSpPr>
            <a:spLocks noGrp="1"/>
          </p:cNvSpPr>
          <p:nvPr>
            <p:ph type="title"/>
          </p:nvPr>
        </p:nvSpPr>
        <p:spPr/>
        <p:txBody>
          <a:bodyPr>
            <a:normAutofit fontScale="90000"/>
          </a:bodyPr>
          <a:lstStyle/>
          <a:p>
            <a:r>
              <a:rPr lang="en-US" dirty="0" smtClean="0"/>
              <a:t>Discipline should be: </a:t>
            </a:r>
            <a:br>
              <a:rPr lang="en-US" dirty="0" smtClean="0"/>
            </a:b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r>
              <a:rPr lang="en-US" dirty="0" smtClean="0"/>
              <a:t>What caregivers do to influence behavior.</a:t>
            </a:r>
          </a:p>
          <a:p>
            <a:pPr lvl="1"/>
            <a:r>
              <a:rPr lang="en-US" dirty="0" smtClean="0"/>
              <a:t>The act or function of guiding.  </a:t>
            </a:r>
          </a:p>
          <a:p>
            <a:pPr lvl="1"/>
            <a:r>
              <a:rPr lang="en-US" dirty="0" smtClean="0"/>
              <a:t>Giving advice or counseling.  </a:t>
            </a:r>
          </a:p>
          <a:p>
            <a:pPr lvl="1"/>
            <a:r>
              <a:rPr lang="en-US" dirty="0" smtClean="0"/>
              <a:t>Helping, teaching, showing.</a:t>
            </a:r>
          </a:p>
          <a:p>
            <a:r>
              <a:rPr lang="en-US" dirty="0" smtClean="0"/>
              <a:t>Done Continually through </a:t>
            </a:r>
          </a:p>
          <a:p>
            <a:pPr>
              <a:buNone/>
            </a:pPr>
            <a:r>
              <a:rPr lang="en-US" dirty="0" smtClean="0"/>
              <a:t>   example, words, and actions.</a:t>
            </a:r>
          </a:p>
          <a:p>
            <a:endParaRPr lang="en-US" dirty="0" smtClean="0"/>
          </a:p>
        </p:txBody>
      </p:sp>
      <p:sp>
        <p:nvSpPr>
          <p:cNvPr id="4098" name="Title 1"/>
          <p:cNvSpPr>
            <a:spLocks noGrp="1"/>
          </p:cNvSpPr>
          <p:nvPr>
            <p:ph type="title"/>
          </p:nvPr>
        </p:nvSpPr>
        <p:spPr/>
        <p:txBody>
          <a:bodyPr/>
          <a:lstStyle/>
          <a:p>
            <a:r>
              <a:rPr lang="en-US" smtClean="0"/>
              <a:t>Guidance</a:t>
            </a:r>
          </a:p>
        </p:txBody>
      </p:sp>
      <p:pic>
        <p:nvPicPr>
          <p:cNvPr id="4100" name="Picture 4" descr="C:\Documents and Settings\All Users\Documents\Temp\Temporary Internet Files\Content.IE5\O099I51E\MPj04386250000[1].jpg"/>
          <p:cNvPicPr>
            <a:picLocks noChangeAspect="1" noChangeArrowheads="1"/>
          </p:cNvPicPr>
          <p:nvPr/>
        </p:nvPicPr>
        <p:blipFill>
          <a:blip r:embed="rId3" cstate="print"/>
          <a:srcRect/>
          <a:stretch>
            <a:fillRect/>
          </a:stretch>
        </p:blipFill>
        <p:spPr bwMode="auto">
          <a:xfrm>
            <a:off x="6324600" y="2057400"/>
            <a:ext cx="2333462" cy="3505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533400"/>
            <a:ext cx="8229600" cy="1066800"/>
          </a:xfrm>
        </p:spPr>
        <p:txBody>
          <a:bodyPr>
            <a:normAutofit fontScale="90000"/>
          </a:bodyPr>
          <a:lstStyle/>
          <a:p>
            <a:pPr algn="ctr"/>
            <a:r>
              <a:rPr lang="en-US" dirty="0" smtClean="0"/>
              <a:t>Spanking Continuum</a:t>
            </a:r>
            <a:br>
              <a:rPr lang="en-US" dirty="0" smtClean="0"/>
            </a:br>
            <a:r>
              <a:rPr lang="en-US" dirty="0" smtClean="0"/>
              <a:t>Where Do you Fit?</a:t>
            </a:r>
            <a:br>
              <a:rPr lang="en-US" dirty="0" smtClean="0"/>
            </a:br>
            <a:endParaRPr lang="en-US" dirty="0" smtClean="0"/>
          </a:p>
        </p:txBody>
      </p:sp>
      <p:cxnSp>
        <p:nvCxnSpPr>
          <p:cNvPr id="5" name="Straight Arrow Connector 4"/>
          <p:cNvCxnSpPr/>
          <p:nvPr/>
        </p:nvCxnSpPr>
        <p:spPr>
          <a:xfrm>
            <a:off x="1447800" y="2286000"/>
            <a:ext cx="6781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2514600"/>
            <a:ext cx="2122697" cy="338554"/>
          </a:xfrm>
          <a:prstGeom prst="rect">
            <a:avLst/>
          </a:prstGeom>
          <a:noFill/>
        </p:spPr>
        <p:txBody>
          <a:bodyPr wrap="none" rtlCol="0">
            <a:spAutoFit/>
          </a:bodyPr>
          <a:lstStyle/>
          <a:p>
            <a:r>
              <a:rPr lang="en-US" sz="1600" dirty="0" smtClean="0"/>
              <a:t>I agree with spanking</a:t>
            </a:r>
            <a:endParaRPr lang="en-US" sz="1600" dirty="0"/>
          </a:p>
        </p:txBody>
      </p:sp>
      <p:sp>
        <p:nvSpPr>
          <p:cNvPr id="9" name="TextBox 8"/>
          <p:cNvSpPr txBox="1"/>
          <p:nvPr/>
        </p:nvSpPr>
        <p:spPr>
          <a:xfrm>
            <a:off x="6096000" y="2514600"/>
            <a:ext cx="2383986" cy="338554"/>
          </a:xfrm>
          <a:prstGeom prst="rect">
            <a:avLst/>
          </a:prstGeom>
          <a:noFill/>
        </p:spPr>
        <p:txBody>
          <a:bodyPr wrap="none" rtlCol="0">
            <a:spAutoFit/>
          </a:bodyPr>
          <a:lstStyle/>
          <a:p>
            <a:r>
              <a:rPr lang="en-US" sz="1600" dirty="0" smtClean="0"/>
              <a:t>I disagree with spanking</a:t>
            </a:r>
            <a:endParaRPr lang="en-US" sz="1600" dirty="0"/>
          </a:p>
        </p:txBody>
      </p:sp>
      <p:sp>
        <p:nvSpPr>
          <p:cNvPr id="10" name="TextBox 9"/>
          <p:cNvSpPr txBox="1"/>
          <p:nvPr/>
        </p:nvSpPr>
        <p:spPr>
          <a:xfrm>
            <a:off x="2057400" y="4191000"/>
            <a:ext cx="5647700" cy="1200329"/>
          </a:xfrm>
          <a:prstGeom prst="rect">
            <a:avLst/>
          </a:prstGeom>
          <a:noFill/>
        </p:spPr>
        <p:txBody>
          <a:bodyPr wrap="none" rtlCol="0">
            <a:spAutoFit/>
          </a:bodyPr>
          <a:lstStyle/>
          <a:p>
            <a:pPr algn="ctr"/>
            <a:r>
              <a:rPr lang="en-US" sz="3600" dirty="0" smtClean="0"/>
              <a:t>Where does spanking fit – </a:t>
            </a:r>
          </a:p>
          <a:p>
            <a:pPr algn="ctr"/>
            <a:r>
              <a:rPr lang="en-US" sz="3600" dirty="0" smtClean="0"/>
              <a:t>Discipline or Punishment?</a:t>
            </a:r>
            <a:endParaRPr lang="en-US" sz="3600" dirty="0"/>
          </a:p>
        </p:txBody>
      </p:sp>
      <p:pic>
        <p:nvPicPr>
          <p:cNvPr id="11" name="Content Placeholder 10" descr="spank"/>
          <p:cNvPicPr>
            <a:picLocks noGrp="1" noChangeAspect="1" noChangeArrowheads="1"/>
          </p:cNvPicPr>
          <p:nvPr>
            <p:ph idx="1"/>
          </p:nvPr>
        </p:nvPicPr>
        <p:blipFill>
          <a:blip r:embed="rId3" cstate="print"/>
          <a:srcRect/>
          <a:stretch>
            <a:fillRect/>
          </a:stretch>
        </p:blipFill>
        <p:spPr bwMode="auto">
          <a:xfrm>
            <a:off x="3581400" y="2514600"/>
            <a:ext cx="1600200" cy="148768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0">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 calcmode="lin" valueType="num">
                                      <p:cBhvr>
                                        <p:cTn id="15"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0">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3"/>
          </a:xfrm>
        </p:spPr>
        <p:txBody>
          <a:bodyPr/>
          <a:lstStyle/>
          <a:p>
            <a:r>
              <a:rPr lang="en-US" dirty="0" smtClean="0"/>
              <a:t>To incorporate positive discipline and guidance so the child will gain:</a:t>
            </a:r>
          </a:p>
          <a:p>
            <a:pPr lvl="1"/>
            <a:r>
              <a:rPr lang="en-US" dirty="0" smtClean="0"/>
              <a:t>inner self-control  </a:t>
            </a:r>
          </a:p>
          <a:p>
            <a:pPr lvl="1"/>
            <a:r>
              <a:rPr lang="en-US" dirty="0" smtClean="0"/>
              <a:t>become independent </a:t>
            </a:r>
          </a:p>
          <a:p>
            <a:pPr lvl="1"/>
            <a:r>
              <a:rPr lang="en-US" dirty="0" smtClean="0"/>
              <a:t>Be self-reliant </a:t>
            </a:r>
          </a:p>
          <a:p>
            <a:pPr lvl="1"/>
            <a:r>
              <a:rPr lang="en-US" dirty="0" smtClean="0"/>
              <a:t>Practice self-guidance/disciplining (controlling one’s own behavior)</a:t>
            </a:r>
          </a:p>
          <a:p>
            <a:r>
              <a:rPr lang="en-US" dirty="0" smtClean="0"/>
              <a:t>Even when you are not around.</a:t>
            </a:r>
          </a:p>
          <a:p>
            <a:r>
              <a:rPr lang="en-US" b="1" i="1" dirty="0" smtClean="0"/>
              <a:t>PUNSHMENT DOES NOT DO THIS….</a:t>
            </a:r>
          </a:p>
          <a:p>
            <a:pPr>
              <a:buNone/>
            </a:pPr>
            <a:endParaRPr lang="en-US" dirty="0"/>
          </a:p>
        </p:txBody>
      </p:sp>
      <p:sp>
        <p:nvSpPr>
          <p:cNvPr id="3" name="Title 2"/>
          <p:cNvSpPr>
            <a:spLocks noGrp="1"/>
          </p:cNvSpPr>
          <p:nvPr>
            <p:ph type="title"/>
          </p:nvPr>
        </p:nvSpPr>
        <p:spPr/>
        <p:txBody>
          <a:bodyPr>
            <a:normAutofit fontScale="90000"/>
          </a:bodyPr>
          <a:lstStyle/>
          <a:p>
            <a:r>
              <a:rPr lang="en-US" dirty="0" smtClean="0"/>
              <a:t>Overall Goal of Positive Discipline</a:t>
            </a:r>
            <a:endParaRPr lang="en-US" dirty="0"/>
          </a:p>
        </p:txBody>
      </p:sp>
      <p:sp>
        <p:nvSpPr>
          <p:cNvPr id="4" name="TextBox 3"/>
          <p:cNvSpPr txBox="1"/>
          <p:nvPr/>
        </p:nvSpPr>
        <p:spPr>
          <a:xfrm>
            <a:off x="2590800" y="4953000"/>
            <a:ext cx="5530347" cy="830997"/>
          </a:xfrm>
          <a:prstGeom prst="rect">
            <a:avLst/>
          </a:prstGeom>
          <a:noFill/>
        </p:spPr>
        <p:txBody>
          <a:bodyPr wrap="square" rtlCol="0">
            <a:spAutoFit/>
          </a:bodyPr>
          <a:lstStyle/>
          <a:p>
            <a:r>
              <a:rPr lang="en-US" sz="2400" dirty="0" smtClean="0">
                <a:latin typeface="Elephant" pitchFamily="18" charset="0"/>
              </a:rPr>
              <a:t>Encourage = Instill (give) courage</a:t>
            </a:r>
          </a:p>
          <a:p>
            <a:r>
              <a:rPr lang="en-US" sz="2400" dirty="0" smtClean="0">
                <a:latin typeface="Elephant" pitchFamily="18" charset="0"/>
              </a:rPr>
              <a:t>Discourage = Remove courage</a:t>
            </a:r>
            <a:endParaRPr lang="en-US" sz="2400" dirty="0">
              <a:latin typeface="Elephant"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88091"/>
          </a:xfrm>
        </p:spPr>
        <p:txBody>
          <a:bodyPr rtlCol="0">
            <a:normAutofit fontScale="85000" lnSpcReduction="10000"/>
          </a:bodyPr>
          <a:lstStyle/>
          <a:p>
            <a:pPr fontAlgn="auto" hangingPunct="0">
              <a:lnSpc>
                <a:spcPct val="120000"/>
              </a:lnSpc>
              <a:spcAft>
                <a:spcPts val="600"/>
              </a:spcAft>
              <a:buFont typeface="Arial" pitchFamily="34" charset="0"/>
              <a:buChar char="•"/>
              <a:defRPr/>
            </a:pPr>
            <a:r>
              <a:rPr lang="en-US" dirty="0" smtClean="0"/>
              <a:t>Parent’s who punish rather than discipline may have children that </a:t>
            </a:r>
            <a:r>
              <a:rPr lang="en-US" b="1" dirty="0" smtClean="0"/>
              <a:t>rebel.</a:t>
            </a:r>
            <a:endParaRPr lang="en-US" dirty="0" smtClean="0"/>
          </a:p>
          <a:p>
            <a:pPr hangingPunct="0">
              <a:lnSpc>
                <a:spcPct val="120000"/>
              </a:lnSpc>
              <a:spcAft>
                <a:spcPts val="600"/>
              </a:spcAft>
              <a:buFont typeface="Arial" pitchFamily="34" charset="0"/>
              <a:buChar char="•"/>
              <a:defRPr/>
            </a:pPr>
            <a:r>
              <a:rPr lang="en-US" dirty="0" smtClean="0"/>
              <a:t>Adults who do not reinforce appropriate behavior, may have children who resort to </a:t>
            </a:r>
            <a:r>
              <a:rPr lang="en-US" b="1" dirty="0" smtClean="0"/>
              <a:t>problem behavior.</a:t>
            </a:r>
            <a:endParaRPr lang="en-US" dirty="0" smtClean="0"/>
          </a:p>
          <a:p>
            <a:pPr hangingPunct="0">
              <a:lnSpc>
                <a:spcPct val="120000"/>
              </a:lnSpc>
              <a:spcAft>
                <a:spcPts val="600"/>
              </a:spcAft>
              <a:buFont typeface="Arial" pitchFamily="34" charset="0"/>
              <a:buChar char="•"/>
              <a:defRPr/>
            </a:pPr>
            <a:r>
              <a:rPr lang="en-US" b="1" dirty="0" smtClean="0"/>
              <a:t>Attention</a:t>
            </a:r>
            <a:r>
              <a:rPr lang="en-US" dirty="0" smtClean="0"/>
              <a:t> is a powerful </a:t>
            </a:r>
            <a:r>
              <a:rPr lang="en-US" dirty="0" err="1" smtClean="0"/>
              <a:t>reinforcer</a:t>
            </a:r>
            <a:r>
              <a:rPr lang="en-US" dirty="0" smtClean="0"/>
              <a:t> that guides children positively or negatively.</a:t>
            </a:r>
          </a:p>
          <a:p>
            <a:pPr hangingPunct="0">
              <a:lnSpc>
                <a:spcPct val="120000"/>
              </a:lnSpc>
              <a:spcAft>
                <a:spcPts val="600"/>
              </a:spcAft>
              <a:buFont typeface="Arial" pitchFamily="34" charset="0"/>
              <a:buChar char="•"/>
              <a:defRPr/>
            </a:pPr>
            <a:r>
              <a:rPr lang="en-US" dirty="0" smtClean="0"/>
              <a:t>Children often misbehave for </a:t>
            </a:r>
            <a:r>
              <a:rPr lang="en-US" b="1" dirty="0" smtClean="0"/>
              <a:t>attention</a:t>
            </a:r>
            <a:r>
              <a:rPr lang="en-US" dirty="0" smtClean="0"/>
              <a:t>.  Withdraw from the conflict and resolve the problem later.</a:t>
            </a:r>
          </a:p>
          <a:p>
            <a:pPr fontAlgn="auto" hangingPunct="0">
              <a:lnSpc>
                <a:spcPct val="120000"/>
              </a:lnSpc>
              <a:spcAft>
                <a:spcPts val="600"/>
              </a:spcAft>
              <a:buFont typeface="Arial" pitchFamily="34" charset="0"/>
              <a:buChar char="•"/>
              <a:defRPr/>
            </a:pPr>
            <a:r>
              <a:rPr lang="en-US" dirty="0" smtClean="0"/>
              <a:t>Respond to aggressive behavior in a </a:t>
            </a:r>
            <a:r>
              <a:rPr lang="en-US" b="1" dirty="0" smtClean="0"/>
              <a:t>non-aggressive</a:t>
            </a:r>
            <a:r>
              <a:rPr lang="en-US" dirty="0" smtClean="0"/>
              <a:t> way.</a:t>
            </a:r>
          </a:p>
          <a:p>
            <a:pPr fontAlgn="auto">
              <a:spcAft>
                <a:spcPts val="0"/>
              </a:spcAft>
              <a:buFont typeface="Arial" pitchFamily="34" charset="0"/>
              <a:buChar char="•"/>
              <a:defRPr/>
            </a:pPr>
            <a:endParaRPr lang="en-US" dirty="0" smtClean="0"/>
          </a:p>
        </p:txBody>
      </p:sp>
      <p:sp>
        <p:nvSpPr>
          <p:cNvPr id="7170" name="Title 1"/>
          <p:cNvSpPr>
            <a:spLocks noGrp="1"/>
          </p:cNvSpPr>
          <p:nvPr>
            <p:ph type="title"/>
          </p:nvPr>
        </p:nvSpPr>
        <p:spPr>
          <a:xfrm>
            <a:off x="457200" y="228600"/>
            <a:ext cx="8229600" cy="1143000"/>
          </a:xfrm>
        </p:spPr>
        <p:txBody>
          <a:bodyPr/>
          <a:lstStyle/>
          <a:p>
            <a:r>
              <a:rPr lang="en-US" dirty="0" smtClean="0"/>
              <a:t>O</a:t>
            </a:r>
            <a:r>
              <a:rPr lang="en-US" b="1" dirty="0" smtClean="0"/>
              <a:t>verall points of discipline:</a:t>
            </a:r>
            <a:endParaRPr lang="en-US" dirty="0" smtClean="0"/>
          </a:p>
        </p:txBody>
      </p:sp>
      <p:sp>
        <p:nvSpPr>
          <p:cNvPr id="4" name="TextBox 3"/>
          <p:cNvSpPr txBox="1"/>
          <p:nvPr/>
        </p:nvSpPr>
        <p:spPr>
          <a:xfrm>
            <a:off x="4572000" y="5638800"/>
            <a:ext cx="4204356" cy="461665"/>
          </a:xfrm>
          <a:prstGeom prst="rect">
            <a:avLst/>
          </a:prstGeom>
          <a:noFill/>
        </p:spPr>
        <p:txBody>
          <a:bodyPr wrap="none" rtlCol="0">
            <a:spAutoFit/>
          </a:bodyPr>
          <a:lstStyle/>
          <a:p>
            <a:r>
              <a:rPr lang="en-US" sz="2400" dirty="0" smtClean="0">
                <a:latin typeface="Elephant" pitchFamily="18" charset="0"/>
              </a:rPr>
              <a:t>Feed to Live, Starve to Die</a:t>
            </a:r>
            <a:endParaRPr lang="en-US" sz="2400" dirty="0">
              <a:latin typeface="Elephant"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971800" y="4876800"/>
            <a:ext cx="3749744" cy="369332"/>
          </a:xfrm>
          <a:prstGeom prst="rect">
            <a:avLst/>
          </a:prstGeom>
        </p:spPr>
        <p:txBody>
          <a:bodyPr wrap="none">
            <a:spAutoFit/>
          </a:bodyPr>
          <a:lstStyle/>
          <a:p>
            <a:r>
              <a:rPr lang="en-US" dirty="0" smtClean="0"/>
              <a:t>Behavior Needs Situations- page 3</a:t>
            </a:r>
          </a:p>
        </p:txBody>
      </p:sp>
      <p:sp>
        <p:nvSpPr>
          <p:cNvPr id="8195" name="Content Placeholder 2"/>
          <p:cNvSpPr>
            <a:spLocks noGrp="1"/>
          </p:cNvSpPr>
          <p:nvPr>
            <p:ph idx="1"/>
          </p:nvPr>
        </p:nvSpPr>
        <p:spPr/>
        <p:txBody>
          <a:bodyPr/>
          <a:lstStyle/>
          <a:p>
            <a:pPr lvl="1" hangingPunct="0"/>
            <a:r>
              <a:rPr lang="en-US" dirty="0" smtClean="0"/>
              <a:t>Remember that we all act in certain ways to meet our own needs.  </a:t>
            </a:r>
          </a:p>
          <a:p>
            <a:pPr lvl="1" hangingPunct="0"/>
            <a:r>
              <a:rPr lang="en-US" dirty="0" smtClean="0"/>
              <a:t>Children are no different and their behavior, or misbehavior, can be understood best if the underlying need or reason for their behavior is identified.</a:t>
            </a:r>
          </a:p>
          <a:p>
            <a:pPr hangingPunct="0"/>
            <a:r>
              <a:rPr lang="en-US" dirty="0" smtClean="0"/>
              <a:t>A child misbehaves when one of the following behavioral needs are not being met:</a:t>
            </a:r>
          </a:p>
          <a:p>
            <a:endParaRPr lang="en-US" dirty="0" smtClean="0"/>
          </a:p>
        </p:txBody>
      </p:sp>
      <p:sp>
        <p:nvSpPr>
          <p:cNvPr id="8194" name="Title 1"/>
          <p:cNvSpPr>
            <a:spLocks noGrp="1"/>
          </p:cNvSpPr>
          <p:nvPr>
            <p:ph type="title"/>
          </p:nvPr>
        </p:nvSpPr>
        <p:spPr/>
        <p:txBody>
          <a:bodyPr>
            <a:normAutofit fontScale="90000"/>
          </a:bodyPr>
          <a:lstStyle/>
          <a:p>
            <a:r>
              <a:rPr lang="en-US" b="1" dirty="0" smtClean="0"/>
              <a:t>Reasons for a child’s misbehavior:</a:t>
            </a:r>
            <a:endParaRPr lang="en-US" dirty="0" smtClean="0"/>
          </a:p>
        </p:txBody>
      </p:sp>
      <p:pic>
        <p:nvPicPr>
          <p:cNvPr id="8196" name="Picture 4" descr="C:\Documents and Settings\All Users\Documents\Temp\Temporary Internet Files\Content.IE5\50YT5M8P\MPj04408960000[1].jpg"/>
          <p:cNvPicPr>
            <a:picLocks noChangeAspect="1" noChangeArrowheads="1"/>
          </p:cNvPicPr>
          <p:nvPr/>
        </p:nvPicPr>
        <p:blipFill>
          <a:blip r:embed="rId3" cstate="print"/>
          <a:srcRect/>
          <a:stretch>
            <a:fillRect/>
          </a:stretch>
        </p:blipFill>
        <p:spPr bwMode="auto">
          <a:xfrm>
            <a:off x="7239000" y="4648200"/>
            <a:ext cx="1322451" cy="1981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Content Placeholder 3" descr="scissors.jpg"/>
          <p:cNvPicPr>
            <a:picLocks noGrp="1" noChangeAspect="1"/>
          </p:cNvPicPr>
          <p:nvPr>
            <p:ph idx="1"/>
          </p:nvPr>
        </p:nvPicPr>
        <p:blipFill>
          <a:blip r:embed="rId3" cstate="print"/>
          <a:stretch>
            <a:fillRect/>
          </a:stretch>
        </p:blipFill>
        <p:spPr>
          <a:xfrm>
            <a:off x="0" y="0"/>
            <a:ext cx="9144000" cy="6858000"/>
          </a:xfrm>
        </p:spPr>
      </p:pic>
      <p:sp>
        <p:nvSpPr>
          <p:cNvPr id="3" name="Title 2"/>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sz="3200" dirty="0" smtClean="0">
                <a:latin typeface="Arial" pitchFamily="34" charset="0"/>
                <a:cs typeface="Arial" pitchFamily="34" charset="0"/>
              </a:rPr>
              <a:t>Have appropriate expectations for the child’s developmental age.</a:t>
            </a:r>
          </a:p>
          <a:p>
            <a:endParaRPr lang="en-US" dirty="0" smtClean="0"/>
          </a:p>
        </p:txBody>
      </p:sp>
      <p:sp>
        <p:nvSpPr>
          <p:cNvPr id="2" name="Title 1"/>
          <p:cNvSpPr>
            <a:spLocks noGrp="1"/>
          </p:cNvSpPr>
          <p:nvPr>
            <p:ph type="title"/>
          </p:nvPr>
        </p:nvSpPr>
        <p:spPr>
          <a:xfrm>
            <a:off x="457200" y="274638"/>
            <a:ext cx="8229600" cy="1554162"/>
          </a:xfrm>
        </p:spPr>
        <p:txBody>
          <a:bodyPr rtlCol="0">
            <a:normAutofit fontScale="90000"/>
          </a:bodyPr>
          <a:lstStyle/>
          <a:p>
            <a:pPr algn="ctr" fontAlgn="auto">
              <a:spcAft>
                <a:spcPts val="0"/>
              </a:spcAft>
              <a:defRPr/>
            </a:pPr>
            <a:r>
              <a:rPr lang="en-US" dirty="0" smtClean="0"/>
              <a:t>1.  Normal behavior </a:t>
            </a:r>
            <a:br>
              <a:rPr lang="en-US" dirty="0" smtClean="0"/>
            </a:br>
            <a:r>
              <a:rPr lang="en-US" dirty="0" smtClean="0"/>
              <a:t>for the child’s age</a:t>
            </a:r>
            <a:br>
              <a:rPr lang="en-US" dirty="0" smtClean="0"/>
            </a:br>
            <a:endParaRPr lang="en-US" dirty="0" smtClean="0"/>
          </a:p>
        </p:txBody>
      </p:sp>
      <p:pic>
        <p:nvPicPr>
          <p:cNvPr id="9220" name="Picture 4" descr="C:\Documents and Settings\All Users\Documents\Temp\Temporary Internet Files\Content.IE5\O099I51E\MPj04410390000[1].jpg"/>
          <p:cNvPicPr>
            <a:picLocks noChangeAspect="1" noChangeArrowheads="1"/>
          </p:cNvPicPr>
          <p:nvPr/>
        </p:nvPicPr>
        <p:blipFill>
          <a:blip r:embed="rId3" cstate="print"/>
          <a:srcRect/>
          <a:stretch>
            <a:fillRect/>
          </a:stretch>
        </p:blipFill>
        <p:spPr bwMode="auto">
          <a:xfrm>
            <a:off x="6629400" y="3086528"/>
            <a:ext cx="2286000" cy="3424719"/>
          </a:xfrm>
          <a:prstGeom prst="rect">
            <a:avLst/>
          </a:prstGeom>
          <a:noFill/>
        </p:spPr>
      </p:pic>
      <p:pic>
        <p:nvPicPr>
          <p:cNvPr id="2050" name="Picture 2" descr="C:\Documents and Settings\stjohnson\Local Settings\Temporary Internet Files\Content.IE5\3XD1W0RH\MPj04440020000[1].jpg"/>
          <p:cNvPicPr>
            <a:picLocks noChangeAspect="1" noChangeArrowheads="1"/>
          </p:cNvPicPr>
          <p:nvPr/>
        </p:nvPicPr>
        <p:blipFill>
          <a:blip r:embed="rId4" cstate="print"/>
          <a:srcRect/>
          <a:stretch>
            <a:fillRect/>
          </a:stretch>
        </p:blipFill>
        <p:spPr bwMode="auto">
          <a:xfrm>
            <a:off x="304800" y="2895600"/>
            <a:ext cx="1445646" cy="964900"/>
          </a:xfrm>
          <a:prstGeom prst="rect">
            <a:avLst/>
          </a:prstGeom>
          <a:noFill/>
        </p:spPr>
      </p:pic>
      <p:sp>
        <p:nvSpPr>
          <p:cNvPr id="6" name="TextBox 5"/>
          <p:cNvSpPr txBox="1"/>
          <p:nvPr/>
        </p:nvSpPr>
        <p:spPr>
          <a:xfrm>
            <a:off x="152400" y="2514600"/>
            <a:ext cx="2852063" cy="369332"/>
          </a:xfrm>
          <a:prstGeom prst="rect">
            <a:avLst/>
          </a:prstGeom>
          <a:noFill/>
        </p:spPr>
        <p:txBody>
          <a:bodyPr wrap="none" rtlCol="0">
            <a:spAutoFit/>
          </a:bodyPr>
          <a:lstStyle/>
          <a:p>
            <a:r>
              <a:rPr lang="en-US" dirty="0" smtClean="0"/>
              <a:t>Strawberry pie - accidents</a:t>
            </a:r>
            <a:endParaRPr lang="en-US" dirty="0"/>
          </a:p>
        </p:txBody>
      </p:sp>
      <p:sp>
        <p:nvSpPr>
          <p:cNvPr id="7" name="Title 1"/>
          <p:cNvSpPr txBox="1">
            <a:spLocks/>
          </p:cNvSpPr>
          <p:nvPr/>
        </p:nvSpPr>
        <p:spPr>
          <a:xfrm>
            <a:off x="0" y="3200400"/>
            <a:ext cx="8229600" cy="1554162"/>
          </a:xfrm>
          <a:prstGeom prst="rect">
            <a:avLst/>
          </a:prstGeom>
        </p:spPr>
        <p:txBody>
          <a:bodyPr vert="horz" rtlCol="0" anchor="ctr">
            <a:normAutofit fontScale="97500"/>
            <a:scene3d>
              <a:camera prst="orthographicFront"/>
              <a:lightRig rig="soft" dir="t"/>
            </a:scene3d>
            <a:sp3d prstMaterial="softEdge">
              <a:bevelT w="25400" h="25400"/>
            </a:sp3d>
          </a:bodyPr>
          <a:lstStyle/>
          <a:p>
            <a:pPr lvl="0" algn="ctr" fontAlgn="auto">
              <a:spcAft>
                <a:spcPts val="0"/>
              </a:spcAft>
              <a:defRPr/>
            </a:pPr>
            <a:r>
              <a:rPr lang="en-US" sz="4000" dirty="0" smtClean="0"/>
              <a:t>2.  Natural curiosity</a:t>
            </a:r>
            <a:br>
              <a:rPr lang="en-US" sz="4000" dirty="0" smtClean="0"/>
            </a:br>
            <a:endParaRPr kumimoji="0" lang="en-US" sz="4100" b="1" i="0" u="none" strike="noStrike" kern="1200" cap="none" spc="0" normalizeH="0" baseline="0" noProof="0" dirty="0" smtClean="0">
              <a:ln>
                <a:noFill/>
              </a:ln>
              <a:solidFill>
                <a:schemeClr val="tx2"/>
              </a:solidFill>
              <a:effectLst>
                <a:outerShdw blurRad="31750" dist="25400" dir="5400000" algn="tl" rotWithShape="0">
                  <a:srgbClr val="000000">
                    <a:alpha val="25000"/>
                  </a:srgbClr>
                </a:outerShdw>
              </a:effectLst>
              <a:uLnTx/>
              <a:uFillTx/>
              <a:latin typeface="+mj-lt"/>
              <a:ea typeface="+mj-ea"/>
              <a:cs typeface="+mj-cs"/>
            </a:endParaRPr>
          </a:p>
        </p:txBody>
      </p:sp>
      <p:sp>
        <p:nvSpPr>
          <p:cNvPr id="8" name="Rectangle 7"/>
          <p:cNvSpPr/>
          <p:nvPr/>
        </p:nvSpPr>
        <p:spPr>
          <a:xfrm>
            <a:off x="838200" y="4038600"/>
            <a:ext cx="5181600" cy="1569660"/>
          </a:xfrm>
          <a:prstGeom prst="rect">
            <a:avLst/>
          </a:prstGeom>
        </p:spPr>
        <p:txBody>
          <a:bodyPr wrap="square">
            <a:spAutoFit/>
          </a:bodyPr>
          <a:lstStyle/>
          <a:p>
            <a:r>
              <a:rPr lang="en-US" sz="3200" dirty="0" smtClean="0"/>
              <a:t>Provide opportunities to experiment and satisfy curiosity.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amond(in)">
                                      <p:cBhvr>
                                        <p:cTn id="7" dur="500"/>
                                        <p:tgtEl>
                                          <p:spTgt spid="7">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diamond(in)">
                                      <p:cBhvr>
                                        <p:cTn id="10"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Content Placeholder 2"/>
          <p:cNvSpPr>
            <a:spLocks noGrp="1"/>
          </p:cNvSpPr>
          <p:nvPr>
            <p:ph idx="1"/>
          </p:nvPr>
        </p:nvSpPr>
        <p:spPr/>
        <p:txBody>
          <a:bodyPr/>
          <a:lstStyle/>
          <a:p>
            <a:pPr hangingPunct="0"/>
            <a:r>
              <a:rPr lang="en-US" dirty="0" smtClean="0"/>
              <a:t>Inadequate or misunderstood instructions, they really are trying to do what was asked (too high of expectations).   </a:t>
            </a:r>
          </a:p>
          <a:p>
            <a:pPr hangingPunct="0"/>
            <a:r>
              <a:rPr lang="en-US" dirty="0" smtClean="0"/>
              <a:t>They are trying something new and do not realize what the consequences might be.</a:t>
            </a:r>
          </a:p>
          <a:p>
            <a:endParaRPr lang="en-US" dirty="0" smtClean="0"/>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3.  They do not know any better</a:t>
            </a:r>
            <a:br>
              <a:rPr lang="en-US" dirty="0" smtClean="0"/>
            </a:br>
            <a:endParaRPr lang="en-US" dirty="0" smtClean="0"/>
          </a:p>
        </p:txBody>
      </p:sp>
      <p:pic>
        <p:nvPicPr>
          <p:cNvPr id="11268" name="Picture 4" descr="C:\Documents and Settings\All Users\Documents\Temp\Temporary Internet Files\Content.IE5\2NQV2TTD\MCBD19894_0000[1].wmf"/>
          <p:cNvPicPr>
            <a:picLocks noChangeAspect="1" noChangeArrowheads="1"/>
          </p:cNvPicPr>
          <p:nvPr/>
        </p:nvPicPr>
        <p:blipFill>
          <a:blip r:embed="rId3" cstate="print"/>
          <a:srcRect/>
          <a:stretch>
            <a:fillRect/>
          </a:stretch>
        </p:blipFill>
        <p:spPr bwMode="auto">
          <a:xfrm>
            <a:off x="5867400" y="3733800"/>
            <a:ext cx="2304107" cy="2441418"/>
          </a:xfrm>
          <a:prstGeom prst="rect">
            <a:avLst/>
          </a:prstGeom>
          <a:noFill/>
        </p:spPr>
      </p:pic>
      <p:pic>
        <p:nvPicPr>
          <p:cNvPr id="3074" name="Picture 2" descr="C:\Documents and Settings\stjohnson\Local Settings\Temporary Internet Files\Content.IE5\K8RPASMN\MPj04224600000[1].jpg"/>
          <p:cNvPicPr>
            <a:picLocks noChangeAspect="1" noChangeArrowheads="1"/>
          </p:cNvPicPr>
          <p:nvPr/>
        </p:nvPicPr>
        <p:blipFill>
          <a:blip r:embed="rId4" cstate="print"/>
          <a:srcRect/>
          <a:stretch>
            <a:fillRect/>
          </a:stretch>
        </p:blipFill>
        <p:spPr bwMode="auto">
          <a:xfrm>
            <a:off x="381000" y="3886200"/>
            <a:ext cx="1752600" cy="1296650"/>
          </a:xfrm>
          <a:prstGeom prst="rect">
            <a:avLst/>
          </a:prstGeom>
          <a:noFill/>
        </p:spPr>
      </p:pic>
      <p:sp>
        <p:nvSpPr>
          <p:cNvPr id="6" name="TextBox 5"/>
          <p:cNvSpPr txBox="1"/>
          <p:nvPr/>
        </p:nvSpPr>
        <p:spPr>
          <a:xfrm>
            <a:off x="152400" y="4343400"/>
            <a:ext cx="1697901" cy="369332"/>
          </a:xfrm>
          <a:prstGeom prst="rect">
            <a:avLst/>
          </a:prstGeom>
          <a:noFill/>
        </p:spPr>
        <p:txBody>
          <a:bodyPr wrap="none" rtlCol="0">
            <a:spAutoFit/>
          </a:bodyPr>
          <a:lstStyle/>
          <a:p>
            <a:r>
              <a:rPr lang="en-US" dirty="0" smtClean="0"/>
              <a:t>Donut wrapper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Children’s Book</a:t>
            </a:r>
            <a:endParaRPr lang="en-US" dirty="0"/>
          </a:p>
        </p:txBody>
      </p:sp>
      <p:sp>
        <p:nvSpPr>
          <p:cNvPr id="2" name="Text Placeholder 1"/>
          <p:cNvSpPr>
            <a:spLocks noGrp="1"/>
          </p:cNvSpPr>
          <p:nvPr>
            <p:ph type="body" idx="1"/>
          </p:nvPr>
        </p:nvSpPr>
        <p:spPr/>
        <p:txBody>
          <a:bodyPr/>
          <a:lstStyle/>
          <a:p>
            <a:r>
              <a:rPr lang="en-US" dirty="0" smtClean="0"/>
              <a:t>Reality Baby</a:t>
            </a:r>
            <a:endParaRPr lang="en-US" dirty="0"/>
          </a:p>
        </p:txBody>
      </p:sp>
      <p:sp>
        <p:nvSpPr>
          <p:cNvPr id="3" name="Text Placeholder 2"/>
          <p:cNvSpPr>
            <a:spLocks noGrp="1"/>
          </p:cNvSpPr>
          <p:nvPr>
            <p:ph type="body" sz="half" idx="3"/>
          </p:nvPr>
        </p:nvSpPr>
        <p:spPr/>
        <p:txBody>
          <a:bodyPr/>
          <a:lstStyle/>
          <a:p>
            <a:r>
              <a:rPr lang="en-US" dirty="0" smtClean="0"/>
              <a:t>Children’s Book</a:t>
            </a:r>
            <a:endParaRPr lang="en-US" dirty="0"/>
          </a:p>
        </p:txBody>
      </p:sp>
      <p:sp>
        <p:nvSpPr>
          <p:cNvPr id="10" name="Content Placeholder 9"/>
          <p:cNvSpPr>
            <a:spLocks noGrp="1"/>
          </p:cNvSpPr>
          <p:nvPr>
            <p:ph sz="quarter" idx="2"/>
          </p:nvPr>
        </p:nvSpPr>
        <p:spPr/>
        <p:txBody>
          <a:bodyPr>
            <a:normAutofit/>
          </a:bodyPr>
          <a:lstStyle/>
          <a:p>
            <a:endParaRPr lang="en-US" sz="3500" dirty="0" smtClean="0"/>
          </a:p>
          <a:p>
            <a:endParaRPr lang="en-US" sz="3500" dirty="0"/>
          </a:p>
          <a:p>
            <a:r>
              <a:rPr lang="en-US" sz="3500" dirty="0" smtClean="0"/>
              <a:t>Check </a:t>
            </a:r>
            <a:r>
              <a:rPr lang="en-US" sz="3500" dirty="0" smtClean="0"/>
              <a:t>off</a:t>
            </a:r>
          </a:p>
          <a:p>
            <a:pPr lvl="1"/>
            <a:r>
              <a:rPr lang="en-US" sz="3100" dirty="0" err="1" smtClean="0"/>
              <a:t>Alix</a:t>
            </a:r>
            <a:endParaRPr lang="en-US" sz="3100" dirty="0" smtClean="0"/>
          </a:p>
          <a:p>
            <a:pPr lvl="1"/>
            <a:r>
              <a:rPr lang="en-US" sz="3100" dirty="0" err="1" smtClean="0"/>
              <a:t>Brinley</a:t>
            </a:r>
            <a:endParaRPr lang="en-US" sz="3100" dirty="0" smtClean="0"/>
          </a:p>
          <a:p>
            <a:pPr lvl="1"/>
            <a:r>
              <a:rPr lang="en-US" sz="3100" dirty="0" smtClean="0"/>
              <a:t>Tiffany C.</a:t>
            </a:r>
            <a:endParaRPr lang="en-US" sz="3100" dirty="0"/>
          </a:p>
        </p:txBody>
      </p:sp>
      <p:sp>
        <p:nvSpPr>
          <p:cNvPr id="11" name="Content Placeholder 10"/>
          <p:cNvSpPr>
            <a:spLocks noGrp="1"/>
          </p:cNvSpPr>
          <p:nvPr>
            <p:ph sz="quarter" idx="4"/>
          </p:nvPr>
        </p:nvSpPr>
        <p:spPr/>
        <p:txBody>
          <a:bodyPr>
            <a:normAutofit/>
          </a:bodyPr>
          <a:lstStyle/>
          <a:p>
            <a:r>
              <a:rPr lang="en-US" sz="4100" b="1" dirty="0" err="1" smtClean="0"/>
              <a:t>Myrranda</a:t>
            </a:r>
            <a:endParaRPr lang="en-US" sz="4100" b="1" dirty="0" smtClean="0"/>
          </a:p>
          <a:p>
            <a:r>
              <a:rPr lang="en-US" sz="4100" b="1" dirty="0" smtClean="0"/>
              <a:t>Dalton</a:t>
            </a:r>
          </a:p>
          <a:p>
            <a:endParaRPr lang="en-US" sz="4100" b="1" dirty="0"/>
          </a:p>
          <a:p>
            <a:r>
              <a:rPr lang="en-US" sz="4100" b="1" dirty="0" smtClean="0"/>
              <a:t>Lindsey C.</a:t>
            </a:r>
            <a:endParaRPr lang="en-US" sz="41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n-US" dirty="0" smtClean="0"/>
              <a:t>Give attention only to that which you want to be repeated and ignore questionable or undesirable behavior. </a:t>
            </a:r>
          </a:p>
          <a:p>
            <a:r>
              <a:rPr lang="en-US" dirty="0" smtClean="0"/>
              <a:t>Negative attention is still attention</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4.  To get attention</a:t>
            </a:r>
            <a:br>
              <a:rPr lang="en-US" dirty="0" smtClean="0"/>
            </a:br>
            <a:endParaRPr lang="en-US" dirty="0" smtClean="0"/>
          </a:p>
        </p:txBody>
      </p:sp>
      <p:pic>
        <p:nvPicPr>
          <p:cNvPr id="12292" name="Picture 4" descr="C:\Documents and Settings\All Users\Documents\Temp\Temporary Internet Files\Content.IE5\K02NFWB3\MCj01047140000[1].wmf"/>
          <p:cNvPicPr>
            <a:picLocks noChangeAspect="1" noChangeArrowheads="1"/>
          </p:cNvPicPr>
          <p:nvPr/>
        </p:nvPicPr>
        <p:blipFill>
          <a:blip r:embed="rId3" cstate="print"/>
          <a:srcRect/>
          <a:stretch>
            <a:fillRect/>
          </a:stretch>
        </p:blipFill>
        <p:spPr bwMode="auto">
          <a:xfrm>
            <a:off x="5105400" y="4419600"/>
            <a:ext cx="2362200" cy="2103573"/>
          </a:xfrm>
          <a:prstGeom prst="rect">
            <a:avLst/>
          </a:prstGeom>
          <a:noFill/>
        </p:spPr>
      </p:pic>
      <p:sp>
        <p:nvSpPr>
          <p:cNvPr id="5" name="Rectangle 4"/>
          <p:cNvSpPr/>
          <p:nvPr/>
        </p:nvSpPr>
        <p:spPr>
          <a:xfrm>
            <a:off x="1600200" y="3429000"/>
            <a:ext cx="5249642" cy="954107"/>
          </a:xfrm>
          <a:prstGeom prst="rect">
            <a:avLst/>
          </a:prstGeom>
        </p:spPr>
        <p:txBody>
          <a:bodyPr wrap="none">
            <a:spAutoFit/>
          </a:bodyPr>
          <a:lstStyle/>
          <a:p>
            <a:r>
              <a:rPr lang="en-US" sz="2800" dirty="0" smtClean="0">
                <a:latin typeface="Elephant" pitchFamily="18" charset="0"/>
              </a:rPr>
              <a:t>Feed what you want to Live, </a:t>
            </a:r>
          </a:p>
          <a:p>
            <a:r>
              <a:rPr lang="en-US" sz="2800" dirty="0" smtClean="0">
                <a:latin typeface="Elephant" pitchFamily="18" charset="0"/>
              </a:rPr>
              <a:t>Starve what you want to Die.</a:t>
            </a:r>
            <a:endParaRPr lang="en-US" sz="2800" dirty="0">
              <a:latin typeface="Elephant"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p:txBody>
          <a:bodyPr/>
          <a:lstStyle/>
          <a:p>
            <a:r>
              <a:rPr lang="en-US" dirty="0" smtClean="0"/>
              <a:t>Children want some power and control in their lives or they become upset over the amount of control others have over them and might rebel or assert a degree of power and control.</a:t>
            </a:r>
          </a:p>
          <a:p>
            <a:endParaRPr lang="en-US" dirty="0" smtClean="0"/>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5.  To get power</a:t>
            </a:r>
            <a:br>
              <a:rPr lang="en-US" dirty="0" smtClean="0"/>
            </a:br>
            <a:endParaRPr lang="en-US" dirty="0" smtClean="0"/>
          </a:p>
        </p:txBody>
      </p:sp>
      <p:pic>
        <p:nvPicPr>
          <p:cNvPr id="13317" name="Picture 5" descr="C:\Documents and Settings\All Users\Documents\Temp\Temporary Internet Files\Content.IE5\K02NFWB3\MPj04373500000[1].jpg"/>
          <p:cNvPicPr>
            <a:picLocks noChangeAspect="1" noChangeArrowheads="1"/>
          </p:cNvPicPr>
          <p:nvPr/>
        </p:nvPicPr>
        <p:blipFill>
          <a:blip r:embed="rId3" cstate="print"/>
          <a:srcRect/>
          <a:stretch>
            <a:fillRect/>
          </a:stretch>
        </p:blipFill>
        <p:spPr bwMode="auto">
          <a:xfrm>
            <a:off x="5410200" y="3315190"/>
            <a:ext cx="2365247" cy="354281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p:txBody>
          <a:bodyPr/>
          <a:lstStyle/>
          <a:p>
            <a:r>
              <a:rPr lang="en-US" dirty="0" smtClean="0"/>
              <a:t>Working to hurt or “get even” for what they have been made to do or feel.</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6.  For revenge</a:t>
            </a:r>
            <a:br>
              <a:rPr lang="en-US" dirty="0" smtClean="0"/>
            </a:br>
            <a:endParaRPr lang="en-US" dirty="0" smtClean="0"/>
          </a:p>
        </p:txBody>
      </p:sp>
      <p:pic>
        <p:nvPicPr>
          <p:cNvPr id="14340" name="Picture 4" descr="C:\Documents and Settings\All Users\Documents\Temp\Temporary Internet Files\Content.IE5\O099I51E\MCj00890440000[1].wmf"/>
          <p:cNvPicPr>
            <a:picLocks noChangeAspect="1" noChangeArrowheads="1"/>
          </p:cNvPicPr>
          <p:nvPr/>
        </p:nvPicPr>
        <p:blipFill>
          <a:blip r:embed="rId3" cstate="print"/>
          <a:srcRect/>
          <a:stretch>
            <a:fillRect/>
          </a:stretch>
        </p:blipFill>
        <p:spPr bwMode="auto">
          <a:xfrm>
            <a:off x="4191000" y="2819400"/>
            <a:ext cx="3429000" cy="3043149"/>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p:txBody>
          <a:bodyPr/>
          <a:lstStyle/>
          <a:p>
            <a:r>
              <a:rPr lang="en-US" dirty="0" smtClean="0"/>
              <a:t>Constantly correcting or giving negative reinforcement might make a kid quit trying because they are afraid of failing.</a:t>
            </a:r>
          </a:p>
          <a:p>
            <a:endParaRPr lang="en-US" dirty="0" smtClean="0"/>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7.  Feeling inadequate or incapable</a:t>
            </a:r>
            <a:br>
              <a:rPr lang="en-US" dirty="0" smtClean="0"/>
            </a:br>
            <a:endParaRPr lang="en-US" dirty="0" smtClean="0"/>
          </a:p>
        </p:txBody>
      </p:sp>
      <p:pic>
        <p:nvPicPr>
          <p:cNvPr id="15364" name="Picture 4" descr="C:\Documents and Settings\All Users\Documents\Temp\Temporary Internet Files\Content.IE5\O099I51E\MCj04349090000[1].png"/>
          <p:cNvPicPr>
            <a:picLocks noChangeAspect="1" noChangeArrowheads="1"/>
          </p:cNvPicPr>
          <p:nvPr/>
        </p:nvPicPr>
        <p:blipFill>
          <a:blip r:embed="rId3" cstate="print"/>
          <a:srcRect/>
          <a:stretch>
            <a:fillRect/>
          </a:stretch>
        </p:blipFill>
        <p:spPr bwMode="auto">
          <a:xfrm>
            <a:off x="3657457" y="1752601"/>
            <a:ext cx="5105400" cy="5105400"/>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Content Placeholder 2"/>
          <p:cNvSpPr>
            <a:spLocks noGrp="1"/>
          </p:cNvSpPr>
          <p:nvPr>
            <p:ph idx="1"/>
          </p:nvPr>
        </p:nvSpPr>
        <p:spPr/>
        <p:txBody>
          <a:bodyPr/>
          <a:lstStyle/>
          <a:p>
            <a:r>
              <a:rPr lang="en-US" dirty="0" smtClean="0"/>
              <a:t>Wanting to find a place in a family or peer group where they fit in.  </a:t>
            </a:r>
          </a:p>
          <a:p>
            <a:r>
              <a:rPr lang="en-US" dirty="0" smtClean="0"/>
              <a:t>This place may be positive or negative, but the need is met</a:t>
            </a:r>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8</a:t>
            </a:r>
            <a:r>
              <a:rPr lang="en-US" smtClean="0"/>
              <a:t>. </a:t>
            </a:r>
            <a:r>
              <a:rPr lang="en-US" smtClean="0"/>
              <a:t>The </a:t>
            </a:r>
            <a:r>
              <a:rPr lang="en-US" dirty="0" smtClean="0"/>
              <a:t>need to feel that they belong</a:t>
            </a:r>
          </a:p>
        </p:txBody>
      </p:sp>
      <p:pic>
        <p:nvPicPr>
          <p:cNvPr id="16388" name="Picture 4" descr="C:\Documents and Settings\All Users\Documents\Temp\Temporary Internet Files\Content.IE5\K02NFWB3\MMj03956910000[1].gif"/>
          <p:cNvPicPr>
            <a:picLocks noChangeAspect="1" noChangeArrowheads="1" noCrop="1"/>
          </p:cNvPicPr>
          <p:nvPr/>
        </p:nvPicPr>
        <p:blipFill>
          <a:blip r:embed="rId3" cstate="print"/>
          <a:srcRect/>
          <a:stretch>
            <a:fillRect/>
          </a:stretch>
        </p:blipFill>
        <p:spPr bwMode="auto">
          <a:xfrm>
            <a:off x="3581400" y="2895600"/>
            <a:ext cx="5179392" cy="2233613"/>
          </a:xfrm>
          <a:prstGeom prst="rect">
            <a:avLst/>
          </a:prstGeom>
          <a:noFill/>
        </p:spPr>
      </p:pic>
      <p:sp>
        <p:nvSpPr>
          <p:cNvPr id="5" name="TextBox 4"/>
          <p:cNvSpPr txBox="1"/>
          <p:nvPr/>
        </p:nvSpPr>
        <p:spPr>
          <a:xfrm>
            <a:off x="2133600" y="5334000"/>
            <a:ext cx="6654386" cy="954107"/>
          </a:xfrm>
          <a:prstGeom prst="rect">
            <a:avLst/>
          </a:prstGeom>
          <a:noFill/>
        </p:spPr>
        <p:txBody>
          <a:bodyPr wrap="none" rtlCol="0">
            <a:spAutoFit/>
          </a:bodyPr>
          <a:lstStyle/>
          <a:p>
            <a:r>
              <a:rPr lang="en-US" sz="2800" b="1" dirty="0" smtClean="0"/>
              <a:t>Love when they are least lovable.</a:t>
            </a:r>
          </a:p>
          <a:p>
            <a:r>
              <a:rPr lang="en-US" sz="2800" b="1" dirty="0" smtClean="0"/>
              <a:t>Focus on the child NOT on the action.</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500"/>
                                        <p:tgtEl>
                                          <p:spTgt spid="5">
                                            <p:txEl>
                                              <p:pRg st="0" end="0"/>
                                            </p:txEl>
                                          </p:spTgt>
                                        </p:tgtEl>
                                      </p:cBhvr>
                                    </p:animEffect>
                                  </p:childTnLst>
                                </p:cTn>
                              </p:par>
                              <p:par>
                                <p:cTn id="8" presetID="8"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diamond(in)">
                                      <p:cBhvr>
                                        <p:cTn id="10"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4267200"/>
        </p:xfrm>
        <a:graphic>
          <a:graphicData uri="http://schemas.openxmlformats.org/drawingml/2006/table">
            <a:tbl>
              <a:tblPr firstRow="1" bandRow="1">
                <a:tableStyleId>{5C22544A-7EE6-4342-B048-85BDC9FD1C3A}</a:tableStyleId>
              </a:tblPr>
              <a:tblGrid>
                <a:gridCol w="4114800"/>
                <a:gridCol w="4114800"/>
              </a:tblGrid>
              <a:tr h="370840">
                <a:tc>
                  <a:txBody>
                    <a:bodyPr/>
                    <a:lstStyle/>
                    <a:p>
                      <a:pPr marL="0" marR="0" hangingPunct="0">
                        <a:spcBef>
                          <a:spcPts val="0"/>
                        </a:spcBef>
                        <a:spcAft>
                          <a:spcPts val="0"/>
                        </a:spcAft>
                      </a:pPr>
                      <a:r>
                        <a:rPr lang="en-US" sz="2000" b="1" kern="1400" dirty="0" smtClean="0">
                          <a:latin typeface="Times New Roman"/>
                          <a:ea typeface="Times New Roman"/>
                        </a:rPr>
                        <a:t>Peter  </a:t>
                      </a:r>
                      <a:r>
                        <a:rPr lang="en-US" sz="2000" b="1" kern="1400" dirty="0">
                          <a:latin typeface="Times New Roman"/>
                          <a:ea typeface="Times New Roman"/>
                        </a:rPr>
                        <a:t>goes to church with his father.  His father becomes very upset because Peter will not sit quietly. _____________</a:t>
                      </a:r>
                      <a:endParaRPr lang="en-US" sz="2000" kern="1400" dirty="0">
                        <a:latin typeface="Times New Roman"/>
                        <a:ea typeface="Times New Roman"/>
                      </a:endParaRPr>
                    </a:p>
                  </a:txBody>
                  <a:tcPr marL="68580" marR="68580" marT="0" marB="0"/>
                </a:tc>
                <a:tc>
                  <a:txBody>
                    <a:bodyPr/>
                    <a:lstStyle/>
                    <a:p>
                      <a:pPr marL="228600" marR="0" indent="-228600" hangingPunct="0">
                        <a:spcBef>
                          <a:spcPts val="0"/>
                        </a:spcBef>
                        <a:spcAft>
                          <a:spcPts val="0"/>
                        </a:spcAft>
                        <a:buNone/>
                      </a:pPr>
                      <a:r>
                        <a:rPr lang="en-US" sz="2000" b="1" kern="1400" dirty="0" smtClean="0">
                          <a:latin typeface="Times New Roman"/>
                          <a:ea typeface="Times New Roman"/>
                        </a:rPr>
                        <a:t>Mother </a:t>
                      </a:r>
                      <a:r>
                        <a:rPr lang="en-US" sz="2000" b="1" kern="1400" dirty="0">
                          <a:latin typeface="Times New Roman"/>
                          <a:ea typeface="Times New Roman"/>
                        </a:rPr>
                        <a:t>asks David to help clear the table.  David refuses and says, </a:t>
                      </a:r>
                      <a:endParaRPr lang="en-US" sz="2000" b="1" kern="1400" dirty="0" smtClean="0">
                        <a:latin typeface="Times New Roman"/>
                        <a:ea typeface="Times New Roman"/>
                      </a:endParaRPr>
                    </a:p>
                    <a:p>
                      <a:pPr marL="228600" marR="0" indent="-228600" hangingPunct="0">
                        <a:spcBef>
                          <a:spcPts val="0"/>
                        </a:spcBef>
                        <a:spcAft>
                          <a:spcPts val="0"/>
                        </a:spcAft>
                        <a:buNone/>
                      </a:pPr>
                      <a:r>
                        <a:rPr lang="en-US" sz="2000" b="1" kern="1400" dirty="0" smtClean="0">
                          <a:latin typeface="Times New Roman"/>
                          <a:ea typeface="Times New Roman"/>
                        </a:rPr>
                        <a:t>“NO!”  ______________________________</a:t>
                      </a:r>
                      <a:endParaRPr lang="en-US" sz="2000" kern="1400" dirty="0">
                        <a:latin typeface="Times New Roman"/>
                        <a:ea typeface="Times New Roman"/>
                      </a:endParaRPr>
                    </a:p>
                  </a:txBody>
                  <a:tcPr marL="68580" marR="68580" marT="0" marB="0"/>
                </a:tc>
              </a:tr>
              <a:tr h="370840">
                <a:tc>
                  <a:txBody>
                    <a:bodyPr/>
                    <a:lstStyle/>
                    <a:p>
                      <a:pPr marL="0" marR="0" hangingPunct="0">
                        <a:spcBef>
                          <a:spcPts val="0"/>
                        </a:spcBef>
                        <a:spcAft>
                          <a:spcPts val="0"/>
                        </a:spcAft>
                      </a:pPr>
                      <a:r>
                        <a:rPr lang="en-US" sz="1000" b="1" kern="1400" dirty="0">
                          <a:latin typeface="Times New Roman"/>
                          <a:ea typeface="Times New Roman"/>
                        </a:rPr>
                        <a:t>3.  A father has taken his son out to fish for the first time.  The boy keeps snagging his hook and getting mixed up in what he should do.  He gets angry.  _________________</a:t>
                      </a:r>
                      <a:endParaRPr lang="en-US" sz="1000" kern="1400" dirty="0">
                        <a:latin typeface="Times New Roman"/>
                        <a:ea typeface="Times New Roman"/>
                      </a:endParaRPr>
                    </a:p>
                  </a:txBody>
                  <a:tcPr marL="68580" marR="68580" marT="0" marB="0"/>
                </a:tc>
                <a:tc>
                  <a:txBody>
                    <a:bodyPr/>
                    <a:lstStyle/>
                    <a:p>
                      <a:pPr marL="0" marR="0" hangingPunct="0">
                        <a:spcBef>
                          <a:spcPts val="0"/>
                        </a:spcBef>
                        <a:spcAft>
                          <a:spcPts val="0"/>
                        </a:spcAft>
                      </a:pPr>
                      <a:r>
                        <a:rPr lang="en-US" sz="1000" b="1" kern="1400">
                          <a:latin typeface="Times New Roman"/>
                          <a:ea typeface="Times New Roman"/>
                        </a:rPr>
                        <a:t>4.  It is about 11:00 A.M.   Mary and John have been playing peacefully wit the tinker toys.  Gradually tempers flare and they begin quarreling over the pieces and hitting each other.</a:t>
                      </a:r>
                      <a:endParaRPr lang="en-US" sz="1000" kern="1400">
                        <a:latin typeface="Times New Roman"/>
                        <a:ea typeface="Times New Roman"/>
                      </a:endParaRPr>
                    </a:p>
                    <a:p>
                      <a:pPr marL="0" marR="0" hangingPunct="0">
                        <a:spcBef>
                          <a:spcPts val="0"/>
                        </a:spcBef>
                        <a:spcAft>
                          <a:spcPts val="0"/>
                        </a:spcAft>
                      </a:pPr>
                      <a:r>
                        <a:rPr lang="en-US" sz="1000" b="1" kern="1400">
                          <a:latin typeface="Times New Roman"/>
                          <a:ea typeface="Times New Roman"/>
                        </a:rPr>
                        <a:t>___________________</a:t>
                      </a:r>
                      <a:endParaRPr lang="en-US" sz="1000" kern="1400">
                        <a:latin typeface="Times New Roman"/>
                        <a:ea typeface="Times New Roman"/>
                      </a:endParaRPr>
                    </a:p>
                  </a:txBody>
                  <a:tcPr marL="68580" marR="68580" marT="0" marB="0"/>
                </a:tc>
              </a:tr>
              <a:tr h="370840">
                <a:tc>
                  <a:txBody>
                    <a:bodyPr/>
                    <a:lstStyle/>
                    <a:p>
                      <a:pPr marL="0" marR="0" hangingPunct="0">
                        <a:spcBef>
                          <a:spcPts val="0"/>
                        </a:spcBef>
                        <a:spcAft>
                          <a:spcPts val="0"/>
                        </a:spcAft>
                      </a:pPr>
                      <a:r>
                        <a:rPr lang="en-US" sz="1000" b="1" kern="1400" dirty="0">
                          <a:latin typeface="Times New Roman"/>
                          <a:ea typeface="Times New Roman"/>
                        </a:rPr>
                        <a:t>5.  Two boys are climbing </a:t>
                      </a:r>
                      <a:r>
                        <a:rPr lang="en-US" sz="1000" b="1" kern="1400" dirty="0" smtClean="0">
                          <a:latin typeface="Times New Roman"/>
                          <a:ea typeface="Times New Roman"/>
                        </a:rPr>
                        <a:t>trees.  </a:t>
                      </a:r>
                      <a:r>
                        <a:rPr lang="en-US" sz="1000" b="1" kern="1400" dirty="0">
                          <a:latin typeface="Times New Roman"/>
                          <a:ea typeface="Times New Roman"/>
                        </a:rPr>
                        <a:t>They call to a third boy to come and join them.  The third boy </a:t>
                      </a:r>
                      <a:r>
                        <a:rPr lang="en-US" sz="1000" b="1" kern="1400" dirty="0" smtClean="0">
                          <a:latin typeface="Times New Roman"/>
                          <a:ea typeface="Times New Roman"/>
                        </a:rPr>
                        <a:t>has been told not to,</a:t>
                      </a:r>
                      <a:r>
                        <a:rPr lang="en-US" sz="1000" b="1" kern="1400" baseline="0" dirty="0" smtClean="0">
                          <a:latin typeface="Times New Roman"/>
                          <a:ea typeface="Times New Roman"/>
                        </a:rPr>
                        <a:t> but does </a:t>
                      </a:r>
                      <a:r>
                        <a:rPr lang="en-US" sz="1000" b="1" kern="1400" baseline="0" smtClean="0">
                          <a:latin typeface="Times New Roman"/>
                          <a:ea typeface="Times New Roman"/>
                        </a:rPr>
                        <a:t>it anyway</a:t>
                      </a:r>
                      <a:r>
                        <a:rPr lang="en-US" sz="1000" b="1" kern="1400" smtClean="0">
                          <a:latin typeface="Times New Roman"/>
                          <a:ea typeface="Times New Roman"/>
                        </a:rPr>
                        <a:t>.   </a:t>
                      </a:r>
                      <a:r>
                        <a:rPr lang="en-US" sz="1000" b="1" kern="1400" dirty="0">
                          <a:latin typeface="Times New Roman"/>
                          <a:ea typeface="Times New Roman"/>
                        </a:rPr>
                        <a:t>____________________</a:t>
                      </a:r>
                      <a:endParaRPr lang="en-US" sz="1000" kern="1400" dirty="0">
                        <a:latin typeface="Times New Roman"/>
                        <a:ea typeface="Times New Roman"/>
                      </a:endParaRPr>
                    </a:p>
                  </a:txBody>
                  <a:tcPr marL="68580" marR="68580" marT="0" marB="0"/>
                </a:tc>
                <a:tc>
                  <a:txBody>
                    <a:bodyPr/>
                    <a:lstStyle/>
                    <a:p>
                      <a:pPr marL="0" marR="0" hangingPunct="0">
                        <a:spcBef>
                          <a:spcPts val="0"/>
                        </a:spcBef>
                        <a:spcAft>
                          <a:spcPts val="0"/>
                        </a:spcAft>
                      </a:pPr>
                      <a:r>
                        <a:rPr lang="en-US" sz="1000" b="1" kern="1400">
                          <a:latin typeface="Times New Roman"/>
                          <a:ea typeface="Times New Roman"/>
                        </a:rPr>
                        <a:t>6.  A group of children are playing house.  One child is the Mom, another is the Dad, and the rest are the children.  A child asks the group if they can play and the group says, “NO.”  The child goes off crying.  _________________</a:t>
                      </a:r>
                      <a:endParaRPr lang="en-US" sz="1000" kern="1400">
                        <a:latin typeface="Times New Roman"/>
                        <a:ea typeface="Times New Roman"/>
                      </a:endParaRPr>
                    </a:p>
                  </a:txBody>
                  <a:tcPr marL="68580" marR="68580" marT="0" marB="0"/>
                </a:tc>
              </a:tr>
              <a:tr h="370840">
                <a:tc>
                  <a:txBody>
                    <a:bodyPr/>
                    <a:lstStyle/>
                    <a:p>
                      <a:pPr marL="0" marR="0" hangingPunct="0">
                        <a:spcBef>
                          <a:spcPts val="0"/>
                        </a:spcBef>
                        <a:spcAft>
                          <a:spcPts val="0"/>
                        </a:spcAft>
                      </a:pPr>
                      <a:r>
                        <a:rPr lang="en-US" sz="1000" b="1" kern="1400">
                          <a:latin typeface="Times New Roman"/>
                          <a:ea typeface="Times New Roman"/>
                        </a:rPr>
                        <a:t>7.  A 4 year old finds a knife and uses it to try and cut a carrot.  As a result, he cuts his finger.  __________________</a:t>
                      </a:r>
                      <a:endParaRPr lang="en-US" sz="1000" kern="1400">
                        <a:latin typeface="Times New Roman"/>
                        <a:ea typeface="Times New Roman"/>
                      </a:endParaRPr>
                    </a:p>
                  </a:txBody>
                  <a:tcPr marL="68580" marR="68580" marT="0" marB="0"/>
                </a:tc>
                <a:tc>
                  <a:txBody>
                    <a:bodyPr/>
                    <a:lstStyle/>
                    <a:p>
                      <a:pPr marL="0" marR="0" hangingPunct="0">
                        <a:spcBef>
                          <a:spcPts val="0"/>
                        </a:spcBef>
                        <a:spcAft>
                          <a:spcPts val="0"/>
                        </a:spcAft>
                      </a:pPr>
                      <a:r>
                        <a:rPr lang="en-US" sz="1000" b="1" kern="1400">
                          <a:latin typeface="Times New Roman"/>
                          <a:ea typeface="Times New Roman"/>
                        </a:rPr>
                        <a:t>8.  Jane, 3 years old, goes into her mother’s bedroom and sees a lipstick on the dresser.  She opens it and paints all over her mother’s bedspread.    ___________________</a:t>
                      </a:r>
                      <a:endParaRPr lang="en-US" sz="1000" kern="1400">
                        <a:latin typeface="Times New Roman"/>
                        <a:ea typeface="Times New Roman"/>
                      </a:endParaRPr>
                    </a:p>
                  </a:txBody>
                  <a:tcPr marL="68580" marR="68580" marT="0" marB="0"/>
                </a:tc>
              </a:tr>
              <a:tr h="370840">
                <a:tc>
                  <a:txBody>
                    <a:bodyPr/>
                    <a:lstStyle/>
                    <a:p>
                      <a:pPr marL="0" marR="0" hangingPunct="0">
                        <a:spcBef>
                          <a:spcPts val="0"/>
                        </a:spcBef>
                        <a:spcAft>
                          <a:spcPts val="0"/>
                        </a:spcAft>
                      </a:pPr>
                      <a:r>
                        <a:rPr lang="en-US" sz="1000" b="1" kern="1400">
                          <a:latin typeface="Times New Roman"/>
                          <a:ea typeface="Times New Roman"/>
                        </a:rPr>
                        <a:t>9.  David, 5 years old,  usually goes to bed without any fuss.  However, tonight, mother is having a party and the child comes out of the room several times demanding attention. </a:t>
                      </a:r>
                      <a:endParaRPr lang="en-US" sz="1000" kern="1400">
                        <a:latin typeface="Times New Roman"/>
                        <a:ea typeface="Times New Roman"/>
                      </a:endParaRPr>
                    </a:p>
                  </a:txBody>
                  <a:tcPr marL="68580" marR="68580" marT="0" marB="0"/>
                </a:tc>
                <a:tc>
                  <a:txBody>
                    <a:bodyPr/>
                    <a:lstStyle/>
                    <a:p>
                      <a:pPr marL="0" marR="0" hangingPunct="0">
                        <a:spcBef>
                          <a:spcPts val="0"/>
                        </a:spcBef>
                        <a:spcAft>
                          <a:spcPts val="0"/>
                        </a:spcAft>
                      </a:pPr>
                      <a:r>
                        <a:rPr lang="en-US" sz="1000" b="1" kern="1400" dirty="0">
                          <a:latin typeface="Times New Roman"/>
                          <a:ea typeface="Times New Roman"/>
                        </a:rPr>
                        <a:t>10.  Mary is playing with the kitten.  The telephone rings and mother answers it.  Immediately Mary </a:t>
                      </a:r>
                      <a:r>
                        <a:rPr lang="en-US" sz="1000" b="1" kern="1400" dirty="0" smtClean="0">
                          <a:latin typeface="Times New Roman"/>
                          <a:ea typeface="Times New Roman"/>
                        </a:rPr>
                        <a:t>begins hurting the kitten _________________________</a:t>
                      </a:r>
                      <a:endParaRPr lang="en-US" sz="1000" kern="1400" dirty="0">
                        <a:latin typeface="Times New Roman"/>
                        <a:ea typeface="Times New Roman"/>
                      </a:endParaRPr>
                    </a:p>
                  </a:txBody>
                  <a:tcPr marL="68580" marR="68580" marT="0" marB="0"/>
                </a:tc>
              </a:tr>
              <a:tr h="370840">
                <a:tc>
                  <a:txBody>
                    <a:bodyPr/>
                    <a:lstStyle/>
                    <a:p>
                      <a:pPr marL="0" marR="0" hangingPunct="0">
                        <a:spcBef>
                          <a:spcPts val="0"/>
                        </a:spcBef>
                        <a:spcAft>
                          <a:spcPts val="0"/>
                        </a:spcAft>
                      </a:pPr>
                      <a:r>
                        <a:rPr lang="en-US" sz="1000" b="1" kern="1400" dirty="0">
                          <a:latin typeface="Times New Roman"/>
                          <a:ea typeface="Times New Roman"/>
                        </a:rPr>
                        <a:t>11.  Bonnie and Sue are playing house.  Sue accidentally splashes water </a:t>
                      </a:r>
                      <a:r>
                        <a:rPr lang="en-US" sz="1000" b="1" kern="1400" dirty="0" smtClean="0">
                          <a:latin typeface="Times New Roman"/>
                          <a:ea typeface="Times New Roman"/>
                        </a:rPr>
                        <a:t>from </a:t>
                      </a:r>
                      <a:r>
                        <a:rPr lang="en-US" sz="1000" b="1" kern="1400" dirty="0">
                          <a:latin typeface="Times New Roman"/>
                          <a:ea typeface="Times New Roman"/>
                        </a:rPr>
                        <a:t>the sink onto Bonnie.  Bonnie fills a glass up with water and pours it onto Sue.  _______________</a:t>
                      </a:r>
                      <a:endParaRPr lang="en-US" sz="1000" kern="1400" dirty="0">
                        <a:latin typeface="Times New Roman"/>
                        <a:ea typeface="Times New Roman"/>
                      </a:endParaRPr>
                    </a:p>
                    <a:p>
                      <a:pPr marL="0" marR="0" hangingPunct="0">
                        <a:spcBef>
                          <a:spcPts val="0"/>
                        </a:spcBef>
                        <a:spcAft>
                          <a:spcPts val="0"/>
                        </a:spcAft>
                      </a:pPr>
                      <a:r>
                        <a:rPr lang="en-US" sz="1000" b="1" kern="1400" dirty="0">
                          <a:latin typeface="Times New Roman"/>
                          <a:ea typeface="Times New Roman"/>
                        </a:rPr>
                        <a:t> </a:t>
                      </a:r>
                      <a:endParaRPr lang="en-US" sz="1000" kern="1400" dirty="0">
                        <a:latin typeface="Times New Roman"/>
                        <a:ea typeface="Times New Roman"/>
                      </a:endParaRPr>
                    </a:p>
                  </a:txBody>
                  <a:tcPr marL="68580" marR="68580" marT="0" marB="0"/>
                </a:tc>
                <a:tc>
                  <a:txBody>
                    <a:bodyPr/>
                    <a:lstStyle/>
                    <a:p>
                      <a:pPr marL="0" marR="0" hangingPunct="0">
                        <a:spcBef>
                          <a:spcPts val="0"/>
                        </a:spcBef>
                        <a:spcAft>
                          <a:spcPts val="0"/>
                        </a:spcAft>
                      </a:pPr>
                      <a:r>
                        <a:rPr lang="en-US" sz="1000" b="1" kern="1400" dirty="0">
                          <a:latin typeface="Times New Roman"/>
                          <a:ea typeface="Times New Roman"/>
                        </a:rPr>
                        <a:t>12.  A Mom takes her child out to weed the garden with her.  She tells the child to sit on the grass while she runs </a:t>
                      </a:r>
                      <a:r>
                        <a:rPr lang="en-US" sz="1000" b="1" kern="1400" dirty="0" smtClean="0">
                          <a:latin typeface="Times New Roman"/>
                          <a:ea typeface="Times New Roman"/>
                        </a:rPr>
                        <a:t>to </a:t>
                      </a:r>
                      <a:r>
                        <a:rPr lang="en-US" sz="1000" b="1" kern="1400" dirty="0">
                          <a:latin typeface="Times New Roman"/>
                          <a:ea typeface="Times New Roman"/>
                        </a:rPr>
                        <a:t>get her tools.  When she returns, the child is gone. ____________</a:t>
                      </a:r>
                      <a:endParaRPr lang="en-US" sz="1000" kern="1400" dirty="0">
                        <a:latin typeface="Times New Roman"/>
                        <a:ea typeface="Times New Roman"/>
                      </a:endParaRPr>
                    </a:p>
                  </a:txBody>
                  <a:tcPr marL="68580" marR="68580" marT="0" marB="0"/>
                </a:tc>
              </a:tr>
            </a:tbl>
          </a:graphicData>
        </a:graphic>
      </p:graphicFrame>
      <p:sp>
        <p:nvSpPr>
          <p:cNvPr id="3" name="Title 2"/>
          <p:cNvSpPr>
            <a:spLocks noGrp="1"/>
          </p:cNvSpPr>
          <p:nvPr>
            <p:ph type="title"/>
          </p:nvPr>
        </p:nvSpPr>
        <p:spPr>
          <a:xfrm>
            <a:off x="533400" y="152400"/>
            <a:ext cx="8229600" cy="914400"/>
          </a:xfrm>
        </p:spPr>
        <p:txBody>
          <a:bodyPr>
            <a:normAutofit fontScale="90000"/>
          </a:bodyPr>
          <a:lstStyle/>
          <a:p>
            <a:r>
              <a:rPr lang="en-US" dirty="0" smtClean="0"/>
              <a:t>Behavior Needs Situations- </a:t>
            </a:r>
            <a:r>
              <a:rPr lang="en-US" smtClean="0"/>
              <a:t>page 5</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990600"/>
            <a:ext cx="8382000" cy="5638800"/>
          </a:xfrm>
        </p:spPr>
        <p:txBody>
          <a:bodyPr>
            <a:normAutofit fontScale="47500" lnSpcReduction="20000"/>
          </a:bodyPr>
          <a:lstStyle/>
          <a:p>
            <a:pPr>
              <a:lnSpc>
                <a:spcPct val="120000"/>
              </a:lnSpc>
              <a:spcBef>
                <a:spcPts val="600"/>
              </a:spcBef>
              <a:buNone/>
            </a:pPr>
            <a:r>
              <a:rPr lang="en-US" dirty="0" smtClean="0"/>
              <a:t>1.  If children live with </a:t>
            </a:r>
            <a:r>
              <a:rPr lang="en-US" b="1" dirty="0" smtClean="0"/>
              <a:t>criticism</a:t>
            </a:r>
            <a:r>
              <a:rPr lang="en-US" dirty="0" smtClean="0"/>
              <a:t>, They learn to </a:t>
            </a:r>
            <a:r>
              <a:rPr lang="en-US" b="1" dirty="0" smtClean="0"/>
              <a:t>condemn</a:t>
            </a:r>
            <a:endParaRPr lang="en-US" dirty="0" smtClean="0"/>
          </a:p>
          <a:p>
            <a:pPr>
              <a:lnSpc>
                <a:spcPct val="120000"/>
              </a:lnSpc>
              <a:spcBef>
                <a:spcPts val="600"/>
              </a:spcBef>
              <a:buNone/>
            </a:pPr>
            <a:r>
              <a:rPr lang="en-US" dirty="0" smtClean="0"/>
              <a:t>2.  If children live with </a:t>
            </a:r>
            <a:r>
              <a:rPr lang="en-US" b="1" dirty="0" smtClean="0"/>
              <a:t>hostility</a:t>
            </a:r>
            <a:r>
              <a:rPr lang="en-US" dirty="0" smtClean="0"/>
              <a:t>, They learn to </a:t>
            </a:r>
            <a:r>
              <a:rPr lang="en-US" b="1" dirty="0" smtClean="0"/>
              <a:t>fight</a:t>
            </a:r>
            <a:endParaRPr lang="en-US" dirty="0" smtClean="0"/>
          </a:p>
          <a:p>
            <a:pPr>
              <a:lnSpc>
                <a:spcPct val="120000"/>
              </a:lnSpc>
              <a:spcBef>
                <a:spcPts val="600"/>
              </a:spcBef>
              <a:buNone/>
            </a:pPr>
            <a:r>
              <a:rPr lang="en-US" dirty="0" smtClean="0"/>
              <a:t>3.  If children live with </a:t>
            </a:r>
            <a:r>
              <a:rPr lang="en-US" b="1" dirty="0" smtClean="0"/>
              <a:t>fear</a:t>
            </a:r>
            <a:r>
              <a:rPr lang="en-US" dirty="0" smtClean="0"/>
              <a:t>, They learn to be </a:t>
            </a:r>
            <a:r>
              <a:rPr lang="en-US" b="1" dirty="0" smtClean="0"/>
              <a:t>apprehensive</a:t>
            </a:r>
            <a:endParaRPr lang="en-US" dirty="0" smtClean="0"/>
          </a:p>
          <a:p>
            <a:pPr>
              <a:lnSpc>
                <a:spcPct val="120000"/>
              </a:lnSpc>
              <a:spcBef>
                <a:spcPts val="600"/>
              </a:spcBef>
              <a:buNone/>
            </a:pPr>
            <a:r>
              <a:rPr lang="en-US" dirty="0" smtClean="0"/>
              <a:t>4.  If children live with </a:t>
            </a:r>
            <a:r>
              <a:rPr lang="en-US" b="1" dirty="0" smtClean="0"/>
              <a:t>pity</a:t>
            </a:r>
            <a:r>
              <a:rPr lang="en-US" dirty="0" smtClean="0"/>
              <a:t>, They learn to feel </a:t>
            </a:r>
            <a:r>
              <a:rPr lang="en-US" b="1" dirty="0" smtClean="0"/>
              <a:t>sorry for themselves</a:t>
            </a:r>
            <a:endParaRPr lang="en-US" dirty="0" smtClean="0"/>
          </a:p>
          <a:p>
            <a:pPr>
              <a:lnSpc>
                <a:spcPct val="120000"/>
              </a:lnSpc>
              <a:spcBef>
                <a:spcPts val="600"/>
              </a:spcBef>
              <a:buNone/>
            </a:pPr>
            <a:r>
              <a:rPr lang="en-US" dirty="0" smtClean="0"/>
              <a:t>5.  If children live with </a:t>
            </a:r>
            <a:r>
              <a:rPr lang="en-US" b="1" dirty="0" smtClean="0"/>
              <a:t>jealousy</a:t>
            </a:r>
            <a:r>
              <a:rPr lang="en-US" dirty="0" smtClean="0"/>
              <a:t>, They learn what </a:t>
            </a:r>
            <a:r>
              <a:rPr lang="en-US" b="1" dirty="0" smtClean="0"/>
              <a:t>envy</a:t>
            </a:r>
            <a:r>
              <a:rPr lang="en-US" dirty="0" smtClean="0"/>
              <a:t> is</a:t>
            </a:r>
          </a:p>
          <a:p>
            <a:pPr>
              <a:lnSpc>
                <a:spcPct val="120000"/>
              </a:lnSpc>
              <a:spcBef>
                <a:spcPts val="600"/>
              </a:spcBef>
              <a:buNone/>
            </a:pPr>
            <a:r>
              <a:rPr lang="en-US" dirty="0" smtClean="0"/>
              <a:t>6.  If children live with </a:t>
            </a:r>
            <a:r>
              <a:rPr lang="en-US" b="1" dirty="0" smtClean="0"/>
              <a:t>shame</a:t>
            </a:r>
            <a:r>
              <a:rPr lang="en-US" dirty="0" smtClean="0"/>
              <a:t>, They learn to feel </a:t>
            </a:r>
            <a:r>
              <a:rPr lang="en-US" b="1" dirty="0" smtClean="0"/>
              <a:t>guilty</a:t>
            </a:r>
            <a:endParaRPr lang="en-US" dirty="0" smtClean="0"/>
          </a:p>
          <a:p>
            <a:pPr>
              <a:lnSpc>
                <a:spcPct val="120000"/>
              </a:lnSpc>
              <a:spcBef>
                <a:spcPts val="600"/>
              </a:spcBef>
              <a:buNone/>
            </a:pPr>
            <a:r>
              <a:rPr lang="en-US" dirty="0" smtClean="0"/>
              <a:t>7.  If children live with </a:t>
            </a:r>
            <a:r>
              <a:rPr lang="en-US" b="1" dirty="0" smtClean="0"/>
              <a:t>tolerance</a:t>
            </a:r>
            <a:r>
              <a:rPr lang="en-US" dirty="0" smtClean="0"/>
              <a:t>, They learn to be </a:t>
            </a:r>
            <a:r>
              <a:rPr lang="en-US" b="1" dirty="0" smtClean="0"/>
              <a:t>patient</a:t>
            </a:r>
            <a:endParaRPr lang="en-US" dirty="0" smtClean="0"/>
          </a:p>
          <a:p>
            <a:pPr>
              <a:lnSpc>
                <a:spcPct val="120000"/>
              </a:lnSpc>
              <a:spcBef>
                <a:spcPts val="600"/>
              </a:spcBef>
              <a:buNone/>
            </a:pPr>
            <a:r>
              <a:rPr lang="en-US" dirty="0" smtClean="0"/>
              <a:t>8.  If children live with </a:t>
            </a:r>
            <a:r>
              <a:rPr lang="en-US" b="1" dirty="0" smtClean="0"/>
              <a:t>encouragement</a:t>
            </a:r>
            <a:r>
              <a:rPr lang="en-US" dirty="0" smtClean="0"/>
              <a:t>, They learn to be </a:t>
            </a:r>
            <a:r>
              <a:rPr lang="en-US" b="1" dirty="0" smtClean="0"/>
              <a:t>confident</a:t>
            </a:r>
            <a:endParaRPr lang="en-US" dirty="0" smtClean="0"/>
          </a:p>
          <a:p>
            <a:pPr>
              <a:lnSpc>
                <a:spcPct val="120000"/>
              </a:lnSpc>
              <a:spcBef>
                <a:spcPts val="600"/>
              </a:spcBef>
              <a:buNone/>
            </a:pPr>
            <a:r>
              <a:rPr lang="en-US" dirty="0" smtClean="0"/>
              <a:t>9.  If children live with </a:t>
            </a:r>
            <a:r>
              <a:rPr lang="en-US" b="1" dirty="0" smtClean="0"/>
              <a:t>praise</a:t>
            </a:r>
            <a:r>
              <a:rPr lang="en-US" dirty="0" smtClean="0"/>
              <a:t>, They learn to </a:t>
            </a:r>
            <a:r>
              <a:rPr lang="en-US" b="1" dirty="0" smtClean="0"/>
              <a:t>appreciate</a:t>
            </a:r>
            <a:endParaRPr lang="en-US" dirty="0" smtClean="0"/>
          </a:p>
          <a:p>
            <a:pPr>
              <a:lnSpc>
                <a:spcPct val="120000"/>
              </a:lnSpc>
              <a:spcBef>
                <a:spcPts val="600"/>
              </a:spcBef>
              <a:buNone/>
            </a:pPr>
            <a:r>
              <a:rPr lang="en-US" dirty="0" smtClean="0"/>
              <a:t>10.  If children live with </a:t>
            </a:r>
            <a:r>
              <a:rPr lang="en-US" b="1" dirty="0" smtClean="0"/>
              <a:t>approval</a:t>
            </a:r>
            <a:r>
              <a:rPr lang="en-US" dirty="0" smtClean="0"/>
              <a:t>, They learn to </a:t>
            </a:r>
            <a:r>
              <a:rPr lang="en-US" b="1" dirty="0" smtClean="0"/>
              <a:t>like themselves</a:t>
            </a:r>
            <a:endParaRPr lang="en-US" dirty="0" smtClean="0"/>
          </a:p>
          <a:p>
            <a:pPr>
              <a:lnSpc>
                <a:spcPct val="120000"/>
              </a:lnSpc>
              <a:spcBef>
                <a:spcPts val="600"/>
              </a:spcBef>
              <a:buNone/>
            </a:pPr>
            <a:r>
              <a:rPr lang="en-US" dirty="0" smtClean="0"/>
              <a:t>11.  If children live with </a:t>
            </a:r>
            <a:r>
              <a:rPr lang="en-US" b="1" dirty="0" smtClean="0"/>
              <a:t>acceptance</a:t>
            </a:r>
            <a:r>
              <a:rPr lang="en-US" dirty="0" smtClean="0"/>
              <a:t>, They learn to </a:t>
            </a:r>
            <a:r>
              <a:rPr lang="en-US" b="1" dirty="0" smtClean="0"/>
              <a:t>find love in the world</a:t>
            </a:r>
            <a:endParaRPr lang="en-US" dirty="0" smtClean="0"/>
          </a:p>
          <a:p>
            <a:pPr>
              <a:lnSpc>
                <a:spcPct val="120000"/>
              </a:lnSpc>
              <a:spcBef>
                <a:spcPts val="600"/>
              </a:spcBef>
              <a:buNone/>
            </a:pPr>
            <a:r>
              <a:rPr lang="en-US" dirty="0" smtClean="0"/>
              <a:t>12.  If children live with </a:t>
            </a:r>
            <a:r>
              <a:rPr lang="en-US" b="1" dirty="0" smtClean="0"/>
              <a:t>recognition</a:t>
            </a:r>
            <a:r>
              <a:rPr lang="en-US" dirty="0" smtClean="0"/>
              <a:t>, They learn to </a:t>
            </a:r>
            <a:r>
              <a:rPr lang="en-US" b="1" dirty="0" smtClean="0"/>
              <a:t>have a goal</a:t>
            </a:r>
            <a:endParaRPr lang="en-US" dirty="0" smtClean="0"/>
          </a:p>
          <a:p>
            <a:pPr>
              <a:lnSpc>
                <a:spcPct val="120000"/>
              </a:lnSpc>
              <a:spcBef>
                <a:spcPts val="600"/>
              </a:spcBef>
              <a:buNone/>
            </a:pPr>
            <a:r>
              <a:rPr lang="en-US" dirty="0" smtClean="0"/>
              <a:t>13.  If children live with </a:t>
            </a:r>
            <a:r>
              <a:rPr lang="en-US" b="1" dirty="0" smtClean="0"/>
              <a:t>sharing</a:t>
            </a:r>
            <a:r>
              <a:rPr lang="en-US" dirty="0" smtClean="0"/>
              <a:t>, They learn to </a:t>
            </a:r>
            <a:r>
              <a:rPr lang="en-US" b="1" dirty="0" smtClean="0"/>
              <a:t>be generous</a:t>
            </a:r>
            <a:endParaRPr lang="en-US" dirty="0" smtClean="0"/>
          </a:p>
          <a:p>
            <a:pPr>
              <a:lnSpc>
                <a:spcPct val="120000"/>
              </a:lnSpc>
              <a:spcBef>
                <a:spcPts val="600"/>
              </a:spcBef>
              <a:buNone/>
            </a:pPr>
            <a:r>
              <a:rPr lang="en-US" dirty="0" smtClean="0"/>
              <a:t>14.  If children live with </a:t>
            </a:r>
            <a:r>
              <a:rPr lang="en-US" b="1" dirty="0" smtClean="0"/>
              <a:t>honesty and fairness</a:t>
            </a:r>
            <a:r>
              <a:rPr lang="en-US" dirty="0" smtClean="0"/>
              <a:t>, They learn what  </a:t>
            </a:r>
            <a:r>
              <a:rPr lang="en-US" b="1" dirty="0" smtClean="0"/>
              <a:t>truth and justice are</a:t>
            </a:r>
            <a:endParaRPr lang="en-US" dirty="0" smtClean="0"/>
          </a:p>
          <a:p>
            <a:pPr>
              <a:lnSpc>
                <a:spcPct val="120000"/>
              </a:lnSpc>
              <a:spcBef>
                <a:spcPts val="600"/>
              </a:spcBef>
              <a:buNone/>
            </a:pPr>
            <a:r>
              <a:rPr lang="en-US" dirty="0" smtClean="0"/>
              <a:t>15.  If children live with </a:t>
            </a:r>
            <a:r>
              <a:rPr lang="en-US" b="1" dirty="0" smtClean="0"/>
              <a:t>security</a:t>
            </a:r>
            <a:r>
              <a:rPr lang="en-US" dirty="0" smtClean="0"/>
              <a:t>, They learn to </a:t>
            </a:r>
            <a:r>
              <a:rPr lang="en-US" b="1" dirty="0" smtClean="0"/>
              <a:t>have faith in themselves and in those around them</a:t>
            </a:r>
            <a:endParaRPr lang="en-US" dirty="0" smtClean="0"/>
          </a:p>
          <a:p>
            <a:pPr>
              <a:lnSpc>
                <a:spcPct val="120000"/>
              </a:lnSpc>
              <a:spcBef>
                <a:spcPts val="600"/>
              </a:spcBef>
              <a:buNone/>
            </a:pPr>
            <a:r>
              <a:rPr lang="en-US" dirty="0" smtClean="0"/>
              <a:t>16.  If children live with </a:t>
            </a:r>
            <a:r>
              <a:rPr lang="en-US" b="1" dirty="0" smtClean="0"/>
              <a:t>friendliness</a:t>
            </a:r>
            <a:r>
              <a:rPr lang="en-US" dirty="0" smtClean="0"/>
              <a:t>, They learn that the </a:t>
            </a:r>
            <a:r>
              <a:rPr lang="en-US" b="1" dirty="0" smtClean="0"/>
              <a:t>world is a nice place in which we live</a:t>
            </a:r>
            <a:endParaRPr lang="en-US" dirty="0" smtClean="0"/>
          </a:p>
          <a:p>
            <a:pPr>
              <a:lnSpc>
                <a:spcPct val="120000"/>
              </a:lnSpc>
              <a:spcBef>
                <a:spcPts val="600"/>
              </a:spcBef>
              <a:buNone/>
            </a:pPr>
            <a:r>
              <a:rPr lang="en-US" dirty="0" smtClean="0"/>
              <a:t>17.  If children live with </a:t>
            </a:r>
            <a:r>
              <a:rPr lang="en-US" b="1" dirty="0" smtClean="0"/>
              <a:t>serenity</a:t>
            </a:r>
            <a:r>
              <a:rPr lang="en-US" dirty="0" smtClean="0"/>
              <a:t>, They learn to have a </a:t>
            </a:r>
            <a:r>
              <a:rPr lang="en-US" b="1" dirty="0" smtClean="0"/>
              <a:t>peace of mind</a:t>
            </a:r>
            <a:endParaRPr lang="en-US" dirty="0" smtClean="0"/>
          </a:p>
          <a:p>
            <a:pPr>
              <a:lnSpc>
                <a:spcPct val="120000"/>
              </a:lnSpc>
              <a:spcBef>
                <a:spcPts val="600"/>
              </a:spcBef>
              <a:buNone/>
            </a:pPr>
            <a:r>
              <a:rPr lang="en-US" dirty="0" smtClean="0"/>
              <a:t> 18.</a:t>
            </a:r>
            <a:r>
              <a:rPr lang="en-US" b="1" dirty="0" smtClean="0"/>
              <a:t>  With what are your children living?</a:t>
            </a:r>
            <a:endParaRPr lang="en-US" dirty="0" smtClean="0"/>
          </a:p>
          <a:p>
            <a:pPr>
              <a:lnSpc>
                <a:spcPct val="120000"/>
              </a:lnSpc>
              <a:spcBef>
                <a:spcPts val="600"/>
              </a:spcBef>
              <a:buNone/>
            </a:pPr>
            <a:r>
              <a:rPr lang="en-US" dirty="0" smtClean="0"/>
              <a:t>                                                                                                 </a:t>
            </a:r>
            <a:r>
              <a:rPr lang="en-US" dirty="0" err="1" smtClean="0"/>
              <a:t>Dorthy</a:t>
            </a:r>
            <a:r>
              <a:rPr lang="en-US" dirty="0" smtClean="0"/>
              <a:t> L. Nolte</a:t>
            </a:r>
          </a:p>
          <a:p>
            <a:endParaRPr lang="en-US" dirty="0"/>
          </a:p>
        </p:txBody>
      </p:sp>
      <p:sp>
        <p:nvSpPr>
          <p:cNvPr id="3" name="Title 2"/>
          <p:cNvSpPr>
            <a:spLocks noGrp="1"/>
          </p:cNvSpPr>
          <p:nvPr>
            <p:ph type="title"/>
          </p:nvPr>
        </p:nvSpPr>
        <p:spPr>
          <a:xfrm>
            <a:off x="457200" y="274638"/>
            <a:ext cx="8229600" cy="868362"/>
          </a:xfrm>
        </p:spPr>
        <p:txBody>
          <a:bodyPr/>
          <a:lstStyle/>
          <a:p>
            <a:r>
              <a:rPr lang="en-US" dirty="0" smtClean="0"/>
              <a:t>Children Learn What They Live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Discipline: </a:t>
            </a:r>
            <a:r>
              <a:rPr lang="en-US" dirty="0" smtClean="0"/>
              <a:t>The First Years Last Forever</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Discipline Video</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995672"/>
          </a:xfrm>
        </p:spPr>
        <p:txBody>
          <a:bodyPr>
            <a:normAutofit fontScale="85000" lnSpcReduction="20000"/>
          </a:bodyPr>
          <a:lstStyle/>
          <a:p>
            <a:pPr hangingPunct="0"/>
            <a:r>
              <a:rPr lang="en-US" dirty="0" smtClean="0"/>
              <a:t>1.  </a:t>
            </a:r>
            <a:r>
              <a:rPr lang="en-US" sz="3600" dirty="0" smtClean="0"/>
              <a:t>Don’t run with scissors in your hand</a:t>
            </a:r>
            <a:r>
              <a:rPr lang="en-US" sz="3600" dirty="0" smtClean="0"/>
              <a:t>.</a:t>
            </a:r>
            <a:endParaRPr lang="en-US" sz="3600" dirty="0" smtClean="0"/>
          </a:p>
          <a:p>
            <a:pPr hangingPunct="0"/>
            <a:r>
              <a:rPr lang="en-US" sz="3600" dirty="0" smtClean="0"/>
              <a:t>2.  Don’t forget lunch</a:t>
            </a:r>
            <a:r>
              <a:rPr lang="en-US" sz="3600" dirty="0" smtClean="0"/>
              <a:t>.</a:t>
            </a:r>
            <a:endParaRPr lang="en-US" sz="3600" dirty="0" smtClean="0"/>
          </a:p>
          <a:p>
            <a:pPr hangingPunct="0"/>
            <a:r>
              <a:rPr lang="en-US" sz="3600" dirty="0" smtClean="0"/>
              <a:t>3.  Don’t run in the house</a:t>
            </a:r>
            <a:r>
              <a:rPr lang="en-US" sz="3600" dirty="0" smtClean="0"/>
              <a:t>.</a:t>
            </a:r>
            <a:endParaRPr lang="en-US" sz="3600" dirty="0" smtClean="0"/>
          </a:p>
          <a:p>
            <a:pPr hangingPunct="0"/>
            <a:r>
              <a:rPr lang="en-US" sz="3600" dirty="0" smtClean="0"/>
              <a:t>4.  Don’t hit her again</a:t>
            </a:r>
            <a:r>
              <a:rPr lang="en-US" sz="3600" dirty="0" smtClean="0"/>
              <a:t>.</a:t>
            </a:r>
            <a:endParaRPr lang="en-US" sz="3600" dirty="0" smtClean="0"/>
          </a:p>
          <a:p>
            <a:pPr hangingPunct="0"/>
            <a:r>
              <a:rPr lang="en-US" sz="3600" dirty="0" smtClean="0"/>
              <a:t>5.  Don’t touch anything</a:t>
            </a:r>
            <a:r>
              <a:rPr lang="en-US" sz="3600" dirty="0" smtClean="0"/>
              <a:t>!</a:t>
            </a:r>
            <a:endParaRPr lang="en-US" sz="3600" dirty="0" smtClean="0"/>
          </a:p>
          <a:p>
            <a:pPr hangingPunct="0"/>
            <a:r>
              <a:rPr lang="en-US" sz="3600" dirty="0" smtClean="0"/>
              <a:t>6.  Stop acting like a baby.</a:t>
            </a:r>
          </a:p>
          <a:p>
            <a:pPr hangingPunct="0"/>
            <a:r>
              <a:rPr lang="en-US" sz="3600" dirty="0" smtClean="0"/>
              <a:t>7.  Don’t eat like a sloppy pig</a:t>
            </a:r>
            <a:r>
              <a:rPr lang="en-US" sz="3600" dirty="0" smtClean="0"/>
              <a:t>.</a:t>
            </a:r>
            <a:endParaRPr lang="en-US" sz="3600" dirty="0" smtClean="0"/>
          </a:p>
          <a:p>
            <a:pPr hangingPunct="0"/>
            <a:r>
              <a:rPr lang="en-US" sz="3600" dirty="0" smtClean="0"/>
              <a:t>8.  Don’t stay up so late.</a:t>
            </a:r>
          </a:p>
          <a:p>
            <a:pPr hangingPunct="0"/>
            <a:r>
              <a:rPr lang="en-US" sz="3600" dirty="0" smtClean="0"/>
              <a:t>9.  Don’t dawdle on the way home from school</a:t>
            </a:r>
            <a:r>
              <a:rPr lang="en-US" sz="3600" dirty="0" smtClean="0"/>
              <a:t>.</a:t>
            </a:r>
            <a:endParaRPr lang="en-US" sz="3600" dirty="0" smtClean="0"/>
          </a:p>
          <a:p>
            <a:pPr hangingPunct="0"/>
            <a:r>
              <a:rPr lang="en-US" sz="3600" dirty="0" smtClean="0"/>
              <a:t>10.  Don’t slam the door.</a:t>
            </a:r>
          </a:p>
          <a:p>
            <a:endParaRPr lang="en-US" sz="3600" dirty="0"/>
          </a:p>
        </p:txBody>
      </p:sp>
      <p:sp>
        <p:nvSpPr>
          <p:cNvPr id="3" name="Title 2"/>
          <p:cNvSpPr>
            <a:spLocks noGrp="1"/>
          </p:cNvSpPr>
          <p:nvPr>
            <p:ph type="title"/>
          </p:nvPr>
        </p:nvSpPr>
        <p:spPr/>
        <p:txBody>
          <a:bodyPr>
            <a:normAutofit fontScale="90000"/>
          </a:bodyPr>
          <a:lstStyle/>
          <a:p>
            <a:r>
              <a:rPr lang="en-US" smtClean="0"/>
              <a:t>NEGATIVE (POSITIVE) STATEMENTS</a:t>
            </a: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a:bodyPr>
          <a:lstStyle/>
          <a:p>
            <a:r>
              <a:rPr lang="en-US" sz="4800" dirty="0" smtClean="0"/>
              <a:t>Where are the</a:t>
            </a:r>
            <a:r>
              <a:rPr lang="en-US" sz="4800" dirty="0" smtClean="0"/>
              <a:t> </a:t>
            </a:r>
            <a:r>
              <a:rPr lang="en-US" sz="4800" dirty="0" smtClean="0"/>
              <a:t>Unit 2 </a:t>
            </a:r>
            <a:r>
              <a:rPr lang="en-US" sz="4800" dirty="0" smtClean="0"/>
              <a:t>Tests??</a:t>
            </a:r>
          </a:p>
          <a:p>
            <a:r>
              <a:rPr lang="en-US" sz="4800" dirty="0" smtClean="0"/>
              <a:t> Moving </a:t>
            </a:r>
            <a:r>
              <a:rPr lang="en-US" sz="4800" dirty="0" smtClean="0"/>
              <a:t>on to Positive Guidance and Challenging Situations</a:t>
            </a:r>
            <a:r>
              <a:rPr lang="en-US" sz="4800" dirty="0" smtClean="0">
                <a:sym typeface="Wingdings" pitchFamily="2" charset="2"/>
              </a:rPr>
              <a:t></a:t>
            </a:r>
            <a:endParaRPr lang="en-US" sz="4800" dirty="0"/>
          </a:p>
        </p:txBody>
      </p:sp>
      <p:sp>
        <p:nvSpPr>
          <p:cNvPr id="5" name="Title 4"/>
          <p:cNvSpPr>
            <a:spLocks noGrp="1"/>
          </p:cNvSpPr>
          <p:nvPr>
            <p:ph type="title"/>
          </p:nvPr>
        </p:nvSpPr>
        <p:spPr/>
        <p:txBody>
          <a:bodyPr/>
          <a:lstStyle/>
          <a:p>
            <a:r>
              <a:rPr lang="en-US" dirty="0" smtClean="0"/>
              <a:t>Today~ Re-cap of last time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buNone/>
            </a:pPr>
            <a:r>
              <a:rPr lang="en-US" dirty="0" smtClean="0"/>
              <a:t>1.  Preschool children ask many questions because they:</a:t>
            </a:r>
          </a:p>
          <a:p>
            <a:pPr>
              <a:buNone/>
            </a:pPr>
            <a:r>
              <a:rPr lang="en-US" dirty="0" smtClean="0"/>
              <a:t>	A.  Want to keep people paying attention to them</a:t>
            </a:r>
          </a:p>
          <a:p>
            <a:pPr>
              <a:buNone/>
            </a:pPr>
            <a:r>
              <a:rPr lang="en-US" dirty="0" smtClean="0"/>
              <a:t>	B.  They are preparing for school</a:t>
            </a:r>
          </a:p>
          <a:p>
            <a:pPr>
              <a:buNone/>
            </a:pPr>
            <a:r>
              <a:rPr lang="en-US" dirty="0" smtClean="0"/>
              <a:t>	C.  They want to be smart</a:t>
            </a:r>
          </a:p>
          <a:p>
            <a:pPr>
              <a:buNone/>
            </a:pPr>
            <a:r>
              <a:rPr lang="en-US" dirty="0" smtClean="0"/>
              <a:t>	D.  They are curious and want to understand the world </a:t>
            </a:r>
          </a:p>
          <a:p>
            <a:pPr>
              <a:buNone/>
            </a:pPr>
            <a:r>
              <a:rPr lang="en-US" dirty="0" smtClean="0"/>
              <a:t>                       around them</a:t>
            </a:r>
          </a:p>
          <a:p>
            <a:pPr>
              <a:buNone/>
            </a:pPr>
            <a:r>
              <a:rPr lang="en-US" dirty="0" smtClean="0"/>
              <a:t> </a:t>
            </a:r>
          </a:p>
          <a:p>
            <a:pPr>
              <a:buNone/>
            </a:pPr>
            <a:r>
              <a:rPr lang="en-US" dirty="0" smtClean="0"/>
              <a:t>2.  The concept of conservation is often mastered by most 5 year olds.  This means they know:</a:t>
            </a:r>
          </a:p>
          <a:p>
            <a:pPr>
              <a:buNone/>
            </a:pPr>
            <a:r>
              <a:rPr lang="en-US" dirty="0" smtClean="0"/>
              <a:t>	A.  How to save energy</a:t>
            </a:r>
          </a:p>
          <a:p>
            <a:pPr>
              <a:buNone/>
            </a:pPr>
            <a:r>
              <a:rPr lang="en-US" dirty="0" smtClean="0"/>
              <a:t>	B.  That the volume or mass of liquids and solids remains </a:t>
            </a:r>
          </a:p>
          <a:p>
            <a:pPr>
              <a:buNone/>
            </a:pPr>
            <a:r>
              <a:rPr lang="en-US" dirty="0" smtClean="0"/>
              <a:t>                       the same even if the shape changes</a:t>
            </a:r>
          </a:p>
          <a:p>
            <a:pPr>
              <a:buNone/>
            </a:pPr>
            <a:r>
              <a:rPr lang="en-US" dirty="0" smtClean="0"/>
              <a:t>	C.  That objects exist even when they are not visible</a:t>
            </a:r>
          </a:p>
          <a:p>
            <a:pPr>
              <a:buNone/>
            </a:pPr>
            <a:r>
              <a:rPr lang="en-US" dirty="0" smtClean="0"/>
              <a:t>	D.  How to put like objects into groups</a:t>
            </a:r>
          </a:p>
          <a:p>
            <a:pPr>
              <a:buNone/>
            </a:pPr>
            <a:r>
              <a:rPr lang="en-US" dirty="0" smtClean="0"/>
              <a:t> </a:t>
            </a:r>
          </a:p>
          <a:p>
            <a:pPr>
              <a:buNone/>
            </a:pPr>
            <a:endParaRPr lang="en-US" dirty="0"/>
          </a:p>
        </p:txBody>
      </p:sp>
      <p:sp>
        <p:nvSpPr>
          <p:cNvPr id="3" name="Title 2"/>
          <p:cNvSpPr>
            <a:spLocks noGrp="1"/>
          </p:cNvSpPr>
          <p:nvPr>
            <p:ph type="title"/>
          </p:nvPr>
        </p:nvSpPr>
        <p:spPr/>
        <p:txBody>
          <a:bodyPr>
            <a:normAutofit fontScale="90000"/>
          </a:bodyPr>
          <a:lstStyle/>
          <a:p>
            <a:pPr algn="ctr"/>
            <a:r>
              <a:rPr lang="en-US" dirty="0" smtClean="0"/>
              <a:t>Quiz #5  </a:t>
            </a:r>
            <a:br>
              <a:rPr lang="en-US" dirty="0" smtClean="0"/>
            </a:br>
            <a:r>
              <a:rPr lang="en-US" dirty="0" smtClean="0"/>
              <a:t>Put your name on the quiz!!</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buNone/>
            </a:pPr>
            <a:r>
              <a:rPr lang="en-US" dirty="0" smtClean="0"/>
              <a:t>3.  A preschooler who is using symbols, still egocentric, and participates in make-believe play is in which stage of Jean Piaget’s Cognitive Development?</a:t>
            </a:r>
          </a:p>
          <a:p>
            <a:pPr>
              <a:buNone/>
            </a:pPr>
            <a:r>
              <a:rPr lang="en-US" dirty="0" smtClean="0"/>
              <a:t>	A.  </a:t>
            </a:r>
            <a:r>
              <a:rPr lang="en-US" dirty="0" err="1" smtClean="0"/>
              <a:t>Sensorimotor</a:t>
            </a:r>
            <a:endParaRPr lang="en-US" dirty="0" smtClean="0"/>
          </a:p>
          <a:p>
            <a:pPr>
              <a:buNone/>
            </a:pPr>
            <a:r>
              <a:rPr lang="en-US" dirty="0" smtClean="0"/>
              <a:t>	B.  </a:t>
            </a:r>
            <a:r>
              <a:rPr lang="en-US" dirty="0" err="1" smtClean="0"/>
              <a:t>Preoperation</a:t>
            </a:r>
            <a:endParaRPr lang="en-US" dirty="0" smtClean="0"/>
          </a:p>
          <a:p>
            <a:pPr>
              <a:buNone/>
            </a:pPr>
            <a:r>
              <a:rPr lang="en-US" dirty="0" smtClean="0"/>
              <a:t>	C.  Concrete operations</a:t>
            </a:r>
          </a:p>
          <a:p>
            <a:pPr>
              <a:buNone/>
            </a:pPr>
            <a:r>
              <a:rPr lang="en-US" dirty="0" smtClean="0"/>
              <a:t>	D. Formal Operations</a:t>
            </a:r>
          </a:p>
          <a:p>
            <a:pPr>
              <a:buNone/>
            </a:pPr>
            <a:r>
              <a:rPr lang="en-US" dirty="0" smtClean="0"/>
              <a:t> </a:t>
            </a:r>
          </a:p>
          <a:p>
            <a:pPr>
              <a:buNone/>
            </a:pPr>
            <a:r>
              <a:rPr lang="en-US" dirty="0" smtClean="0"/>
              <a:t>4.  Preschool children learn BEST by:</a:t>
            </a:r>
          </a:p>
          <a:p>
            <a:pPr>
              <a:buNone/>
            </a:pPr>
            <a:r>
              <a:rPr lang="en-US" dirty="0" smtClean="0"/>
              <a:t>	A.  Listening </a:t>
            </a:r>
          </a:p>
          <a:p>
            <a:pPr>
              <a:buNone/>
            </a:pPr>
            <a:r>
              <a:rPr lang="en-US" dirty="0" smtClean="0"/>
              <a:t>	B.  Reading lots of books and seeing lots of pictures</a:t>
            </a:r>
          </a:p>
          <a:p>
            <a:pPr>
              <a:buNone/>
            </a:pPr>
            <a:r>
              <a:rPr lang="en-US" dirty="0" smtClean="0"/>
              <a:t>	C.  Doing worksheets papers</a:t>
            </a:r>
          </a:p>
          <a:p>
            <a:pPr>
              <a:buNone/>
            </a:pPr>
            <a:r>
              <a:rPr lang="en-US" dirty="0" smtClean="0"/>
              <a:t>	D.  Participation and involvement in everyday experiences</a:t>
            </a:r>
          </a:p>
          <a:p>
            <a:pPr>
              <a:buNone/>
            </a:pPr>
            <a:r>
              <a:rPr lang="en-US" dirty="0" smtClean="0"/>
              <a:t> </a:t>
            </a:r>
          </a:p>
        </p:txBody>
      </p:sp>
      <p:sp>
        <p:nvSpPr>
          <p:cNvPr id="3" name="Title 2"/>
          <p:cNvSpPr>
            <a:spLocks noGrp="1"/>
          </p:cNvSpPr>
          <p:nvPr>
            <p:ph type="title"/>
          </p:nvPr>
        </p:nvSpPr>
        <p:spPr/>
        <p:txBody>
          <a:bodyPr/>
          <a:lstStyle/>
          <a:p>
            <a:r>
              <a:rPr lang="en-US" dirty="0" smtClean="0"/>
              <a:t>Quiz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5.  Watching ice melt is an example of which cognitive development skill?</a:t>
            </a:r>
          </a:p>
          <a:p>
            <a:pPr>
              <a:buNone/>
            </a:pPr>
            <a:r>
              <a:rPr lang="en-US" dirty="0" smtClean="0"/>
              <a:t>	A.  Classification</a:t>
            </a:r>
          </a:p>
          <a:p>
            <a:pPr>
              <a:buNone/>
            </a:pPr>
            <a:r>
              <a:rPr lang="en-US" dirty="0" smtClean="0"/>
              <a:t>	B.  Reversal</a:t>
            </a:r>
          </a:p>
          <a:p>
            <a:pPr>
              <a:buNone/>
            </a:pPr>
            <a:r>
              <a:rPr lang="en-US" dirty="0" smtClean="0"/>
              <a:t>	C.  Transformation</a:t>
            </a:r>
          </a:p>
          <a:p>
            <a:pPr>
              <a:buNone/>
            </a:pPr>
            <a:r>
              <a:rPr lang="en-US" dirty="0" smtClean="0"/>
              <a:t>	D.  Sequencing</a:t>
            </a:r>
          </a:p>
          <a:p>
            <a:pPr>
              <a:buNone/>
            </a:pPr>
            <a:r>
              <a:rPr lang="en-US" dirty="0" smtClean="0"/>
              <a:t> </a:t>
            </a:r>
          </a:p>
          <a:p>
            <a:pPr>
              <a:buNone/>
            </a:pPr>
            <a:r>
              <a:rPr lang="en-US" dirty="0" smtClean="0"/>
              <a:t>6.  Which activity defines a cognitive development of a preschooler?</a:t>
            </a:r>
          </a:p>
          <a:p>
            <a:pPr>
              <a:buNone/>
            </a:pPr>
            <a:r>
              <a:rPr lang="en-US" dirty="0" smtClean="0"/>
              <a:t>	A.  Being willing to share</a:t>
            </a:r>
          </a:p>
          <a:p>
            <a:pPr>
              <a:buNone/>
            </a:pPr>
            <a:r>
              <a:rPr lang="en-US" dirty="0" smtClean="0"/>
              <a:t>	B.  Improved balance</a:t>
            </a:r>
          </a:p>
          <a:p>
            <a:pPr>
              <a:buNone/>
            </a:pPr>
            <a:r>
              <a:rPr lang="en-US" dirty="0" smtClean="0"/>
              <a:t>	C.  Having an Imagination</a:t>
            </a:r>
          </a:p>
          <a:p>
            <a:pPr>
              <a:buNone/>
            </a:pPr>
            <a:r>
              <a:rPr lang="en-US" dirty="0" smtClean="0"/>
              <a:t>	D.  Beginning of problem solving skills</a:t>
            </a:r>
          </a:p>
          <a:p>
            <a:endParaRPr lang="en-US" dirty="0"/>
          </a:p>
        </p:txBody>
      </p:sp>
      <p:sp>
        <p:nvSpPr>
          <p:cNvPr id="3" name="Title 2"/>
          <p:cNvSpPr>
            <a:spLocks noGrp="1"/>
          </p:cNvSpPr>
          <p:nvPr>
            <p:ph type="title"/>
          </p:nvPr>
        </p:nvSpPr>
        <p:spPr/>
        <p:txBody>
          <a:bodyPr/>
          <a:lstStyle/>
          <a:p>
            <a:r>
              <a:rPr lang="en-US" dirty="0" smtClean="0"/>
              <a:t>Quiz #5</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t>Unit 3: Challenging Situations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Discipline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Which word is Negative? </a:t>
            </a:r>
            <a:br>
              <a:rPr lang="en-US" dirty="0" smtClean="0"/>
            </a:br>
            <a:r>
              <a:rPr lang="en-US" i="1" u="sng" dirty="0" smtClean="0"/>
              <a:t>Start on page 4</a:t>
            </a:r>
            <a:endParaRPr lang="en-US" i="1" u="sng" dirty="0"/>
          </a:p>
        </p:txBody>
      </p:sp>
      <p:sp>
        <p:nvSpPr>
          <p:cNvPr id="8" name="Text Placeholder 7"/>
          <p:cNvSpPr>
            <a:spLocks noGrp="1"/>
          </p:cNvSpPr>
          <p:nvPr>
            <p:ph type="body" idx="1"/>
          </p:nvPr>
        </p:nvSpPr>
        <p:spPr>
          <a:xfrm>
            <a:off x="457200" y="5105400"/>
            <a:ext cx="8458200" cy="1066800"/>
          </a:xfrm>
        </p:spPr>
        <p:txBody>
          <a:bodyPr>
            <a:normAutofit/>
          </a:bodyPr>
          <a:lstStyle/>
          <a:p>
            <a:r>
              <a:rPr lang="en-US" dirty="0" smtClean="0">
                <a:hlinkClick r:id="rId3"/>
              </a:rPr>
              <a:t>http://www.youtube.com/watch?v=yL9mX4Hbc2Q&amp;safety_mode=true&amp;persist_safety_mode=1</a:t>
            </a:r>
            <a:endParaRPr lang="en-US" dirty="0" smtClean="0"/>
          </a:p>
          <a:p>
            <a:endParaRPr lang="en-US" dirty="0"/>
          </a:p>
        </p:txBody>
      </p:sp>
      <p:sp>
        <p:nvSpPr>
          <p:cNvPr id="2" name="Content Placeholder 1"/>
          <p:cNvSpPr>
            <a:spLocks noGrp="1"/>
          </p:cNvSpPr>
          <p:nvPr>
            <p:ph sz="quarter" idx="2"/>
          </p:nvPr>
        </p:nvSpPr>
        <p:spPr/>
        <p:txBody>
          <a:bodyPr>
            <a:normAutofit/>
          </a:bodyPr>
          <a:lstStyle/>
          <a:p>
            <a:r>
              <a:rPr lang="en-US" sz="4800" dirty="0" smtClean="0">
                <a:latin typeface="Elephant" pitchFamily="18" charset="0"/>
              </a:rPr>
              <a:t>Love</a:t>
            </a:r>
          </a:p>
          <a:p>
            <a:r>
              <a:rPr lang="en-US" sz="4800" dirty="0" smtClean="0">
                <a:latin typeface="Elephant" pitchFamily="18" charset="0"/>
              </a:rPr>
              <a:t>Warmth</a:t>
            </a:r>
          </a:p>
          <a:p>
            <a:r>
              <a:rPr lang="en-US" sz="4800" dirty="0" smtClean="0">
                <a:latin typeface="Elephant" pitchFamily="18" charset="0"/>
              </a:rPr>
              <a:t>Discipline</a:t>
            </a:r>
          </a:p>
          <a:p>
            <a:r>
              <a:rPr lang="en-US" sz="4800" dirty="0" smtClean="0">
                <a:latin typeface="Elephant" pitchFamily="18" charset="0"/>
              </a:rPr>
              <a:t>Laughter</a:t>
            </a:r>
            <a:endParaRPr lang="en-US" sz="4800" dirty="0">
              <a:latin typeface="Elephant" pitchFamily="18" charset="0"/>
            </a:endParaRPr>
          </a:p>
        </p:txBody>
      </p:sp>
      <p:sp>
        <p:nvSpPr>
          <p:cNvPr id="10" name="Content Placeholder 9"/>
          <p:cNvSpPr>
            <a:spLocks noGrp="1"/>
          </p:cNvSpPr>
          <p:nvPr>
            <p:ph sz="quarter" idx="4"/>
          </p:nvPr>
        </p:nvSpPr>
        <p:spPr>
          <a:xfrm>
            <a:off x="4419601" y="1444294"/>
            <a:ext cx="4267200" cy="3941763"/>
          </a:xfrm>
        </p:spPr>
        <p:txBody>
          <a:bodyPr>
            <a:normAutofit/>
          </a:bodyPr>
          <a:lstStyle/>
          <a:p>
            <a:pPr>
              <a:buNone/>
            </a:pPr>
            <a:r>
              <a:rPr lang="en-US" sz="3200" dirty="0" smtClean="0">
                <a:latin typeface="Elephant" pitchFamily="18" charset="0"/>
              </a:rPr>
              <a:t>NONE!</a:t>
            </a:r>
          </a:p>
          <a:p>
            <a:r>
              <a:rPr lang="en-US" sz="3200" dirty="0" smtClean="0">
                <a:latin typeface="Elephant" pitchFamily="18" charset="0"/>
              </a:rPr>
              <a:t>All are good!</a:t>
            </a:r>
          </a:p>
          <a:p>
            <a:pPr lvl="1"/>
            <a:r>
              <a:rPr lang="en-US" sz="3200" dirty="0" smtClean="0">
                <a:latin typeface="Elephant" pitchFamily="18" charset="0"/>
              </a:rPr>
              <a:t>Society uses discipline wrong which makes us think it is negative.</a:t>
            </a:r>
            <a:endParaRPr lang="en-US" sz="3200" dirty="0">
              <a:latin typeface="Elephan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p:cTn id="7" dur="500" fill="hold"/>
                                        <p:tgtEl>
                                          <p:spTgt spid="1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0">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0">
                                            <p:txEl>
                                              <p:pRg st="0" end="0"/>
                                            </p:txEl>
                                          </p:spTgt>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anim calcmode="lin" valueType="num">
                                      <p:cBhvr>
                                        <p:cTn id="13" dur="500" fill="hold"/>
                                        <p:tgtEl>
                                          <p:spTgt spid="10">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10">
                                            <p:txEl>
                                              <p:pRg st="1" end="1"/>
                                            </p:txEl>
                                          </p:spTgt>
                                        </p:tgtEl>
                                        <p:attrNameLst>
                                          <p:attrName>ppt_h</p:attrName>
                                        </p:attrNameLst>
                                      </p:cBhvr>
                                      <p:tavLst>
                                        <p:tav tm="0">
                                          <p:val>
                                            <p:fltVal val="0"/>
                                          </p:val>
                                        </p:tav>
                                        <p:tav tm="100000">
                                          <p:val>
                                            <p:strVal val="#ppt_h"/>
                                          </p:val>
                                        </p:tav>
                                      </p:tavLst>
                                    </p:anim>
                                    <p:anim calcmode="lin" valueType="num">
                                      <p:cBhvr>
                                        <p:cTn id="15" dur="500" fill="hold"/>
                                        <p:tgtEl>
                                          <p:spTgt spid="10">
                                            <p:txEl>
                                              <p:pRg st="1" end="1"/>
                                            </p:txEl>
                                          </p:spTgt>
                                        </p:tgtEl>
                                        <p:attrNameLst>
                                          <p:attrName>style.rotation</p:attrName>
                                        </p:attrNameLst>
                                      </p:cBhvr>
                                      <p:tavLst>
                                        <p:tav tm="0">
                                          <p:val>
                                            <p:fltVal val="360"/>
                                          </p:val>
                                        </p:tav>
                                        <p:tav tm="100000">
                                          <p:val>
                                            <p:fltVal val="0"/>
                                          </p:val>
                                        </p:tav>
                                      </p:tavLst>
                                    </p:anim>
                                    <p:animEffect transition="in" filter="fade">
                                      <p:cBhvr>
                                        <p:cTn id="16" dur="500"/>
                                        <p:tgtEl>
                                          <p:spTgt spid="10">
                                            <p:txEl>
                                              <p:pRg st="1" end="1"/>
                                            </p:txEl>
                                          </p:spTgt>
                                        </p:tgtEl>
                                      </p:cBhvr>
                                    </p:animEffect>
                                  </p:childTnLst>
                                </p:cTn>
                              </p:par>
                              <p:par>
                                <p:cTn id="17" presetID="49" presetClass="entr" presetSubtype="0" decel="100000" fill="hold" nodeType="with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anim calcmode="lin" valueType="num">
                                      <p:cBhvr>
                                        <p:cTn id="19" dur="500" fill="hold"/>
                                        <p:tgtEl>
                                          <p:spTgt spid="10">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10">
                                            <p:txEl>
                                              <p:pRg st="2" end="2"/>
                                            </p:txEl>
                                          </p:spTgt>
                                        </p:tgtEl>
                                        <p:attrNameLst>
                                          <p:attrName>ppt_h</p:attrName>
                                        </p:attrNameLst>
                                      </p:cBhvr>
                                      <p:tavLst>
                                        <p:tav tm="0">
                                          <p:val>
                                            <p:fltVal val="0"/>
                                          </p:val>
                                        </p:tav>
                                        <p:tav tm="100000">
                                          <p:val>
                                            <p:strVal val="#ppt_h"/>
                                          </p:val>
                                        </p:tav>
                                      </p:tavLst>
                                    </p:anim>
                                    <p:anim calcmode="lin" valueType="num">
                                      <p:cBhvr>
                                        <p:cTn id="21" dur="500" fill="hold"/>
                                        <p:tgtEl>
                                          <p:spTgt spid="10">
                                            <p:txEl>
                                              <p:pRg st="2" end="2"/>
                                            </p:txEl>
                                          </p:spTgt>
                                        </p:tgtEl>
                                        <p:attrNameLst>
                                          <p:attrName>style.rotation</p:attrName>
                                        </p:attrNameLst>
                                      </p:cBhvr>
                                      <p:tavLst>
                                        <p:tav tm="0">
                                          <p:val>
                                            <p:fltVal val="360"/>
                                          </p:val>
                                        </p:tav>
                                        <p:tav tm="100000">
                                          <p:val>
                                            <p:fltVal val="0"/>
                                          </p:val>
                                        </p:tav>
                                      </p:tavLst>
                                    </p:anim>
                                    <p:animEffect transition="in" filter="fade">
                                      <p:cBhvr>
                                        <p:cTn id="22" dur="500"/>
                                        <p:tgtEl>
                                          <p:spTgt spid="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14400"/>
            <a:ext cx="8229600" cy="5486400"/>
          </a:xfrm>
        </p:spPr>
        <p:txBody>
          <a:bodyPr/>
          <a:lstStyle/>
          <a:p>
            <a:pPr hangingPunct="0"/>
            <a:r>
              <a:rPr lang="en-US" dirty="0" smtClean="0"/>
              <a:t>A penalty inflicted for wrong doing, a crime or offense.</a:t>
            </a:r>
          </a:p>
          <a:p>
            <a:pPr lvl="1" hangingPunct="0"/>
            <a:r>
              <a:rPr lang="en-US" b="1" i="1" dirty="0" smtClean="0"/>
              <a:t>Physical or verbal attacks</a:t>
            </a:r>
            <a:r>
              <a:rPr lang="en-US" dirty="0" smtClean="0"/>
              <a:t>, negatively withholding privileges, removal, hit, spank, hurting, prison.</a:t>
            </a:r>
          </a:p>
          <a:p>
            <a:pPr lvl="1" hangingPunct="0"/>
            <a:r>
              <a:rPr lang="en-US" b="1" i="1" dirty="0" smtClean="0"/>
              <a:t>Demeans</a:t>
            </a:r>
            <a:r>
              <a:rPr lang="en-US" dirty="0" smtClean="0"/>
              <a:t> the child and negatively affects the </a:t>
            </a:r>
            <a:r>
              <a:rPr lang="en-US" b="1" i="1" dirty="0" smtClean="0"/>
              <a:t>relationship</a:t>
            </a:r>
            <a:r>
              <a:rPr lang="en-US" dirty="0" smtClean="0"/>
              <a:t>.</a:t>
            </a:r>
          </a:p>
          <a:p>
            <a:pPr lvl="1" hangingPunct="0"/>
            <a:r>
              <a:rPr lang="en-US" dirty="0" smtClean="0"/>
              <a:t>May restrain a child </a:t>
            </a:r>
            <a:r>
              <a:rPr lang="en-US" b="1" i="1" dirty="0" smtClean="0"/>
              <a:t>temporarily</a:t>
            </a:r>
            <a:r>
              <a:rPr lang="en-US" dirty="0" smtClean="0"/>
              <a:t>, but it does not teach self-discipline.  </a:t>
            </a:r>
          </a:p>
          <a:p>
            <a:pPr lvl="1" hangingPunct="0"/>
            <a:r>
              <a:rPr lang="en-US" dirty="0" smtClean="0"/>
              <a:t>Might teach </a:t>
            </a:r>
            <a:r>
              <a:rPr lang="en-US" b="1" i="1" dirty="0" smtClean="0"/>
              <a:t>obedience</a:t>
            </a:r>
            <a:r>
              <a:rPr lang="en-US" dirty="0" smtClean="0"/>
              <a:t> to authority (out of fear),</a:t>
            </a:r>
          </a:p>
          <a:p>
            <a:pPr lvl="1" hangingPunct="0">
              <a:buNone/>
            </a:pPr>
            <a:r>
              <a:rPr lang="en-US" dirty="0" smtClean="0"/>
              <a:t> but not </a:t>
            </a:r>
            <a:r>
              <a:rPr lang="en-US" b="1" i="1" dirty="0" smtClean="0"/>
              <a:t>self-control</a:t>
            </a:r>
            <a:r>
              <a:rPr lang="en-US" dirty="0" smtClean="0"/>
              <a:t> which enhances self-respect.</a:t>
            </a:r>
          </a:p>
          <a:p>
            <a:endParaRPr lang="en-US" dirty="0" smtClean="0"/>
          </a:p>
        </p:txBody>
      </p:sp>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Punishment</a:t>
            </a:r>
            <a:br>
              <a:rPr lang="en-US" dirty="0" smtClean="0"/>
            </a:br>
            <a:endParaRPr lang="en-US" dirty="0" smtClean="0"/>
          </a:p>
        </p:txBody>
      </p:sp>
      <p:pic>
        <p:nvPicPr>
          <p:cNvPr id="5124" name="Picture 4" descr="C:\Documents and Settings\All Users\Documents\Temp\Temporary Internet Files\Content.IE5\O099I51E\MMAG00488_0000[1].gif"/>
          <p:cNvPicPr>
            <a:picLocks noChangeAspect="1" noChangeArrowheads="1" noCrop="1"/>
          </p:cNvPicPr>
          <p:nvPr/>
        </p:nvPicPr>
        <p:blipFill>
          <a:blip r:embed="rId3" cstate="print"/>
          <a:srcRect/>
          <a:stretch>
            <a:fillRect/>
          </a:stretch>
        </p:blipFill>
        <p:spPr bwMode="auto">
          <a:xfrm>
            <a:off x="5943600" y="4985742"/>
            <a:ext cx="2819400" cy="1872258"/>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519</TotalTime>
  <Words>1779</Words>
  <Application>Microsoft Office PowerPoint</Application>
  <PresentationFormat>On-screen Show (4:3)</PresentationFormat>
  <Paragraphs>226</Paragraphs>
  <Slides>28</Slides>
  <Notes>28</Notes>
  <HiddenSlides>4</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Concourse</vt:lpstr>
      <vt:lpstr>Guidance and Discipline</vt:lpstr>
      <vt:lpstr>Children’s Book</vt:lpstr>
      <vt:lpstr>Today~ Re-cap of last time</vt:lpstr>
      <vt:lpstr>Quiz #5   Put your name on the quiz!!</vt:lpstr>
      <vt:lpstr>Quiz #5</vt:lpstr>
      <vt:lpstr>Quiz #5</vt:lpstr>
      <vt:lpstr>Unit 3: Challenging Situations</vt:lpstr>
      <vt:lpstr>Which word is Negative?  Start on page 4</vt:lpstr>
      <vt:lpstr>Punishment </vt:lpstr>
      <vt:lpstr>Discipline </vt:lpstr>
      <vt:lpstr>Discipline should be:  </vt:lpstr>
      <vt:lpstr>Guidance</vt:lpstr>
      <vt:lpstr>Spanking Continuum Where Do you Fit? </vt:lpstr>
      <vt:lpstr>Overall Goal of Positive Discipline</vt:lpstr>
      <vt:lpstr>Overall points of discipline:</vt:lpstr>
      <vt:lpstr>Reasons for a child’s misbehavior:</vt:lpstr>
      <vt:lpstr>PowerPoint Presentation</vt:lpstr>
      <vt:lpstr>1.  Normal behavior  for the child’s age </vt:lpstr>
      <vt:lpstr>3.  They do not know any better </vt:lpstr>
      <vt:lpstr>4.  To get attention </vt:lpstr>
      <vt:lpstr>5.  To get power </vt:lpstr>
      <vt:lpstr>6.  For revenge </vt:lpstr>
      <vt:lpstr>7.  Feeling inadequate or incapable </vt:lpstr>
      <vt:lpstr>8. The need to feel that they belong</vt:lpstr>
      <vt:lpstr>Behavior Needs Situations- page 5</vt:lpstr>
      <vt:lpstr>Children Learn What They Live</vt:lpstr>
      <vt:lpstr>Discipline Video </vt:lpstr>
      <vt:lpstr>NEGATIVE (POSITIVE) STATEMENTS</vt:lpstr>
    </vt:vector>
  </TitlesOfParts>
  <Company>Davis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Challenging Situations</dc:title>
  <dc:creator>TESTING</dc:creator>
  <cp:lastModifiedBy>Marcee Christensen</cp:lastModifiedBy>
  <cp:revision>86</cp:revision>
  <dcterms:created xsi:type="dcterms:W3CDTF">2009-05-08T21:56:40Z</dcterms:created>
  <dcterms:modified xsi:type="dcterms:W3CDTF">2012-02-28T18:49:38Z</dcterms:modified>
</cp:coreProperties>
</file>