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1" r:id="rId2"/>
    <p:sldId id="272" r:id="rId3"/>
    <p:sldId id="285" r:id="rId4"/>
    <p:sldId id="268" r:id="rId5"/>
    <p:sldId id="256" r:id="rId6"/>
    <p:sldId id="269" r:id="rId7"/>
    <p:sldId id="267" r:id="rId8"/>
    <p:sldId id="270" r:id="rId9"/>
    <p:sldId id="257" r:id="rId10"/>
    <p:sldId id="282" r:id="rId11"/>
    <p:sldId id="284" r:id="rId12"/>
    <p:sldId id="283" r:id="rId13"/>
    <p:sldId id="273" r:id="rId14"/>
    <p:sldId id="274" r:id="rId15"/>
    <p:sldId id="275" r:id="rId16"/>
    <p:sldId id="281" r:id="rId17"/>
    <p:sldId id="276" r:id="rId18"/>
    <p:sldId id="279" r:id="rId19"/>
    <p:sldId id="277" r:id="rId20"/>
    <p:sldId id="280" r:id="rId21"/>
    <p:sldId id="278" r:id="rId22"/>
    <p:sldId id="296" r:id="rId23"/>
    <p:sldId id="298" r:id="rId24"/>
    <p:sldId id="295" r:id="rId25"/>
    <p:sldId id="297" r:id="rId26"/>
    <p:sldId id="258" r:id="rId27"/>
    <p:sldId id="294" r:id="rId28"/>
    <p:sldId id="287" r:id="rId29"/>
    <p:sldId id="288" r:id="rId30"/>
    <p:sldId id="289" r:id="rId31"/>
    <p:sldId id="290" r:id="rId32"/>
    <p:sldId id="291" r:id="rId33"/>
    <p:sldId id="292" r:id="rId34"/>
    <p:sldId id="293" r:id="rId35"/>
    <p:sldId id="260" r:id="rId36"/>
    <p:sldId id="259" r:id="rId37"/>
    <p:sldId id="262" r:id="rId3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8" autoAdjust="0"/>
    <p:restoredTop sz="94660"/>
  </p:normalViewPr>
  <p:slideViewPr>
    <p:cSldViewPr>
      <p:cViewPr varScale="1">
        <p:scale>
          <a:sx n="103" d="100"/>
          <a:sy n="103" d="100"/>
        </p:scale>
        <p:origin x="-3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F2FF05-E307-49F4-90F6-01B8AB506E42}" type="datetimeFigureOut">
              <a:rPr lang="en-US" smtClean="0"/>
              <a:pPr/>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9EF9A-36D5-43ED-8741-3C2F25C978E6}" type="slidenum">
              <a:rPr lang="en-US" smtClean="0"/>
              <a:pPr/>
              <a:t>‹#›</a:t>
            </a:fld>
            <a:endParaRPr lang="en-US"/>
          </a:p>
        </p:txBody>
      </p:sp>
    </p:spTree>
    <p:extLst>
      <p:ext uri="{BB962C8B-B14F-4D97-AF65-F5344CB8AC3E}">
        <p14:creationId xmlns:p14="http://schemas.microsoft.com/office/powerpoint/2010/main" val="387914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9EF9A-36D5-43ED-8741-3C2F25C978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585B40B5-6BDE-4B47-9AD0-32EE8A1DF1A4}" type="datetimeFigureOut">
              <a:rPr lang="fr-FR"/>
              <a:pPr>
                <a:defRPr/>
              </a:pPr>
              <a:t>20/08/2014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DAC7043-A229-43B2-801A-D83A65A8C043}"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05643864-EB08-4FBA-943C-836D6D965AF4}" type="datetimeFigureOut">
              <a:rPr lang="fr-FR"/>
              <a:pPr>
                <a:defRPr/>
              </a:pPr>
              <a:t>20/08/2014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CF64307-758E-4136-BD17-4D7E05BA2394}"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3E637BD0-B0E6-4CFE-A1ED-39FC4ADA8766}" type="datetimeFigureOut">
              <a:rPr lang="fr-FR"/>
              <a:pPr>
                <a:defRPr/>
              </a:pPr>
              <a:t>20/08/2014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3F2A459-ED97-4DEC-9630-849C03C8F7C1}"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607D7534-5794-4754-92BA-C32BF4DEE329}" type="datetimeFigureOut">
              <a:rPr lang="fr-FR"/>
              <a:pPr>
                <a:defRPr/>
              </a:pPr>
              <a:t>20/08/2014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972FB1B-9073-483D-8440-A3DDF6B54546}"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084B939-0494-44EB-9219-70F71DB1DDBD}" type="datetimeFigureOut">
              <a:rPr lang="fr-FR"/>
              <a:pPr>
                <a:defRPr/>
              </a:pPr>
              <a:t>20/08/2014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9987CFF-A743-485B-BF23-D768297280C2}"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929AD81F-B5F6-47FC-8265-599D1B818E78}" type="datetimeFigureOut">
              <a:rPr lang="fr-FR"/>
              <a:pPr>
                <a:defRPr/>
              </a:pPr>
              <a:t>20/08/2014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CE7E6AD-D5E8-4D98-B5C9-1D078B9353DA}"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E1B16FDC-14BA-44C7-9D3B-78295E405A3B}" type="datetimeFigureOut">
              <a:rPr lang="fr-FR"/>
              <a:pPr>
                <a:defRPr/>
              </a:pPr>
              <a:t>20/08/2014</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1634362C-8AB7-4442-ADD4-46DE3B8E9832}"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9343DB6A-683D-49AF-A002-6AA72D9B1936}" type="datetimeFigureOut">
              <a:rPr lang="fr-FR"/>
              <a:pPr>
                <a:defRPr/>
              </a:pPr>
              <a:t>20/08/2014</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70C01751-15CC-45B3-A201-18DE94CB672F}"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5928EBA-A15D-4358-8508-8C80B32B5503}" type="datetimeFigureOut">
              <a:rPr lang="fr-FR"/>
              <a:pPr>
                <a:defRPr/>
              </a:pPr>
              <a:t>20/08/2014</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A85701A3-7E4B-499E-BA8A-C522430498B0}"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D8FFECC-26A1-49D9-B1A7-8AA789256616}" type="datetimeFigureOut">
              <a:rPr lang="fr-FR"/>
              <a:pPr>
                <a:defRPr/>
              </a:pPr>
              <a:t>20/08/2014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070DA8E-924E-40B3-BDC5-1FF4CF1514DC}"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C12CCE5-0F79-4713-A578-5CDBA7383636}" type="datetimeFigureOut">
              <a:rPr lang="fr-FR"/>
              <a:pPr>
                <a:defRPr/>
              </a:pPr>
              <a:t>20/08/2014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2FE80D99-1D05-432F-B35A-F8ECE4665FAC}"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34F7D2C-CFE8-47AD-B28E-10A0F1AEE588}" type="datetimeFigureOut">
              <a:rPr lang="fr-FR"/>
              <a:pPr>
                <a:defRPr/>
              </a:pPr>
              <a:t>20/08/2014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5E1F38F-9A33-4A87-B4E7-19E1A430FC58}"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newborns.stanford.edu/PhotoGallery/FootGraspReflex1.html" TargetMode="External"/><Relationship Id="rId3" Type="http://schemas.openxmlformats.org/officeDocument/2006/relationships/image" Target="../media/image18.jpeg"/><Relationship Id="rId7" Type="http://schemas.openxmlformats.org/officeDocument/2006/relationships/hyperlink" Target="http://newborns.stanford.edu/PhotoGallery/MoroReflex2.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newborns.stanford.edu/PhotoGallery/ProtectiveReflex1.html" TargetMode="External"/><Relationship Id="rId5" Type="http://schemas.openxmlformats.org/officeDocument/2006/relationships/hyperlink" Target="http://newborns.stanford.edu/PhotoGallery/SuckingReflex1.html" TargetMode="External"/><Relationship Id="rId10" Type="http://schemas.openxmlformats.org/officeDocument/2006/relationships/hyperlink" Target="http://newborns.stanford.edu/PhotoGallery/Jittery1.html" TargetMode="External"/><Relationship Id="rId4" Type="http://schemas.openxmlformats.org/officeDocument/2006/relationships/hyperlink" Target="http://newborns.stanford.edu/PhotoGallery/RootingReflex1.html" TargetMode="External"/><Relationship Id="rId9" Type="http://schemas.openxmlformats.org/officeDocument/2006/relationships/hyperlink" Target="http://newborns.stanford.edu/PhotoGallery/StepReflex1.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newborns.stanford.edu/PhotoGallery/Lanugo1.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babycenter.com/2_newborn-apgar-test_10300050.b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youtube.com/watch?v=mOP52g_rO24&amp;feature=related" TargetMode="External"/><Relationship Id="rId4" Type="http://schemas.openxmlformats.org/officeDocument/2006/relationships/hyperlink" Target="http://www.youtube.com/watch?v=BYR9xX6DvpM&amp;feature=rela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2.jpg"/>
          <p:cNvPicPr>
            <a:picLocks noGrp="1" noChangeAspect="1"/>
          </p:cNvPicPr>
          <p:nvPr>
            <p:ph idx="1"/>
          </p:nvPr>
        </p:nvPicPr>
        <p:blipFill>
          <a:blip r:embed="rId3" cstate="print"/>
          <a:stretch>
            <a:fillRect/>
          </a:stretch>
        </p:blipFill>
        <p:spPr>
          <a:xfrm>
            <a:off x="30691" y="152400"/>
            <a:ext cx="8884709" cy="6477000"/>
          </a:xfrm>
        </p:spPr>
      </p:pic>
      <p:sp>
        <p:nvSpPr>
          <p:cNvPr id="2" name="Title 1"/>
          <p:cNvSpPr>
            <a:spLocks noGrp="1"/>
          </p:cNvSpPr>
          <p:nvPr>
            <p:ph type="title"/>
          </p:nvPr>
        </p:nvSpPr>
        <p:spPr/>
        <p:txBody>
          <a:bodyPr/>
          <a:lstStyle/>
          <a:p>
            <a:r>
              <a:rPr lang="en-US" dirty="0" smtClean="0"/>
              <a:t>Bell Work</a:t>
            </a:r>
            <a:endParaRPr lang="en-US" dirty="0"/>
          </a:p>
        </p:txBody>
      </p:sp>
      <p:sp>
        <p:nvSpPr>
          <p:cNvPr id="5" name="TextBox 4"/>
          <p:cNvSpPr txBox="1"/>
          <p:nvPr/>
        </p:nvSpPr>
        <p:spPr>
          <a:xfrm>
            <a:off x="2209800" y="1600200"/>
            <a:ext cx="5943600" cy="1631216"/>
          </a:xfrm>
          <a:prstGeom prst="rect">
            <a:avLst/>
          </a:prstGeom>
          <a:noFill/>
        </p:spPr>
        <p:txBody>
          <a:bodyPr wrap="square" rtlCol="0">
            <a:spAutoFit/>
          </a:bodyPr>
          <a:lstStyle/>
          <a:p>
            <a:r>
              <a:rPr lang="en-US" sz="5000" b="1" dirty="0" smtClean="0">
                <a:solidFill>
                  <a:srgbClr val="265F00"/>
                </a:solidFill>
                <a:latin typeface="Juice ITC" pitchFamily="82" charset="0"/>
              </a:rPr>
              <a:t>What is the APGAR Score? </a:t>
            </a:r>
          </a:p>
          <a:p>
            <a:r>
              <a:rPr lang="en-US" sz="5000" b="1" dirty="0" smtClean="0">
                <a:solidFill>
                  <a:srgbClr val="265F00"/>
                </a:solidFill>
                <a:latin typeface="Juice ITC" pitchFamily="82" charset="0"/>
              </a:rPr>
              <a:t>When is it taken?</a:t>
            </a:r>
            <a:endParaRPr lang="en-US" sz="5000" b="1" dirty="0">
              <a:solidFill>
                <a:srgbClr val="265F00"/>
              </a:solidFill>
              <a:latin typeface="Juice IT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2.jpg"/>
          <p:cNvPicPr>
            <a:picLocks noGrp="1" noChangeAspect="1"/>
          </p:cNvPicPr>
          <p:nvPr>
            <p:ph idx="1"/>
          </p:nvPr>
        </p:nvPicPr>
        <p:blipFill>
          <a:blip r:embed="rId3" cstate="print"/>
          <a:stretch>
            <a:fillRect/>
          </a:stretch>
        </p:blipFill>
        <p:spPr>
          <a:xfrm>
            <a:off x="152400" y="228600"/>
            <a:ext cx="8808509" cy="6430963"/>
          </a:xfrm>
        </p:spPr>
      </p:pic>
      <p:sp>
        <p:nvSpPr>
          <p:cNvPr id="2" name="Title 1"/>
          <p:cNvSpPr>
            <a:spLocks noGrp="1"/>
          </p:cNvSpPr>
          <p:nvPr>
            <p:ph type="title"/>
          </p:nvPr>
        </p:nvSpPr>
        <p:spPr/>
        <p:txBody>
          <a:bodyPr/>
          <a:lstStyle/>
          <a:p>
            <a:r>
              <a:rPr lang="en-US" sz="6000" b="1" dirty="0" smtClean="0">
                <a:solidFill>
                  <a:srgbClr val="265F00"/>
                </a:solidFill>
                <a:latin typeface="Juice ITC" pitchFamily="82" charset="0"/>
              </a:rPr>
              <a:t>Neonates~ The first moments of life</a:t>
            </a:r>
            <a:endParaRPr lang="en-US" sz="6000" b="1" dirty="0">
              <a:solidFill>
                <a:srgbClr val="265F00"/>
              </a:solidFill>
              <a:latin typeface="Juice ITC" pitchFamily="82" charset="0"/>
            </a:endParaRPr>
          </a:p>
        </p:txBody>
      </p:sp>
      <p:sp>
        <p:nvSpPr>
          <p:cNvPr id="5" name="TextBox 4"/>
          <p:cNvSpPr txBox="1"/>
          <p:nvPr/>
        </p:nvSpPr>
        <p:spPr>
          <a:xfrm>
            <a:off x="1905000" y="1600200"/>
            <a:ext cx="6781800" cy="1938992"/>
          </a:xfrm>
          <a:prstGeom prst="rect">
            <a:avLst/>
          </a:prstGeom>
          <a:noFill/>
        </p:spPr>
        <p:txBody>
          <a:bodyPr wrap="square" rtlCol="0">
            <a:spAutoFit/>
          </a:bodyPr>
          <a:lstStyle/>
          <a:p>
            <a:pPr>
              <a:buFont typeface="Arial" pitchFamily="34" charset="0"/>
              <a:buChar char="•"/>
            </a:pPr>
            <a:r>
              <a:rPr lang="en-US" sz="4000" b="1" dirty="0" smtClean="0">
                <a:latin typeface="Juice ITC" pitchFamily="82" charset="0"/>
              </a:rPr>
              <a:t>Do neonates really look like the pictures shown?</a:t>
            </a:r>
          </a:p>
          <a:p>
            <a:pPr>
              <a:buFont typeface="Arial" pitchFamily="34" charset="0"/>
              <a:buChar char="•"/>
            </a:pPr>
            <a:r>
              <a:rPr lang="en-US" sz="4000" b="1" dirty="0" smtClean="0">
                <a:latin typeface="Juice ITC" pitchFamily="82" charset="0"/>
              </a:rPr>
              <a:t>What do they really look like?</a:t>
            </a:r>
            <a:endParaRPr lang="en-US" sz="4000" b="1" dirty="0">
              <a:latin typeface="Juice ITC"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b="1" dirty="0" smtClean="0">
                <a:solidFill>
                  <a:srgbClr val="265F00"/>
                </a:solidFill>
                <a:latin typeface="Juice ITC" pitchFamily="82" charset="0"/>
              </a:rPr>
              <a:t>Neonates</a:t>
            </a:r>
            <a:endParaRPr lang="en-US" sz="7000" dirty="0"/>
          </a:p>
        </p:txBody>
      </p:sp>
      <p:pic>
        <p:nvPicPr>
          <p:cNvPr id="4" name="Content Placeholder 3" descr="Brand new.jpg"/>
          <p:cNvPicPr>
            <a:picLocks noGrp="1" noChangeAspect="1"/>
          </p:cNvPicPr>
          <p:nvPr>
            <p:ph idx="1"/>
          </p:nvPr>
        </p:nvPicPr>
        <p:blipFill>
          <a:blip r:embed="rId3" cstate="print"/>
          <a:stretch>
            <a:fillRect/>
          </a:stretch>
        </p:blipFill>
        <p:spPr>
          <a:xfrm>
            <a:off x="1845516" y="1600200"/>
            <a:ext cx="5452967"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b="1" dirty="0" smtClean="0">
                <a:solidFill>
                  <a:srgbClr val="265F00"/>
                </a:solidFill>
                <a:latin typeface="Juice ITC" pitchFamily="82" charset="0"/>
              </a:rPr>
              <a:t>Neonates</a:t>
            </a:r>
            <a:endParaRPr lang="en-US" sz="7000" dirty="0"/>
          </a:p>
        </p:txBody>
      </p:sp>
      <p:pic>
        <p:nvPicPr>
          <p:cNvPr id="4" name="Content Placeholder 3" descr="big yawn.jpg"/>
          <p:cNvPicPr>
            <a:picLocks noGrp="1" noChangeAspect="1"/>
          </p:cNvPicPr>
          <p:nvPr>
            <p:ph idx="1"/>
          </p:nvPr>
        </p:nvPicPr>
        <p:blipFill>
          <a:blip r:embed="rId3" cstate="print"/>
          <a:stretch>
            <a:fillRect/>
          </a:stretch>
        </p:blipFill>
        <p:spPr>
          <a:xfrm>
            <a:off x="1524000" y="1600200"/>
            <a:ext cx="6248400" cy="5181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b="1" dirty="0" smtClean="0">
                <a:solidFill>
                  <a:srgbClr val="265F00"/>
                </a:solidFill>
                <a:latin typeface="Juice ITC" pitchFamily="82" charset="0"/>
              </a:rPr>
              <a:t>Neonates</a:t>
            </a:r>
            <a:endParaRPr lang="en-US" sz="7000" b="1" dirty="0">
              <a:solidFill>
                <a:srgbClr val="265F00"/>
              </a:solidFill>
              <a:latin typeface="Juice ITC" pitchFamily="82" charset="0"/>
            </a:endParaRPr>
          </a:p>
        </p:txBody>
      </p:sp>
      <p:pic>
        <p:nvPicPr>
          <p:cNvPr id="4" name="Content Placeholder 3" descr="birth.jpg"/>
          <p:cNvPicPr>
            <a:picLocks noGrp="1" noChangeAspect="1"/>
          </p:cNvPicPr>
          <p:nvPr>
            <p:ph idx="1"/>
          </p:nvPr>
        </p:nvPicPr>
        <p:blipFill>
          <a:blip r:embed="rId3" cstate="print"/>
          <a:stretch>
            <a:fillRect/>
          </a:stretch>
        </p:blipFill>
        <p:spPr>
          <a:xfrm>
            <a:off x="609599" y="1676400"/>
            <a:ext cx="8260127" cy="457199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b="1" dirty="0" smtClean="0">
                <a:solidFill>
                  <a:srgbClr val="265F00"/>
                </a:solidFill>
                <a:latin typeface="Juice ITC" pitchFamily="82" charset="0"/>
              </a:rPr>
              <a:t>Neonates</a:t>
            </a:r>
            <a:endParaRPr lang="en-US" sz="7000" dirty="0"/>
          </a:p>
        </p:txBody>
      </p:sp>
      <p:pic>
        <p:nvPicPr>
          <p:cNvPr id="4" name="Content Placeholder 3" descr="1 minute.bmp"/>
          <p:cNvPicPr>
            <a:picLocks noGrp="1" noChangeAspect="1"/>
          </p:cNvPicPr>
          <p:nvPr>
            <p:ph idx="1"/>
          </p:nvPr>
        </p:nvPicPr>
        <p:blipFill>
          <a:blip r:embed="rId3" cstate="print"/>
          <a:stretch>
            <a:fillRect/>
          </a:stretch>
        </p:blipFill>
        <p:spPr>
          <a:xfrm>
            <a:off x="533400" y="1366682"/>
            <a:ext cx="7696201" cy="534964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b="1" dirty="0" smtClean="0">
                <a:solidFill>
                  <a:srgbClr val="265F00"/>
                </a:solidFill>
                <a:latin typeface="Juice ITC" pitchFamily="82" charset="0"/>
              </a:rPr>
              <a:t>Neonates</a:t>
            </a:r>
            <a:endParaRPr lang="en-US" sz="7000" dirty="0"/>
          </a:p>
        </p:txBody>
      </p:sp>
      <p:pic>
        <p:nvPicPr>
          <p:cNvPr id="4" name="Content Placeholder 3" descr="5 minutes.jpg"/>
          <p:cNvPicPr>
            <a:picLocks noGrp="1" noChangeAspect="1"/>
          </p:cNvPicPr>
          <p:nvPr>
            <p:ph idx="1"/>
          </p:nvPr>
        </p:nvPicPr>
        <p:blipFill>
          <a:blip r:embed="rId3" cstate="print"/>
          <a:stretch>
            <a:fillRect/>
          </a:stretch>
        </p:blipFill>
        <p:spPr>
          <a:xfrm>
            <a:off x="840786" y="1600200"/>
            <a:ext cx="7541214" cy="4495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b="1" dirty="0" smtClean="0">
                <a:solidFill>
                  <a:srgbClr val="265F00"/>
                </a:solidFill>
                <a:latin typeface="Juice ITC" pitchFamily="82" charset="0"/>
              </a:rPr>
              <a:t>Neonates</a:t>
            </a:r>
            <a:endParaRPr lang="en-US" sz="7000" dirty="0"/>
          </a:p>
        </p:txBody>
      </p:sp>
      <p:pic>
        <p:nvPicPr>
          <p:cNvPr id="5" name="Picture 4" descr="Newborn_1.jpg"/>
          <p:cNvPicPr>
            <a:picLocks noChangeAspect="1"/>
          </p:cNvPicPr>
          <p:nvPr/>
        </p:nvPicPr>
        <p:blipFill>
          <a:blip r:embed="rId3" cstate="print"/>
          <a:stretch>
            <a:fillRect/>
          </a:stretch>
        </p:blipFill>
        <p:spPr>
          <a:xfrm>
            <a:off x="457200" y="1447800"/>
            <a:ext cx="8001000" cy="4800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b="1" dirty="0" smtClean="0">
                <a:solidFill>
                  <a:srgbClr val="265F00"/>
                </a:solidFill>
                <a:latin typeface="Juice ITC" pitchFamily="82" charset="0"/>
              </a:rPr>
              <a:t>Neonates</a:t>
            </a:r>
            <a:endParaRPr lang="en-US" sz="7000" dirty="0"/>
          </a:p>
        </p:txBody>
      </p:sp>
      <p:pic>
        <p:nvPicPr>
          <p:cNvPr id="4" name="Content Placeholder 3" descr="Nursery%20017.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b="1" dirty="0" smtClean="0">
                <a:solidFill>
                  <a:srgbClr val="265F00"/>
                </a:solidFill>
                <a:latin typeface="Juice ITC" pitchFamily="82" charset="0"/>
              </a:rPr>
              <a:t>Neonates</a:t>
            </a:r>
            <a:endParaRPr lang="en-US" sz="7000" dirty="0"/>
          </a:p>
        </p:txBody>
      </p:sp>
      <p:pic>
        <p:nvPicPr>
          <p:cNvPr id="4" name="Content Placeholder 3" descr="baby.jpg"/>
          <p:cNvPicPr>
            <a:picLocks noGrp="1" noChangeAspect="1"/>
          </p:cNvPicPr>
          <p:nvPr>
            <p:ph idx="1"/>
          </p:nvPr>
        </p:nvPicPr>
        <p:blipFill>
          <a:blip r:embed="rId3" cstate="print"/>
          <a:stretch>
            <a:fillRect/>
          </a:stretch>
        </p:blipFill>
        <p:spPr>
          <a:xfrm>
            <a:off x="1371600" y="1749393"/>
            <a:ext cx="6400800" cy="422757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b="1" dirty="0" smtClean="0">
                <a:solidFill>
                  <a:srgbClr val="265F00"/>
                </a:solidFill>
                <a:latin typeface="Juice ITC" pitchFamily="82" charset="0"/>
              </a:rPr>
              <a:t>Neonates</a:t>
            </a:r>
            <a:endParaRPr lang="en-US" sz="7000" dirty="0"/>
          </a:p>
        </p:txBody>
      </p:sp>
      <p:pic>
        <p:nvPicPr>
          <p:cNvPr id="4" name="Content Placeholder 3" descr="baby_picture_hospital1.jpg"/>
          <p:cNvPicPr>
            <a:picLocks noGrp="1" noChangeAspect="1"/>
          </p:cNvPicPr>
          <p:nvPr>
            <p:ph idx="1"/>
          </p:nvPr>
        </p:nvPicPr>
        <p:blipFill>
          <a:blip r:embed="rId3" cstate="print"/>
          <a:stretch>
            <a:fillRect/>
          </a:stretch>
        </p:blipFill>
        <p:spPr>
          <a:xfrm>
            <a:off x="1905000" y="1447800"/>
            <a:ext cx="4724400" cy="515858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2.jpg"/>
          <p:cNvPicPr>
            <a:picLocks noGrp="1" noChangeAspect="1"/>
          </p:cNvPicPr>
          <p:nvPr>
            <p:ph sz="half" idx="2"/>
          </p:nvPr>
        </p:nvPicPr>
        <p:blipFill>
          <a:blip r:embed="rId3" cstate="print"/>
          <a:stretch>
            <a:fillRect/>
          </a:stretch>
        </p:blipFill>
        <p:spPr>
          <a:xfrm>
            <a:off x="0" y="0"/>
            <a:ext cx="9144000" cy="6858000"/>
          </a:xfrm>
        </p:spPr>
      </p:pic>
      <p:sp>
        <p:nvSpPr>
          <p:cNvPr id="2" name="Title 1"/>
          <p:cNvSpPr>
            <a:spLocks noGrp="1"/>
          </p:cNvSpPr>
          <p:nvPr>
            <p:ph type="title"/>
          </p:nvPr>
        </p:nvSpPr>
        <p:spPr/>
        <p:txBody>
          <a:bodyPr/>
          <a:lstStyle/>
          <a:p>
            <a:r>
              <a:rPr lang="en-US" b="1" dirty="0" smtClean="0">
                <a:latin typeface="Juice ITC" pitchFamily="82" charset="0"/>
              </a:rPr>
              <a:t>Child Development</a:t>
            </a:r>
            <a:endParaRPr lang="en-US" b="1" dirty="0">
              <a:latin typeface="Juice ITC" pitchFamily="82" charset="0"/>
            </a:endParaRPr>
          </a:p>
        </p:txBody>
      </p:sp>
      <p:sp>
        <p:nvSpPr>
          <p:cNvPr id="5" name="Text Placeholder 4"/>
          <p:cNvSpPr>
            <a:spLocks noGrp="1"/>
          </p:cNvSpPr>
          <p:nvPr>
            <p:ph type="body" idx="1"/>
          </p:nvPr>
        </p:nvSpPr>
        <p:spPr>
          <a:xfrm>
            <a:off x="457200" y="1143000"/>
            <a:ext cx="4040188" cy="639762"/>
          </a:xfrm>
        </p:spPr>
        <p:txBody>
          <a:bodyPr/>
          <a:lstStyle/>
          <a:p>
            <a:r>
              <a:rPr lang="en-US" sz="4000" i="1" dirty="0" smtClean="0">
                <a:solidFill>
                  <a:srgbClr val="265F00"/>
                </a:solidFill>
                <a:latin typeface="Juice ITC" pitchFamily="82" charset="0"/>
              </a:rPr>
              <a:t>Book Reviews</a:t>
            </a:r>
            <a:endParaRPr lang="en-US" sz="4000" i="1" dirty="0">
              <a:solidFill>
                <a:srgbClr val="265F00"/>
              </a:solidFill>
              <a:latin typeface="Juice ITC" pitchFamily="82" charset="0"/>
            </a:endParaRPr>
          </a:p>
        </p:txBody>
      </p:sp>
      <p:sp>
        <p:nvSpPr>
          <p:cNvPr id="6" name="Text Placeholder 5"/>
          <p:cNvSpPr>
            <a:spLocks noGrp="1"/>
          </p:cNvSpPr>
          <p:nvPr>
            <p:ph type="body" sz="quarter" idx="3"/>
          </p:nvPr>
        </p:nvSpPr>
        <p:spPr/>
        <p:txBody>
          <a:bodyPr/>
          <a:lstStyle/>
          <a:p>
            <a:r>
              <a:rPr lang="en-US" sz="4000" dirty="0" smtClean="0">
                <a:solidFill>
                  <a:srgbClr val="265F00"/>
                </a:solidFill>
                <a:latin typeface="Juice ITC" pitchFamily="82" charset="0"/>
              </a:rPr>
              <a:t>Reality Baby</a:t>
            </a:r>
            <a:endParaRPr lang="en-US" sz="4000" dirty="0">
              <a:solidFill>
                <a:srgbClr val="265F00"/>
              </a:solidFill>
              <a:latin typeface="Juice ITC" pitchFamily="82" charset="0"/>
            </a:endParaRPr>
          </a:p>
        </p:txBody>
      </p:sp>
      <p:sp>
        <p:nvSpPr>
          <p:cNvPr id="7" name="Content Placeholder 6"/>
          <p:cNvSpPr>
            <a:spLocks noGrp="1"/>
          </p:cNvSpPr>
          <p:nvPr>
            <p:ph sz="quarter" idx="4"/>
          </p:nvPr>
        </p:nvSpPr>
        <p:spPr/>
        <p:txBody>
          <a:bodyPr/>
          <a:lstStyle/>
          <a:p>
            <a:r>
              <a:rPr lang="en-US" sz="4000" b="1" dirty="0" err="1" smtClean="0">
                <a:latin typeface="Juice ITC" pitchFamily="82" charset="0"/>
              </a:rPr>
              <a:t>Ahlai</a:t>
            </a:r>
            <a:endParaRPr lang="en-US" sz="4000" b="1" dirty="0" smtClean="0">
              <a:latin typeface="Juice ITC" pitchFamily="82" charset="0"/>
            </a:endParaRPr>
          </a:p>
          <a:p>
            <a:r>
              <a:rPr lang="en-US" sz="4000" b="1" dirty="0" smtClean="0">
                <a:latin typeface="Juice ITC" pitchFamily="82" charset="0"/>
              </a:rPr>
              <a:t>Zack</a:t>
            </a:r>
          </a:p>
          <a:p>
            <a:r>
              <a:rPr lang="en-US" sz="4000" b="1" dirty="0" smtClean="0">
                <a:latin typeface="Juice ITC" pitchFamily="82" charset="0"/>
              </a:rPr>
              <a:t>Lu</a:t>
            </a:r>
          </a:p>
          <a:p>
            <a:r>
              <a:rPr lang="en-US" sz="4000" b="1" dirty="0" smtClean="0">
                <a:latin typeface="Juice ITC" pitchFamily="82" charset="0"/>
              </a:rPr>
              <a:t>Jordan</a:t>
            </a:r>
          </a:p>
          <a:p>
            <a:r>
              <a:rPr lang="en-US" sz="4000" b="1" dirty="0" err="1" smtClean="0">
                <a:latin typeface="Juice ITC" pitchFamily="82" charset="0"/>
              </a:rPr>
              <a:t>Shante</a:t>
            </a:r>
            <a:endParaRPr lang="en-US" sz="4000" b="1" dirty="0">
              <a:latin typeface="Juice ITC" pitchFamily="82" charset="0"/>
            </a:endParaRPr>
          </a:p>
        </p:txBody>
      </p:sp>
      <p:sp>
        <p:nvSpPr>
          <p:cNvPr id="8" name="TextBox 7"/>
          <p:cNvSpPr txBox="1"/>
          <p:nvPr/>
        </p:nvSpPr>
        <p:spPr>
          <a:xfrm>
            <a:off x="838200" y="1676400"/>
            <a:ext cx="3810000" cy="4324261"/>
          </a:xfrm>
          <a:prstGeom prst="rect">
            <a:avLst/>
          </a:prstGeom>
          <a:noFill/>
        </p:spPr>
        <p:txBody>
          <a:bodyPr wrap="square" rtlCol="0">
            <a:spAutoFit/>
          </a:bodyPr>
          <a:lstStyle/>
          <a:p>
            <a:pPr lvl="1"/>
            <a:r>
              <a:rPr lang="en-US" sz="4000" b="1" dirty="0" smtClean="0">
                <a:latin typeface="Juice ITC" pitchFamily="82" charset="0"/>
              </a:rPr>
              <a:t>Susana P.</a:t>
            </a:r>
          </a:p>
          <a:p>
            <a:pPr lvl="1"/>
            <a:r>
              <a:rPr lang="en-US" sz="4000" b="1" dirty="0" smtClean="0">
                <a:latin typeface="Juice ITC" pitchFamily="82" charset="0"/>
              </a:rPr>
              <a:t>Lu G.</a:t>
            </a:r>
          </a:p>
          <a:p>
            <a:pPr lvl="1"/>
            <a:endParaRPr lang="en-US" sz="4000" b="1" dirty="0" smtClean="0">
              <a:latin typeface="Juice ITC" pitchFamily="82" charset="0"/>
            </a:endParaRPr>
          </a:p>
          <a:p>
            <a:pPr lvl="1"/>
            <a:r>
              <a:rPr lang="en-US" sz="4000" b="1" i="1" dirty="0" smtClean="0">
                <a:latin typeface="Juice ITC" pitchFamily="82" charset="0"/>
              </a:rPr>
              <a:t>NEXT TIME- Friday</a:t>
            </a:r>
          </a:p>
          <a:p>
            <a:pPr lvl="1"/>
            <a:r>
              <a:rPr lang="en-US" sz="4000" b="1" dirty="0" smtClean="0">
                <a:latin typeface="Juice ITC" pitchFamily="82" charset="0"/>
              </a:rPr>
              <a:t>	</a:t>
            </a:r>
            <a:r>
              <a:rPr lang="en-US" sz="3500" b="1" dirty="0" smtClean="0">
                <a:latin typeface="Juice ITC" pitchFamily="82" charset="0"/>
              </a:rPr>
              <a:t>Sierra M.</a:t>
            </a:r>
          </a:p>
          <a:p>
            <a:pPr lvl="1"/>
            <a:r>
              <a:rPr lang="en-US" sz="3500" b="1" dirty="0" smtClean="0">
                <a:latin typeface="Juice ITC" pitchFamily="82" charset="0"/>
              </a:rPr>
              <a:t>	</a:t>
            </a:r>
            <a:r>
              <a:rPr lang="en-US" sz="3500" b="1" dirty="0" err="1" smtClean="0">
                <a:latin typeface="Juice ITC" pitchFamily="82" charset="0"/>
              </a:rPr>
              <a:t>Kaitlyn</a:t>
            </a:r>
            <a:r>
              <a:rPr lang="en-US" sz="3500" b="1" dirty="0" smtClean="0">
                <a:latin typeface="Juice ITC" pitchFamily="82" charset="0"/>
              </a:rPr>
              <a:t> C.</a:t>
            </a:r>
          </a:p>
          <a:p>
            <a:endParaRPr lang="en-US" sz="4000" b="1" dirty="0">
              <a:solidFill>
                <a:srgbClr val="265F00"/>
              </a:solidFill>
              <a:latin typeface="Juice ITC"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b="1" dirty="0" smtClean="0">
                <a:solidFill>
                  <a:srgbClr val="265F00"/>
                </a:solidFill>
                <a:latin typeface="Juice ITC" pitchFamily="82" charset="0"/>
              </a:rPr>
              <a:t>Neonates</a:t>
            </a:r>
            <a:endParaRPr lang="en-US" sz="7000" dirty="0"/>
          </a:p>
        </p:txBody>
      </p:sp>
      <p:pic>
        <p:nvPicPr>
          <p:cNvPr id="4" name="Content Placeholder 3" descr="swaddled baby.jpg"/>
          <p:cNvPicPr>
            <a:picLocks noGrp="1" noChangeAspect="1"/>
          </p:cNvPicPr>
          <p:nvPr>
            <p:ph idx="1"/>
          </p:nvPr>
        </p:nvPicPr>
        <p:blipFill>
          <a:blip r:embed="rId3" cstate="print"/>
          <a:stretch>
            <a:fillRect/>
          </a:stretch>
        </p:blipFill>
        <p:spPr>
          <a:xfrm>
            <a:off x="1714500" y="1958181"/>
            <a:ext cx="5715000" cy="3810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b="1" dirty="0" smtClean="0">
                <a:solidFill>
                  <a:srgbClr val="265F00"/>
                </a:solidFill>
                <a:latin typeface="Juice ITC" pitchFamily="82" charset="0"/>
              </a:rPr>
              <a:t>Neonates</a:t>
            </a:r>
            <a:endParaRPr lang="en-US" sz="7000" dirty="0"/>
          </a:p>
        </p:txBody>
      </p:sp>
      <p:pic>
        <p:nvPicPr>
          <p:cNvPr id="4" name="Content Placeholder 3" descr="human_baby_newborn.jpg"/>
          <p:cNvPicPr>
            <a:picLocks noGrp="1" noChangeAspect="1"/>
          </p:cNvPicPr>
          <p:nvPr>
            <p:ph idx="1"/>
          </p:nvPr>
        </p:nvPicPr>
        <p:blipFill>
          <a:blip r:embed="rId3" cstate="print"/>
          <a:stretch>
            <a:fillRect/>
          </a:stretch>
        </p:blipFill>
        <p:spPr>
          <a:xfrm>
            <a:off x="2428384" y="1600200"/>
            <a:ext cx="4287231"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lstStyle/>
          <a:p>
            <a:r>
              <a:rPr lang="en-US" sz="10000" dirty="0" smtClean="0">
                <a:solidFill>
                  <a:srgbClr val="265F00"/>
                </a:solidFill>
                <a:latin typeface="Juice ITC" pitchFamily="82" charset="0"/>
              </a:rPr>
              <a:t>So, What SHOULD the baby look like??</a:t>
            </a:r>
            <a:endParaRPr lang="en-US" sz="10000" dirty="0">
              <a:solidFill>
                <a:srgbClr val="265F00"/>
              </a:solidFill>
              <a:latin typeface="Juice ITC" pitchFamily="8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Size</a:t>
            </a:r>
            <a:endParaRPr lang="en-US" dirty="0"/>
          </a:p>
        </p:txBody>
      </p:sp>
      <p:sp>
        <p:nvSpPr>
          <p:cNvPr id="5" name="Content Placeholder 4"/>
          <p:cNvSpPr>
            <a:spLocks noGrp="1"/>
          </p:cNvSpPr>
          <p:nvPr>
            <p:ph idx="1"/>
          </p:nvPr>
        </p:nvSpPr>
        <p:spPr/>
        <p:txBody>
          <a:bodyPr/>
          <a:lstStyle/>
          <a:p>
            <a:r>
              <a:rPr lang="en-US" dirty="0" smtClean="0"/>
              <a:t>7.5 lbs and 19 “ long</a:t>
            </a:r>
          </a:p>
          <a:p>
            <a:r>
              <a:rPr lang="en-US" dirty="0" smtClean="0"/>
              <a:t>Thin, wrinkly and splotchy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4495800" cy="6096000"/>
          </a:xfrm>
        </p:spPr>
        <p:txBody>
          <a:bodyPr/>
          <a:lstStyle/>
          <a:p>
            <a:pPr algn="l">
              <a:buFont typeface="Arial" pitchFamily="34" charset="0"/>
              <a:buChar char="•"/>
            </a:pPr>
            <a:r>
              <a:rPr lang="en-US" sz="2500" dirty="0" smtClean="0"/>
              <a:t>Head to Body Proportion</a:t>
            </a:r>
            <a:br>
              <a:rPr lang="en-US" sz="2500" dirty="0" smtClean="0"/>
            </a:br>
            <a:r>
              <a:rPr lang="en-US" sz="2500" dirty="0" smtClean="0"/>
              <a:t>*Large Head – ¼ body size!</a:t>
            </a:r>
            <a:br>
              <a:rPr lang="en-US" sz="2500" dirty="0" smtClean="0"/>
            </a:br>
            <a:r>
              <a:rPr lang="en-US" sz="2500" dirty="0" smtClean="0"/>
              <a:t>*Rounded Chest and protruding 	stomach</a:t>
            </a:r>
            <a:br>
              <a:rPr lang="en-US" sz="2500" dirty="0" smtClean="0"/>
            </a:br>
            <a:r>
              <a:rPr lang="en-US" sz="2500" dirty="0" smtClean="0"/>
              <a:t>*Short legs compared to arms</a:t>
            </a:r>
            <a:br>
              <a:rPr lang="en-US" sz="2500" dirty="0" smtClean="0"/>
            </a:br>
            <a:r>
              <a:rPr lang="en-US" sz="2500" dirty="0" smtClean="0"/>
              <a:t>*Pelvis and hips are narrow</a:t>
            </a:r>
            <a:br>
              <a:rPr lang="en-US" sz="2500" dirty="0" smtClean="0"/>
            </a:br>
            <a:r>
              <a:rPr lang="en-US" sz="2500" dirty="0" smtClean="0"/>
              <a:t>*Legs pulled up and bowed out</a:t>
            </a:r>
            <a:br>
              <a:rPr lang="en-US" sz="2500" dirty="0" smtClean="0"/>
            </a:br>
            <a:r>
              <a:rPr lang="en-US" sz="2500" dirty="0" smtClean="0"/>
              <a:t>*Short Neck</a:t>
            </a:r>
            <a:endParaRPr lang="en-US" sz="2500" dirty="0"/>
          </a:p>
        </p:txBody>
      </p:sp>
      <p:pic>
        <p:nvPicPr>
          <p:cNvPr id="4" name="Picture 4" descr="hp_scanDS_7011222225342                                        0004D60DMacintosh HD                   B839EC00:"/>
          <p:cNvPicPr>
            <a:picLocks noGrp="1" noChangeAspect="1" noChangeArrowheads="1"/>
          </p:cNvPicPr>
          <p:nvPr>
            <p:ph idx="1"/>
          </p:nvPr>
        </p:nvPicPr>
        <p:blipFill>
          <a:blip r:embed="rId3" cstate="print"/>
          <a:srcRect/>
          <a:stretch>
            <a:fillRect/>
          </a:stretch>
        </p:blipFill>
        <p:spPr bwMode="auto">
          <a:xfrm>
            <a:off x="4267200" y="0"/>
            <a:ext cx="4876800" cy="4495800"/>
          </a:xfrm>
          <a:prstGeom prst="rect">
            <a:avLst/>
          </a:prstGeom>
          <a:noFill/>
        </p:spPr>
      </p:pic>
      <p:sp>
        <p:nvSpPr>
          <p:cNvPr id="5" name="TextBox 4"/>
          <p:cNvSpPr txBox="1"/>
          <p:nvPr/>
        </p:nvSpPr>
        <p:spPr>
          <a:xfrm>
            <a:off x="304800" y="381000"/>
            <a:ext cx="3276600" cy="630942"/>
          </a:xfrm>
          <a:prstGeom prst="rect">
            <a:avLst/>
          </a:prstGeom>
          <a:noFill/>
        </p:spPr>
        <p:txBody>
          <a:bodyPr wrap="square" rtlCol="0">
            <a:spAutoFit/>
          </a:bodyPr>
          <a:lstStyle/>
          <a:p>
            <a:r>
              <a:rPr lang="en-US" sz="3500" b="1" i="1" dirty="0" smtClean="0">
                <a:latin typeface="Juice ITC" pitchFamily="82" charset="0"/>
              </a:rPr>
              <a:t>Body Proportions</a:t>
            </a:r>
            <a:endParaRPr lang="en-US" sz="3500" b="1" i="1" dirty="0">
              <a:latin typeface="Juice ITC" pitchFamily="8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Facial Features</a:t>
            </a:r>
            <a:endParaRPr lang="en-US" b="1" i="1" dirty="0"/>
          </a:p>
        </p:txBody>
      </p:sp>
      <p:sp>
        <p:nvSpPr>
          <p:cNvPr id="3" name="Content Placeholder 2"/>
          <p:cNvSpPr>
            <a:spLocks noGrp="1"/>
          </p:cNvSpPr>
          <p:nvPr>
            <p:ph idx="1"/>
          </p:nvPr>
        </p:nvSpPr>
        <p:spPr/>
        <p:txBody>
          <a:bodyPr/>
          <a:lstStyle/>
          <a:p>
            <a:r>
              <a:rPr lang="en-US" b="1" i="1" dirty="0" smtClean="0"/>
              <a:t>Eyes- </a:t>
            </a:r>
            <a:r>
              <a:rPr lang="en-US" dirty="0" smtClean="0"/>
              <a:t>grayish blue or dark, swollen, red splotches on white of eye, may be cross eyed.</a:t>
            </a:r>
          </a:p>
          <a:p>
            <a:r>
              <a:rPr lang="en-US" b="1" i="1" dirty="0" smtClean="0"/>
              <a:t>Mouth- </a:t>
            </a:r>
            <a:r>
              <a:rPr lang="en-US" dirty="0" smtClean="0"/>
              <a:t>tiny jaw and chin, puffy cheeks, short tongue, dry lips</a:t>
            </a:r>
          </a:p>
          <a:p>
            <a:r>
              <a:rPr lang="en-US" b="1" i="1" dirty="0" smtClean="0"/>
              <a:t>Nose</a:t>
            </a:r>
            <a:r>
              <a:rPr lang="en-US" dirty="0" smtClean="0"/>
              <a:t>- Short, flat</a:t>
            </a:r>
          </a:p>
          <a:p>
            <a:r>
              <a:rPr lang="en-US" b="1" i="1" dirty="0" smtClean="0"/>
              <a:t>Skin- </a:t>
            </a:r>
            <a:r>
              <a:rPr lang="en-US" dirty="0" smtClean="0"/>
              <a:t>blotchy, pink, dry and peeling, </a:t>
            </a:r>
            <a:r>
              <a:rPr lang="en-US" dirty="0" err="1" smtClean="0"/>
              <a:t>vernix</a:t>
            </a:r>
            <a:r>
              <a:rPr lang="en-US" dirty="0" smtClean="0"/>
              <a:t>, </a:t>
            </a:r>
            <a:r>
              <a:rPr lang="en-US" dirty="0" err="1" smtClean="0"/>
              <a:t>lanugo</a:t>
            </a:r>
            <a:r>
              <a:rPr lang="en-US" dirty="0" smtClean="0"/>
              <a:t>, loose and wrinkly, loose scalp.</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1928813" y="274638"/>
            <a:ext cx="6686550" cy="1143000"/>
          </a:xfrm>
        </p:spPr>
        <p:txBody>
          <a:bodyPr/>
          <a:lstStyle/>
          <a:p>
            <a:pPr algn="l"/>
            <a:r>
              <a:rPr lang="fr-CA" smtClean="0">
                <a:solidFill>
                  <a:srgbClr val="265F00"/>
                </a:solidFill>
              </a:rPr>
              <a:t>Infant Reflexes</a:t>
            </a:r>
            <a:endParaRPr lang="fr-CA" dirty="0" smtClean="0">
              <a:solidFill>
                <a:srgbClr val="265F00"/>
              </a:solidFill>
            </a:endParaRPr>
          </a:p>
        </p:txBody>
      </p:sp>
      <p:sp>
        <p:nvSpPr>
          <p:cNvPr id="4099" name="Espace réservé du contenu 2"/>
          <p:cNvSpPr>
            <a:spLocks noGrp="1"/>
          </p:cNvSpPr>
          <p:nvPr>
            <p:ph idx="1"/>
          </p:nvPr>
        </p:nvSpPr>
        <p:spPr>
          <a:xfrm>
            <a:off x="1928813" y="1600200"/>
            <a:ext cx="6686550" cy="4525963"/>
          </a:xfrm>
        </p:spPr>
        <p:txBody>
          <a:bodyPr/>
          <a:lstStyle/>
          <a:p>
            <a:r>
              <a:rPr lang="fr-CA" sz="1200" dirty="0" smtClean="0">
                <a:solidFill>
                  <a:srgbClr val="265F00"/>
                </a:solidFill>
                <a:hlinkClick r:id="rId4"/>
              </a:rPr>
              <a:t>http://newborns.sta nford.edu/</a:t>
            </a:r>
            <a:r>
              <a:rPr lang="fr-CA" sz="1200" dirty="0" err="1" smtClean="0">
                <a:solidFill>
                  <a:srgbClr val="265F00"/>
                </a:solidFill>
                <a:hlinkClick r:id="rId4"/>
              </a:rPr>
              <a:t>PhotoGallery</a:t>
            </a:r>
            <a:r>
              <a:rPr lang="fr-CA" sz="1200" dirty="0" smtClean="0">
                <a:solidFill>
                  <a:srgbClr val="265F00"/>
                </a:solidFill>
                <a:hlinkClick r:id="rId4"/>
              </a:rPr>
              <a:t>/RootingReflex1.html</a:t>
            </a:r>
            <a:endParaRPr lang="fr-CA" sz="1200" dirty="0" smtClean="0">
              <a:solidFill>
                <a:srgbClr val="265F00"/>
              </a:solidFill>
            </a:endParaRPr>
          </a:p>
          <a:p>
            <a:r>
              <a:rPr lang="fr-CA" sz="1200" dirty="0" smtClean="0">
                <a:solidFill>
                  <a:srgbClr val="265F00"/>
                </a:solidFill>
                <a:hlinkClick r:id="rId5"/>
              </a:rPr>
              <a:t>http://newborns.stanford.edu/PhotoGallery/SuckingReflex1.html</a:t>
            </a:r>
            <a:endParaRPr lang="fr-CA" sz="1200" dirty="0" smtClean="0">
              <a:solidFill>
                <a:srgbClr val="265F00"/>
              </a:solidFill>
            </a:endParaRPr>
          </a:p>
          <a:p>
            <a:r>
              <a:rPr lang="fr-CA" sz="1200" dirty="0" smtClean="0">
                <a:solidFill>
                  <a:srgbClr val="265F00"/>
                </a:solidFill>
                <a:hlinkClick r:id="rId6"/>
              </a:rPr>
              <a:t>http://newborns.stanford.edu/PhotoGallery/ProtectiveReflex1.html</a:t>
            </a:r>
            <a:endParaRPr lang="fr-CA" sz="1200" dirty="0" smtClean="0">
              <a:solidFill>
                <a:srgbClr val="265F00"/>
              </a:solidFill>
            </a:endParaRPr>
          </a:p>
          <a:p>
            <a:r>
              <a:rPr lang="fr-CA" sz="1200" dirty="0" smtClean="0">
                <a:solidFill>
                  <a:srgbClr val="265F00"/>
                </a:solidFill>
                <a:hlinkClick r:id="rId7"/>
              </a:rPr>
              <a:t>http://newborns.stanford.edu/PhotoGallery/MoroReflex2.html</a:t>
            </a:r>
            <a:endParaRPr lang="fr-CA" sz="1200" dirty="0" smtClean="0">
              <a:solidFill>
                <a:srgbClr val="265F00"/>
              </a:solidFill>
            </a:endParaRPr>
          </a:p>
          <a:p>
            <a:r>
              <a:rPr lang="fr-CA" sz="1200" dirty="0" smtClean="0">
                <a:solidFill>
                  <a:srgbClr val="265F00"/>
                </a:solidFill>
                <a:hlinkClick r:id="rId8"/>
              </a:rPr>
              <a:t>http://newborns.stanford.edu/PhotoGallery/FootGraspReflex1.html</a:t>
            </a:r>
            <a:endParaRPr lang="fr-CA" sz="1200" dirty="0" smtClean="0">
              <a:solidFill>
                <a:srgbClr val="265F00"/>
              </a:solidFill>
            </a:endParaRPr>
          </a:p>
          <a:p>
            <a:r>
              <a:rPr lang="fr-CA" sz="1200" dirty="0" smtClean="0">
                <a:solidFill>
                  <a:srgbClr val="265F00"/>
                </a:solidFill>
                <a:hlinkClick r:id="rId9"/>
              </a:rPr>
              <a:t>http://newborns.stanford.edu/PhotoGallery/StepReflex1.html</a:t>
            </a:r>
            <a:endParaRPr lang="fr-CA" sz="1200" dirty="0" smtClean="0">
              <a:solidFill>
                <a:srgbClr val="265F00"/>
              </a:solidFill>
            </a:endParaRPr>
          </a:p>
          <a:p>
            <a:r>
              <a:rPr lang="fr-CA" sz="1200" dirty="0" smtClean="0">
                <a:solidFill>
                  <a:srgbClr val="265F00"/>
                </a:solidFill>
                <a:hlinkClick r:id="rId10"/>
              </a:rPr>
              <a:t>http://newborns.stanford.edu/PhotoGallery/Jittery1.html</a:t>
            </a:r>
            <a:endParaRPr lang="fr-CA" sz="1200" dirty="0" smtClean="0">
              <a:solidFill>
                <a:srgbClr val="265F00"/>
              </a:solidFill>
            </a:endParaRPr>
          </a:p>
          <a:p>
            <a:endParaRPr lang="fr-CA" sz="1200" dirty="0" smtClean="0">
              <a:solidFill>
                <a:srgbClr val="265F00"/>
              </a:solidFill>
            </a:endParaRPr>
          </a:p>
          <a:p>
            <a:r>
              <a:rPr lang="fr-CA" dirty="0" err="1" smtClean="0">
                <a:solidFill>
                  <a:srgbClr val="265F00"/>
                </a:solidFill>
              </a:rPr>
              <a:t>Fill</a:t>
            </a:r>
            <a:r>
              <a:rPr lang="fr-CA" dirty="0" smtClean="0">
                <a:solidFill>
                  <a:srgbClr val="265F00"/>
                </a:solidFill>
              </a:rPr>
              <a:t> out notes for </a:t>
            </a:r>
            <a:r>
              <a:rPr lang="fr-CA" dirty="0" err="1" smtClean="0">
                <a:solidFill>
                  <a:srgbClr val="265F00"/>
                </a:solidFill>
              </a:rPr>
              <a:t>each</a:t>
            </a:r>
            <a:r>
              <a:rPr lang="fr-CA" dirty="0" smtClean="0">
                <a:solidFill>
                  <a:srgbClr val="265F00"/>
                </a:solidFill>
              </a:rPr>
              <a:t> reflex on page 7-8 </a:t>
            </a:r>
            <a:r>
              <a:rPr lang="fr-CA" dirty="0" err="1" smtClean="0">
                <a:solidFill>
                  <a:srgbClr val="265F00"/>
                </a:solidFill>
              </a:rPr>
              <a:t>while</a:t>
            </a:r>
            <a:r>
              <a:rPr lang="fr-CA" dirty="0" smtClean="0">
                <a:solidFill>
                  <a:srgbClr val="265F00"/>
                </a:solidFill>
              </a:rPr>
              <a:t> </a:t>
            </a:r>
            <a:r>
              <a:rPr lang="fr-CA" dirty="0" err="1" smtClean="0">
                <a:solidFill>
                  <a:srgbClr val="265F00"/>
                </a:solidFill>
              </a:rPr>
              <a:t>we</a:t>
            </a:r>
            <a:r>
              <a:rPr lang="fr-CA" dirty="0" smtClean="0">
                <a:solidFill>
                  <a:srgbClr val="265F00"/>
                </a:solidFill>
              </a:rPr>
              <a:t> </a:t>
            </a:r>
            <a:r>
              <a:rPr lang="fr-CA" dirty="0" err="1" smtClean="0">
                <a:solidFill>
                  <a:srgbClr val="265F00"/>
                </a:solidFill>
              </a:rPr>
              <a:t>view</a:t>
            </a:r>
            <a:r>
              <a:rPr lang="fr-CA" dirty="0" smtClean="0">
                <a:solidFill>
                  <a:srgbClr val="265F00"/>
                </a:solidFill>
              </a:rPr>
              <a:t> </a:t>
            </a:r>
            <a:r>
              <a:rPr lang="fr-CA" dirty="0" err="1" smtClean="0">
                <a:solidFill>
                  <a:srgbClr val="265F00"/>
                </a:solidFill>
              </a:rPr>
              <a:t>each</a:t>
            </a:r>
            <a:r>
              <a:rPr lang="fr-CA" dirty="0" smtClean="0">
                <a:solidFill>
                  <a:srgbClr val="265F00"/>
                </a:solidFill>
              </a:rPr>
              <a:t> reflex.</a:t>
            </a:r>
          </a:p>
          <a:p>
            <a:pPr>
              <a:buNone/>
            </a:pPr>
            <a:endParaRPr lang="fr-CA" dirty="0" smtClean="0">
              <a:solidFill>
                <a:srgbClr val="265F00"/>
              </a:solidFill>
            </a:endParaRPr>
          </a:p>
          <a:p>
            <a:endParaRPr lang="fr-CA" dirty="0" smtClean="0">
              <a:solidFill>
                <a:srgbClr val="265F00"/>
              </a:solidFill>
            </a:endParaRPr>
          </a:p>
          <a:p>
            <a:endParaRPr lang="fr-CA" dirty="0" smtClean="0">
              <a:solidFill>
                <a:srgbClr val="265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265F00"/>
                </a:solidFill>
                <a:latin typeface="Juice ITC" pitchFamily="82" charset="0"/>
              </a:rPr>
              <a:t>Jaundice</a:t>
            </a:r>
            <a:endParaRPr lang="en-US" sz="6000" dirty="0">
              <a:solidFill>
                <a:srgbClr val="265F00"/>
              </a:solidFill>
              <a:latin typeface="Juice ITC" pitchFamily="82" charset="0"/>
            </a:endParaRPr>
          </a:p>
        </p:txBody>
      </p:sp>
      <p:pic>
        <p:nvPicPr>
          <p:cNvPr id="6" name="Content Placeholder 5" descr="jaundice.jpg"/>
          <p:cNvPicPr>
            <a:picLocks noGrp="1" noChangeAspect="1"/>
          </p:cNvPicPr>
          <p:nvPr>
            <p:ph idx="1"/>
          </p:nvPr>
        </p:nvPicPr>
        <p:blipFill>
          <a:blip r:embed="rId3" cstate="print"/>
          <a:stretch>
            <a:fillRect/>
          </a:stretch>
        </p:blipFill>
        <p:spPr>
          <a:xfrm>
            <a:off x="4191000" y="457200"/>
            <a:ext cx="3886200" cy="2870200"/>
          </a:xfrm>
        </p:spPr>
      </p:pic>
      <p:sp>
        <p:nvSpPr>
          <p:cNvPr id="5" name="Text Placeholder 4"/>
          <p:cNvSpPr>
            <a:spLocks noGrp="1"/>
          </p:cNvSpPr>
          <p:nvPr>
            <p:ph type="body" sz="half" idx="2"/>
          </p:nvPr>
        </p:nvSpPr>
        <p:spPr>
          <a:xfrm>
            <a:off x="457200" y="1435100"/>
            <a:ext cx="3008313" cy="5194300"/>
          </a:xfrm>
        </p:spPr>
        <p:txBody>
          <a:bodyPr/>
          <a:lstStyle/>
          <a:p>
            <a:r>
              <a:rPr lang="en-US" sz="3500" b="1" dirty="0" smtClean="0">
                <a:latin typeface="Juice ITC" pitchFamily="82" charset="0"/>
              </a:rPr>
              <a:t>Yellow coloring due to liver not yet working properly. </a:t>
            </a:r>
          </a:p>
          <a:p>
            <a:r>
              <a:rPr lang="en-US" sz="3500" b="1" dirty="0" smtClean="0">
                <a:latin typeface="Juice ITC" pitchFamily="82" charset="0"/>
              </a:rPr>
              <a:t>Baby will be put under “</a:t>
            </a:r>
            <a:r>
              <a:rPr lang="en-US" sz="3500" b="1" dirty="0" err="1" smtClean="0">
                <a:latin typeface="Juice ITC" pitchFamily="82" charset="0"/>
              </a:rPr>
              <a:t>bilirubin</a:t>
            </a:r>
            <a:r>
              <a:rPr lang="en-US" sz="3500" b="1" dirty="0" smtClean="0">
                <a:latin typeface="Juice ITC" pitchFamily="82" charset="0"/>
              </a:rPr>
              <a:t>” lights until symptoms clear up, typically blood test is done to show improvement</a:t>
            </a:r>
            <a:endParaRPr lang="en-US" sz="3500" b="1" dirty="0">
              <a:latin typeface="Juice ITC" pitchFamily="82" charset="0"/>
            </a:endParaRPr>
          </a:p>
        </p:txBody>
      </p:sp>
      <p:pic>
        <p:nvPicPr>
          <p:cNvPr id="7" name="Picture 6" descr="lights.jpg"/>
          <p:cNvPicPr>
            <a:picLocks noChangeAspect="1"/>
          </p:cNvPicPr>
          <p:nvPr/>
        </p:nvPicPr>
        <p:blipFill>
          <a:blip r:embed="rId4" cstate="print"/>
          <a:stretch>
            <a:fillRect/>
          </a:stretch>
        </p:blipFill>
        <p:spPr>
          <a:xfrm>
            <a:off x="4191000" y="3657600"/>
            <a:ext cx="3937000" cy="29527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dirty="0" err="1" smtClean="0">
                <a:solidFill>
                  <a:srgbClr val="265F00"/>
                </a:solidFill>
                <a:latin typeface="Juice ITC" pitchFamily="82" charset="0"/>
              </a:rPr>
              <a:t>Milia</a:t>
            </a:r>
            <a:endParaRPr lang="en-US" sz="7000" dirty="0">
              <a:solidFill>
                <a:srgbClr val="265F00"/>
              </a:solidFill>
              <a:latin typeface="Juice ITC" pitchFamily="82" charset="0"/>
            </a:endParaRPr>
          </a:p>
        </p:txBody>
      </p:sp>
      <p:pic>
        <p:nvPicPr>
          <p:cNvPr id="5" name="Content Placeholder 4" descr="Milia_3.jpg"/>
          <p:cNvPicPr>
            <a:picLocks noGrp="1" noChangeAspect="1"/>
          </p:cNvPicPr>
          <p:nvPr>
            <p:ph idx="1"/>
          </p:nvPr>
        </p:nvPicPr>
        <p:blipFill>
          <a:blip r:embed="rId3" cstate="print"/>
          <a:stretch>
            <a:fillRect/>
          </a:stretch>
        </p:blipFill>
        <p:spPr>
          <a:xfrm>
            <a:off x="3581400" y="304800"/>
            <a:ext cx="5111750" cy="6019800"/>
          </a:xfrm>
        </p:spPr>
      </p:pic>
      <p:sp>
        <p:nvSpPr>
          <p:cNvPr id="4" name="Text Placeholder 3"/>
          <p:cNvSpPr>
            <a:spLocks noGrp="1"/>
          </p:cNvSpPr>
          <p:nvPr>
            <p:ph type="body" sz="half" idx="2"/>
          </p:nvPr>
        </p:nvSpPr>
        <p:spPr/>
        <p:txBody>
          <a:bodyPr/>
          <a:lstStyle/>
          <a:p>
            <a:r>
              <a:rPr lang="en-US" sz="4000" b="1" dirty="0" smtClean="0">
                <a:latin typeface="Juice ITC" pitchFamily="82" charset="0"/>
              </a:rPr>
              <a:t>Tiny, white, hard spots that look like pimples on a newborn's nose</a:t>
            </a:r>
            <a:endParaRPr lang="en-US" sz="4000" b="1" dirty="0">
              <a:latin typeface="Juice ITC" pitchFamily="8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dirty="0" smtClean="0">
                <a:solidFill>
                  <a:srgbClr val="265F00"/>
                </a:solidFill>
                <a:latin typeface="Juice ITC" pitchFamily="82" charset="0"/>
              </a:rPr>
              <a:t>Sucking Blister</a:t>
            </a:r>
            <a:endParaRPr lang="en-US" sz="7000" dirty="0">
              <a:solidFill>
                <a:srgbClr val="265F00"/>
              </a:solidFill>
              <a:latin typeface="Juice ITC" pitchFamily="82" charset="0"/>
            </a:endParaRPr>
          </a:p>
        </p:txBody>
      </p:sp>
      <p:sp>
        <p:nvSpPr>
          <p:cNvPr id="4" name="Text Placeholder 3"/>
          <p:cNvSpPr>
            <a:spLocks noGrp="1"/>
          </p:cNvSpPr>
          <p:nvPr>
            <p:ph idx="1"/>
          </p:nvPr>
        </p:nvSpPr>
        <p:spPr/>
        <p:txBody>
          <a:bodyPr/>
          <a:lstStyle/>
          <a:p>
            <a:r>
              <a:rPr lang="en-US" sz="4000" dirty="0" smtClean="0">
                <a:latin typeface="Juice ITC" pitchFamily="82" charset="0"/>
              </a:rPr>
              <a:t>Blister in center of top lip from baby sucking it’s thumb while </a:t>
            </a:r>
            <a:r>
              <a:rPr lang="en-US" sz="4000" dirty="0" err="1" smtClean="0">
                <a:latin typeface="Juice ITC" pitchFamily="82" charset="0"/>
              </a:rPr>
              <a:t>inutero</a:t>
            </a:r>
            <a:endParaRPr lang="en-US" sz="4000" dirty="0" smtClean="0">
              <a:latin typeface="Juice ITC" pitchFamily="82" charset="0"/>
            </a:endParaRPr>
          </a:p>
          <a:p>
            <a:endParaRPr lang="en-US" sz="4000" dirty="0">
              <a:latin typeface="Juice ITC"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4.jpg"/>
          <p:cNvPicPr>
            <a:picLocks noGrp="1" noChangeAspect="1"/>
          </p:cNvPicPr>
          <p:nvPr>
            <p:ph idx="1"/>
          </p:nvPr>
        </p:nvPicPr>
        <p:blipFill>
          <a:blip r:embed="rId3" cstate="print"/>
          <a:stretch>
            <a:fillRect/>
          </a:stretch>
        </p:blipFill>
        <p:spPr>
          <a:xfrm>
            <a:off x="304800" y="152400"/>
            <a:ext cx="8839200" cy="5821363"/>
          </a:xfrm>
        </p:spPr>
      </p:pic>
      <p:sp>
        <p:nvSpPr>
          <p:cNvPr id="2" name="Title 1"/>
          <p:cNvSpPr>
            <a:spLocks noGrp="1"/>
          </p:cNvSpPr>
          <p:nvPr>
            <p:ph type="title"/>
          </p:nvPr>
        </p:nvSpPr>
        <p:spPr/>
        <p:txBody>
          <a:bodyPr/>
          <a:lstStyle/>
          <a:p>
            <a:r>
              <a:rPr lang="en-US" sz="5000" b="1" dirty="0" smtClean="0">
                <a:latin typeface="Juice ITC" pitchFamily="82" charset="0"/>
              </a:rPr>
              <a:t>Reality Baby  ~ Tuesday-Thursday</a:t>
            </a:r>
            <a:endParaRPr lang="en-US" sz="5000" b="1" dirty="0">
              <a:latin typeface="Juice ITC" pitchFamily="82" charset="0"/>
            </a:endParaRPr>
          </a:p>
        </p:txBody>
      </p:sp>
      <p:sp>
        <p:nvSpPr>
          <p:cNvPr id="6" name="TextBox 5"/>
          <p:cNvSpPr txBox="1"/>
          <p:nvPr/>
        </p:nvSpPr>
        <p:spPr>
          <a:xfrm>
            <a:off x="1143000" y="1676400"/>
            <a:ext cx="7772400" cy="5016758"/>
          </a:xfrm>
          <a:prstGeom prst="rect">
            <a:avLst/>
          </a:prstGeom>
          <a:noFill/>
        </p:spPr>
        <p:txBody>
          <a:bodyPr wrap="square" rtlCol="0">
            <a:spAutoFit/>
          </a:bodyPr>
          <a:lstStyle/>
          <a:p>
            <a:pPr>
              <a:buFont typeface="Arial" pitchFamily="34" charset="0"/>
              <a:buChar char="•"/>
            </a:pPr>
            <a:r>
              <a:rPr lang="en-US" sz="4000" b="1" dirty="0" err="1" smtClean="0">
                <a:latin typeface="Juice ITC" pitchFamily="82" charset="0"/>
              </a:rPr>
              <a:t>Charice</a:t>
            </a:r>
            <a:endParaRPr lang="en-US" sz="4000" b="1" dirty="0" smtClean="0">
              <a:latin typeface="Juice ITC" pitchFamily="82" charset="0"/>
            </a:endParaRPr>
          </a:p>
          <a:p>
            <a:pPr>
              <a:buFont typeface="Arial" pitchFamily="34" charset="0"/>
              <a:buChar char="•"/>
            </a:pPr>
            <a:r>
              <a:rPr lang="en-US" sz="4000" b="1" dirty="0" err="1" smtClean="0">
                <a:latin typeface="Juice ITC" pitchFamily="82" charset="0"/>
              </a:rPr>
              <a:t>Shavelle</a:t>
            </a:r>
            <a:endParaRPr lang="en-US" sz="4000" b="1" dirty="0" smtClean="0">
              <a:latin typeface="Juice ITC" pitchFamily="82" charset="0"/>
            </a:endParaRPr>
          </a:p>
          <a:p>
            <a:pPr>
              <a:buFont typeface="Arial" pitchFamily="34" charset="0"/>
              <a:buChar char="•"/>
            </a:pPr>
            <a:r>
              <a:rPr lang="en-US" sz="4000" b="1" dirty="0" smtClean="0">
                <a:latin typeface="Juice ITC" pitchFamily="82" charset="0"/>
              </a:rPr>
              <a:t>McKenzie </a:t>
            </a:r>
          </a:p>
          <a:p>
            <a:pPr>
              <a:buFont typeface="Arial" pitchFamily="34" charset="0"/>
              <a:buChar char="•"/>
            </a:pPr>
            <a:r>
              <a:rPr lang="en-US" sz="4000" b="1" dirty="0" smtClean="0">
                <a:latin typeface="Juice ITC" pitchFamily="82" charset="0"/>
              </a:rPr>
              <a:t>Dakota</a:t>
            </a:r>
          </a:p>
          <a:p>
            <a:pPr>
              <a:buFont typeface="Arial" pitchFamily="34" charset="0"/>
              <a:buChar char="•"/>
            </a:pPr>
            <a:r>
              <a:rPr lang="en-US" sz="4000" b="1" dirty="0" err="1" smtClean="0">
                <a:latin typeface="Juice ITC" pitchFamily="82" charset="0"/>
              </a:rPr>
              <a:t>Trystin</a:t>
            </a:r>
            <a:endParaRPr lang="en-US" sz="4000" b="1" dirty="0" smtClean="0">
              <a:latin typeface="Juice ITC" pitchFamily="82" charset="0"/>
            </a:endParaRPr>
          </a:p>
          <a:p>
            <a:pPr lvl="1">
              <a:buFont typeface="Arial" pitchFamily="34" charset="0"/>
              <a:buChar char="•"/>
            </a:pPr>
            <a:r>
              <a:rPr lang="en-US" sz="4000" b="1" dirty="0" smtClean="0">
                <a:latin typeface="Juice ITC" pitchFamily="82" charset="0"/>
              </a:rPr>
              <a:t>I will not be here on Tuesday, so you will be responsible to take Baby. I will have them all set up for you.</a:t>
            </a:r>
            <a:endParaRPr lang="en-US" sz="4000" b="1" dirty="0">
              <a:latin typeface="Juice ITC" pitchFamily="8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dirty="0" smtClean="0">
                <a:solidFill>
                  <a:srgbClr val="265F00"/>
                </a:solidFill>
                <a:latin typeface="Juice ITC" pitchFamily="82" charset="0"/>
              </a:rPr>
              <a:t>Cradle Cap</a:t>
            </a:r>
            <a:endParaRPr lang="en-US" sz="7000" dirty="0">
              <a:solidFill>
                <a:srgbClr val="265F00"/>
              </a:solidFill>
              <a:latin typeface="Juice ITC" pitchFamily="82" charset="0"/>
            </a:endParaRPr>
          </a:p>
        </p:txBody>
      </p:sp>
      <p:pic>
        <p:nvPicPr>
          <p:cNvPr id="5" name="Content Placeholder 4" descr="cradle_cap.jpg"/>
          <p:cNvPicPr>
            <a:picLocks noGrp="1" noChangeAspect="1"/>
          </p:cNvPicPr>
          <p:nvPr>
            <p:ph idx="1"/>
          </p:nvPr>
        </p:nvPicPr>
        <p:blipFill>
          <a:blip r:embed="rId3" cstate="print"/>
          <a:stretch>
            <a:fillRect/>
          </a:stretch>
        </p:blipFill>
        <p:spPr>
          <a:xfrm>
            <a:off x="3575050" y="533400"/>
            <a:ext cx="5111750" cy="5791200"/>
          </a:xfrm>
        </p:spPr>
      </p:pic>
      <p:sp>
        <p:nvSpPr>
          <p:cNvPr id="4" name="Text Placeholder 3"/>
          <p:cNvSpPr>
            <a:spLocks noGrp="1"/>
          </p:cNvSpPr>
          <p:nvPr>
            <p:ph type="body" sz="half" idx="2"/>
          </p:nvPr>
        </p:nvSpPr>
        <p:spPr/>
        <p:txBody>
          <a:bodyPr/>
          <a:lstStyle/>
          <a:p>
            <a:r>
              <a:rPr lang="en-US" sz="4000" b="1" dirty="0" smtClean="0">
                <a:latin typeface="Juice ITC" pitchFamily="82" charset="0"/>
              </a:rPr>
              <a:t>Dry, flaky, crusty scalp </a:t>
            </a:r>
            <a:endParaRPr lang="en-US" sz="4000" b="1" dirty="0">
              <a:latin typeface="Juice ITC" pitchFamily="8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089150"/>
          </a:xfrm>
        </p:spPr>
        <p:txBody>
          <a:bodyPr/>
          <a:lstStyle/>
          <a:p>
            <a:r>
              <a:rPr lang="en-US" sz="7000" dirty="0" smtClean="0">
                <a:solidFill>
                  <a:srgbClr val="265F00"/>
                </a:solidFill>
                <a:latin typeface="Juice ITC" pitchFamily="82" charset="0"/>
              </a:rPr>
              <a:t>Umbilical Cord</a:t>
            </a:r>
            <a:endParaRPr lang="en-US" sz="7000" dirty="0">
              <a:solidFill>
                <a:srgbClr val="265F00"/>
              </a:solidFill>
              <a:latin typeface="Juice ITC" pitchFamily="82" charset="0"/>
            </a:endParaRPr>
          </a:p>
        </p:txBody>
      </p:sp>
      <p:pic>
        <p:nvPicPr>
          <p:cNvPr id="5" name="Content Placeholder 4" descr="umbilical.bmp"/>
          <p:cNvPicPr>
            <a:picLocks noGrp="1" noChangeAspect="1"/>
          </p:cNvPicPr>
          <p:nvPr>
            <p:ph idx="1"/>
          </p:nvPr>
        </p:nvPicPr>
        <p:blipFill>
          <a:blip r:embed="rId3" cstate="print"/>
          <a:stretch>
            <a:fillRect/>
          </a:stretch>
        </p:blipFill>
        <p:spPr>
          <a:xfrm>
            <a:off x="3581400" y="381001"/>
            <a:ext cx="4876800" cy="5867400"/>
          </a:xfrm>
        </p:spPr>
      </p:pic>
      <p:sp>
        <p:nvSpPr>
          <p:cNvPr id="4" name="Text Placeholder 3"/>
          <p:cNvSpPr>
            <a:spLocks noGrp="1"/>
          </p:cNvSpPr>
          <p:nvPr>
            <p:ph type="body" sz="half" idx="2"/>
          </p:nvPr>
        </p:nvSpPr>
        <p:spPr>
          <a:xfrm>
            <a:off x="457200" y="2438400"/>
            <a:ext cx="3008313" cy="3687763"/>
          </a:xfrm>
        </p:spPr>
        <p:txBody>
          <a:bodyPr/>
          <a:lstStyle/>
          <a:p>
            <a:r>
              <a:rPr lang="en-US" sz="4000" b="1" dirty="0" smtClean="0">
                <a:latin typeface="Juice ITC" pitchFamily="82" charset="0"/>
              </a:rPr>
              <a:t>Cord that connects the baby to the mother ~ no longer needed after birth!</a:t>
            </a:r>
            <a:endParaRPr lang="en-US" sz="4000" b="1" dirty="0">
              <a:latin typeface="Juice ITC" pitchFamily="8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000" b="1" dirty="0" smtClean="0">
                <a:solidFill>
                  <a:srgbClr val="265F00"/>
                </a:solidFill>
                <a:latin typeface="Juice ITC" pitchFamily="82" charset="0"/>
              </a:rPr>
              <a:t>Physical Development</a:t>
            </a:r>
            <a:endParaRPr lang="en-US" sz="6000" b="1" dirty="0">
              <a:solidFill>
                <a:srgbClr val="265F00"/>
              </a:solidFill>
              <a:latin typeface="Juice ITC" pitchFamily="82" charset="0"/>
            </a:endParaRPr>
          </a:p>
        </p:txBody>
      </p:sp>
      <p:sp>
        <p:nvSpPr>
          <p:cNvPr id="6" name="Text Placeholder 5"/>
          <p:cNvSpPr>
            <a:spLocks noGrp="1"/>
          </p:cNvSpPr>
          <p:nvPr>
            <p:ph type="body" idx="1"/>
          </p:nvPr>
        </p:nvSpPr>
        <p:spPr>
          <a:xfrm>
            <a:off x="457200" y="1371600"/>
            <a:ext cx="4040188" cy="979488"/>
          </a:xfrm>
        </p:spPr>
        <p:txBody>
          <a:bodyPr/>
          <a:lstStyle/>
          <a:p>
            <a:r>
              <a:rPr lang="en-US" sz="6000" dirty="0" smtClean="0">
                <a:solidFill>
                  <a:srgbClr val="265F00"/>
                </a:solidFill>
                <a:latin typeface="Juice ITC" pitchFamily="82" charset="0"/>
              </a:rPr>
              <a:t>Swollen Genitals </a:t>
            </a:r>
          </a:p>
        </p:txBody>
      </p:sp>
      <p:sp>
        <p:nvSpPr>
          <p:cNvPr id="7" name="Content Placeholder 6"/>
          <p:cNvSpPr>
            <a:spLocks noGrp="1"/>
          </p:cNvSpPr>
          <p:nvPr>
            <p:ph sz="half" idx="2"/>
          </p:nvPr>
        </p:nvSpPr>
        <p:spPr>
          <a:xfrm>
            <a:off x="457200" y="3200401"/>
            <a:ext cx="4040188" cy="2925762"/>
          </a:xfrm>
        </p:spPr>
        <p:txBody>
          <a:bodyPr/>
          <a:lstStyle/>
          <a:p>
            <a:r>
              <a:rPr lang="en-US" sz="3500" b="1" dirty="0" smtClean="0">
                <a:latin typeface="Juice ITC" pitchFamily="82" charset="0"/>
              </a:rPr>
              <a:t>Due to large amounts of mother’s hormones </a:t>
            </a:r>
          </a:p>
          <a:p>
            <a:endParaRPr lang="en-US" dirty="0"/>
          </a:p>
        </p:txBody>
      </p:sp>
      <p:sp>
        <p:nvSpPr>
          <p:cNvPr id="8" name="Text Placeholder 7"/>
          <p:cNvSpPr>
            <a:spLocks noGrp="1"/>
          </p:cNvSpPr>
          <p:nvPr>
            <p:ph type="body" sz="quarter" idx="3"/>
          </p:nvPr>
        </p:nvSpPr>
        <p:spPr>
          <a:xfrm>
            <a:off x="4645025" y="1295400"/>
            <a:ext cx="4041775" cy="1142999"/>
          </a:xfrm>
        </p:spPr>
        <p:txBody>
          <a:bodyPr/>
          <a:lstStyle/>
          <a:p>
            <a:r>
              <a:rPr lang="en-US" sz="6000" dirty="0" smtClean="0">
                <a:solidFill>
                  <a:srgbClr val="265F00"/>
                </a:solidFill>
                <a:latin typeface="Juice ITC" pitchFamily="82" charset="0"/>
              </a:rPr>
              <a:t>Fontanels</a:t>
            </a:r>
            <a:endParaRPr lang="en-US" sz="6000" dirty="0">
              <a:solidFill>
                <a:srgbClr val="265F00"/>
              </a:solidFill>
              <a:latin typeface="Juice ITC" pitchFamily="82" charset="0"/>
            </a:endParaRPr>
          </a:p>
        </p:txBody>
      </p:sp>
      <p:sp>
        <p:nvSpPr>
          <p:cNvPr id="9" name="Content Placeholder 8"/>
          <p:cNvSpPr>
            <a:spLocks noGrp="1"/>
          </p:cNvSpPr>
          <p:nvPr>
            <p:ph sz="quarter" idx="4"/>
          </p:nvPr>
        </p:nvSpPr>
        <p:spPr>
          <a:xfrm>
            <a:off x="4645025" y="2590799"/>
            <a:ext cx="4041775" cy="3535363"/>
          </a:xfrm>
        </p:spPr>
        <p:txBody>
          <a:bodyPr/>
          <a:lstStyle/>
          <a:p>
            <a:pPr>
              <a:buNone/>
            </a:pPr>
            <a:r>
              <a:rPr lang="en-US" sz="4000" b="1" dirty="0" smtClean="0">
                <a:latin typeface="Juice ITC" pitchFamily="82" charset="0"/>
              </a:rPr>
              <a:t>Soft Spot – open space in baby’s skull</a:t>
            </a:r>
            <a:endParaRPr lang="en-US" sz="4000" b="1" dirty="0">
              <a:latin typeface="Juice ITC" pitchFamily="8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Marks</a:t>
            </a:r>
            <a:endParaRPr lang="en-US" dirty="0"/>
          </a:p>
        </p:txBody>
      </p:sp>
      <p:sp>
        <p:nvSpPr>
          <p:cNvPr id="4" name="Content Placeholder 3"/>
          <p:cNvSpPr>
            <a:spLocks noGrp="1"/>
          </p:cNvSpPr>
          <p:nvPr>
            <p:ph idx="1"/>
          </p:nvPr>
        </p:nvSpPr>
        <p:spPr/>
        <p:txBody>
          <a:bodyPr/>
          <a:lstStyle/>
          <a:p>
            <a:r>
              <a:rPr lang="en-US" dirty="0" smtClean="0"/>
              <a:t>Birth Marks, Angels Kiss, Stork Bite, Mongolian Spot </a:t>
            </a:r>
          </a:p>
          <a:p>
            <a:r>
              <a:rPr lang="en-US" i="1" dirty="0" smtClean="0"/>
              <a:t>Pink spots where blood vessels broke- usually go away with time</a:t>
            </a:r>
          </a:p>
          <a:p>
            <a:r>
              <a:rPr lang="en-US" dirty="0" smtClean="0">
                <a:hlinkClick r:id="rId3"/>
              </a:rPr>
              <a:t>http://newborns.stanford.edu/PhotoGallery/Lanugo1.html</a:t>
            </a: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latin typeface="Juice ITC" pitchFamily="82" charset="0"/>
              </a:rPr>
              <a:t>Bones and Teeth</a:t>
            </a:r>
          </a:p>
        </p:txBody>
      </p:sp>
      <p:sp>
        <p:nvSpPr>
          <p:cNvPr id="4" name="Content Placeholder 3"/>
          <p:cNvSpPr>
            <a:spLocks noGrp="1"/>
          </p:cNvSpPr>
          <p:nvPr>
            <p:ph sz="half" idx="2"/>
          </p:nvPr>
        </p:nvSpPr>
        <p:spPr/>
        <p:txBody>
          <a:bodyPr/>
          <a:lstStyle/>
          <a:p>
            <a:r>
              <a:rPr lang="en-US" sz="4000" b="1" dirty="0" smtClean="0">
                <a:latin typeface="Juice ITC" pitchFamily="82" charset="0"/>
              </a:rPr>
              <a:t>Teeth usually not seen yet.</a:t>
            </a:r>
          </a:p>
          <a:p>
            <a:r>
              <a:rPr lang="en-US" sz="4000" b="1" dirty="0" smtClean="0">
                <a:latin typeface="Juice ITC" pitchFamily="82" charset="0"/>
              </a:rPr>
              <a:t>Bones are still rubber like and can bend easily.</a:t>
            </a:r>
          </a:p>
          <a:p>
            <a:endParaRPr lang="en-US" dirty="0"/>
          </a:p>
        </p:txBody>
      </p:sp>
      <p:pic>
        <p:nvPicPr>
          <p:cNvPr id="7" name="Content Placeholder 6" descr="baby_tooth.jpg"/>
          <p:cNvPicPr>
            <a:picLocks noGrp="1" noChangeAspect="1"/>
          </p:cNvPicPr>
          <p:nvPr>
            <p:ph sz="quarter" idx="4"/>
          </p:nvPr>
        </p:nvPicPr>
        <p:blipFill>
          <a:blip r:embed="rId3" cstate="print"/>
          <a:stretch>
            <a:fillRect/>
          </a:stretch>
        </p:blipFill>
        <p:spPr>
          <a:xfrm>
            <a:off x="4645025" y="1524000"/>
            <a:ext cx="4041775" cy="4571999"/>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CA" dirty="0" err="1" smtClean="0">
                <a:solidFill>
                  <a:srgbClr val="265F00"/>
                </a:solidFill>
              </a:rPr>
              <a:t>Reflection</a:t>
            </a:r>
            <a:r>
              <a:rPr lang="fr-CA" smtClean="0">
                <a:solidFill>
                  <a:srgbClr val="265F00"/>
                </a:solidFill>
              </a:rPr>
              <a:t> #10</a:t>
            </a:r>
            <a:endParaRPr lang="fr-CA" dirty="0" smtClean="0">
              <a:solidFill>
                <a:srgbClr val="265F00"/>
              </a:solidFill>
            </a:endParaRPr>
          </a:p>
        </p:txBody>
      </p:sp>
      <p:sp>
        <p:nvSpPr>
          <p:cNvPr id="6147" name="Espace réservé du contenu 2"/>
          <p:cNvSpPr>
            <a:spLocks noGrp="1"/>
          </p:cNvSpPr>
          <p:nvPr>
            <p:ph idx="1"/>
          </p:nvPr>
        </p:nvSpPr>
        <p:spPr>
          <a:xfrm>
            <a:off x="457200" y="1903413"/>
            <a:ext cx="8229600" cy="4525962"/>
          </a:xfrm>
        </p:spPr>
        <p:txBody>
          <a:bodyPr/>
          <a:lstStyle/>
          <a:p>
            <a:r>
              <a:rPr lang="fr-CA" dirty="0" err="1" smtClean="0">
                <a:solidFill>
                  <a:srgbClr val="265F00"/>
                </a:solidFill>
              </a:rPr>
              <a:t>Describe</a:t>
            </a:r>
            <a:r>
              <a:rPr lang="fr-CA" dirty="0" smtClean="0">
                <a:solidFill>
                  <a:srgbClr val="265F00"/>
                </a:solidFill>
              </a:rPr>
              <a:t> how to </a:t>
            </a:r>
            <a:r>
              <a:rPr lang="fr-CA" dirty="0" err="1" smtClean="0">
                <a:solidFill>
                  <a:srgbClr val="265F00"/>
                </a:solidFill>
              </a:rPr>
              <a:t>safely</a:t>
            </a:r>
            <a:r>
              <a:rPr lang="fr-CA" dirty="0" smtClean="0">
                <a:solidFill>
                  <a:srgbClr val="265F00"/>
                </a:solidFill>
              </a:rPr>
              <a:t> </a:t>
            </a:r>
            <a:r>
              <a:rPr lang="fr-CA" dirty="0" err="1" smtClean="0">
                <a:solidFill>
                  <a:srgbClr val="265F00"/>
                </a:solidFill>
              </a:rPr>
              <a:t>handle</a:t>
            </a:r>
            <a:r>
              <a:rPr lang="fr-CA" dirty="0" smtClean="0">
                <a:solidFill>
                  <a:srgbClr val="265F00"/>
                </a:solidFill>
              </a:rPr>
              <a:t> a baby.</a:t>
            </a:r>
          </a:p>
          <a:p>
            <a:endParaRPr lang="fr-CA" dirty="0" smtClean="0">
              <a:solidFill>
                <a:srgbClr val="265F00"/>
              </a:solidFill>
            </a:endParaRPr>
          </a:p>
          <a:p>
            <a:r>
              <a:rPr lang="fr-CA" dirty="0" smtClean="0">
                <a:solidFill>
                  <a:srgbClr val="265F00"/>
                </a:solidFill>
              </a:rPr>
              <a:t>REMEMBER!!!</a:t>
            </a:r>
          </a:p>
          <a:p>
            <a:pPr lvl="1"/>
            <a:r>
              <a:rPr lang="fr-CA" dirty="0" err="1" smtClean="0">
                <a:solidFill>
                  <a:srgbClr val="265F00"/>
                </a:solidFill>
              </a:rPr>
              <a:t>Pregnancy</a:t>
            </a:r>
            <a:r>
              <a:rPr lang="fr-CA" dirty="0" smtClean="0">
                <a:solidFill>
                  <a:srgbClr val="265F00"/>
                </a:solidFill>
              </a:rPr>
              <a:t> Brochure </a:t>
            </a:r>
            <a:r>
              <a:rPr lang="fr-CA" dirty="0" err="1" smtClean="0">
                <a:solidFill>
                  <a:srgbClr val="265F00"/>
                </a:solidFill>
              </a:rPr>
              <a:t>is</a:t>
            </a:r>
            <a:r>
              <a:rPr lang="fr-CA" dirty="0" smtClean="0">
                <a:solidFill>
                  <a:srgbClr val="265F00"/>
                </a:solidFill>
              </a:rPr>
              <a:t> </a:t>
            </a:r>
            <a:r>
              <a:rPr lang="fr-CA" smtClean="0">
                <a:solidFill>
                  <a:srgbClr val="265F00"/>
                </a:solidFill>
              </a:rPr>
              <a:t>due FRIDAY!</a:t>
            </a:r>
            <a:endParaRPr lang="fr-CA" dirty="0" smtClean="0">
              <a:solidFill>
                <a:srgbClr val="265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err="1" smtClean="0">
                <a:solidFill>
                  <a:srgbClr val="265F00"/>
                </a:solidFill>
              </a:rPr>
              <a:t>Shaking</a:t>
            </a:r>
            <a:r>
              <a:rPr lang="fr-CA" dirty="0" smtClean="0">
                <a:solidFill>
                  <a:srgbClr val="265F00"/>
                </a:solidFill>
              </a:rPr>
              <a:t> Baby Syndrome</a:t>
            </a:r>
          </a:p>
        </p:txBody>
      </p:sp>
      <p:sp>
        <p:nvSpPr>
          <p:cNvPr id="5123" name="Espace réservé du contenu 2"/>
          <p:cNvSpPr>
            <a:spLocks noGrp="1"/>
          </p:cNvSpPr>
          <p:nvPr>
            <p:ph idx="1"/>
          </p:nvPr>
        </p:nvSpPr>
        <p:spPr>
          <a:xfrm>
            <a:off x="457200" y="1903413"/>
            <a:ext cx="8229600" cy="4525962"/>
          </a:xfrm>
        </p:spPr>
        <p:txBody>
          <a:bodyPr/>
          <a:lstStyle/>
          <a:p>
            <a:r>
              <a:rPr lang="fr-CA" dirty="0" err="1" smtClean="0">
                <a:solidFill>
                  <a:srgbClr val="265F00"/>
                </a:solidFill>
              </a:rPr>
              <a:t>View</a:t>
            </a:r>
            <a:r>
              <a:rPr lang="fr-CA" dirty="0" smtClean="0">
                <a:solidFill>
                  <a:srgbClr val="265F00"/>
                </a:solidFill>
              </a:rPr>
              <a:t> « The </a:t>
            </a:r>
            <a:r>
              <a:rPr lang="fr-CA" dirty="0" err="1" smtClean="0">
                <a:solidFill>
                  <a:srgbClr val="265F00"/>
                </a:solidFill>
              </a:rPr>
              <a:t>Period</a:t>
            </a:r>
            <a:r>
              <a:rPr lang="fr-CA" dirty="0" smtClean="0">
                <a:solidFill>
                  <a:srgbClr val="265F00"/>
                </a:solidFill>
              </a:rPr>
              <a:t> of </a:t>
            </a:r>
            <a:r>
              <a:rPr lang="fr-CA" dirty="0" err="1" smtClean="0">
                <a:solidFill>
                  <a:srgbClr val="265F00"/>
                </a:solidFill>
              </a:rPr>
              <a:t>Purple</a:t>
            </a:r>
            <a:r>
              <a:rPr lang="fr-CA" dirty="0" smtClean="0">
                <a:solidFill>
                  <a:srgbClr val="265F00"/>
                </a:solidFill>
              </a:rPr>
              <a:t> </a:t>
            </a:r>
            <a:r>
              <a:rPr lang="fr-CA" dirty="0" err="1" smtClean="0">
                <a:solidFill>
                  <a:srgbClr val="265F00"/>
                </a:solidFill>
              </a:rPr>
              <a:t>Crying</a:t>
            </a:r>
            <a:r>
              <a:rPr lang="fr-CA" dirty="0" smtClean="0">
                <a:solidFill>
                  <a:srgbClr val="265F00"/>
                </a:solidFill>
              </a:rPr>
              <a:t> » </a:t>
            </a:r>
          </a:p>
          <a:p>
            <a:r>
              <a:rPr lang="fr-CA" dirty="0" err="1" smtClean="0">
                <a:solidFill>
                  <a:srgbClr val="265F00"/>
                </a:solidFill>
              </a:rPr>
              <a:t>Fill</a:t>
            </a:r>
            <a:r>
              <a:rPr lang="fr-CA" dirty="0" smtClean="0">
                <a:solidFill>
                  <a:srgbClr val="265F00"/>
                </a:solidFill>
              </a:rPr>
              <a:t> out </a:t>
            </a:r>
            <a:r>
              <a:rPr lang="fr-CA" dirty="0" err="1" smtClean="0">
                <a:solidFill>
                  <a:srgbClr val="265F00"/>
                </a:solidFill>
              </a:rPr>
              <a:t>your</a:t>
            </a:r>
            <a:r>
              <a:rPr lang="fr-CA" dirty="0" smtClean="0">
                <a:solidFill>
                  <a:srgbClr val="265F00"/>
                </a:solidFill>
              </a:rPr>
              <a:t> </a:t>
            </a:r>
            <a:r>
              <a:rPr lang="fr-CA" dirty="0" err="1" smtClean="0">
                <a:solidFill>
                  <a:srgbClr val="265F00"/>
                </a:solidFill>
              </a:rPr>
              <a:t>noteguide</a:t>
            </a:r>
            <a:r>
              <a:rPr lang="fr-CA" dirty="0" smtClean="0">
                <a:solidFill>
                  <a:srgbClr val="265F00"/>
                </a:solidFill>
              </a:rPr>
              <a:t> as </a:t>
            </a:r>
            <a:r>
              <a:rPr lang="fr-CA" dirty="0" err="1" smtClean="0">
                <a:solidFill>
                  <a:srgbClr val="265F00"/>
                </a:solidFill>
              </a:rPr>
              <a:t>you</a:t>
            </a:r>
            <a:r>
              <a:rPr lang="fr-CA" dirty="0" smtClean="0">
                <a:solidFill>
                  <a:srgbClr val="265F00"/>
                </a:solidFill>
              </a:rPr>
              <a:t> </a:t>
            </a:r>
            <a:r>
              <a:rPr lang="fr-CA" dirty="0" err="1" smtClean="0">
                <a:solidFill>
                  <a:srgbClr val="265F00"/>
                </a:solidFill>
              </a:rPr>
              <a:t>watch</a:t>
            </a:r>
            <a:r>
              <a:rPr lang="fr-CA" dirty="0" smtClean="0">
                <a:solidFill>
                  <a:srgbClr val="265F00"/>
                </a:solidFill>
              </a:rPr>
              <a:t> the </a:t>
            </a:r>
            <a:r>
              <a:rPr lang="fr-CA" dirty="0" err="1" smtClean="0">
                <a:solidFill>
                  <a:srgbClr val="265F00"/>
                </a:solidFill>
              </a:rPr>
              <a:t>video</a:t>
            </a:r>
            <a:r>
              <a:rPr lang="fr-CA" dirty="0" smtClean="0">
                <a:solidFill>
                  <a:srgbClr val="265F00"/>
                </a:solidFill>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3" cstate="print"/>
          <a:stretch>
            <a:fillRect/>
          </a:stretch>
        </p:blipFill>
        <p:spPr>
          <a:xfrm>
            <a:off x="0" y="0"/>
            <a:ext cx="9144000" cy="6858000"/>
          </a:xfrm>
          <a:prstGeom prst="rect">
            <a:avLst/>
          </a:prstGeom>
        </p:spPr>
      </p:pic>
      <p:sp>
        <p:nvSpPr>
          <p:cNvPr id="6146" name="Titre 1"/>
          <p:cNvSpPr>
            <a:spLocks noGrp="1"/>
          </p:cNvSpPr>
          <p:nvPr>
            <p:ph type="title"/>
          </p:nvPr>
        </p:nvSpPr>
        <p:spPr/>
        <p:txBody>
          <a:bodyPr/>
          <a:lstStyle/>
          <a:p>
            <a:r>
              <a:rPr lang="fr-CA" dirty="0" smtClean="0">
                <a:solidFill>
                  <a:srgbClr val="265F00"/>
                </a:solidFill>
              </a:rPr>
              <a:t>APGAR Score</a:t>
            </a:r>
          </a:p>
        </p:txBody>
      </p:sp>
      <p:sp>
        <p:nvSpPr>
          <p:cNvPr id="6147" name="Espace réservé du contenu 2"/>
          <p:cNvSpPr>
            <a:spLocks noGrp="1"/>
          </p:cNvSpPr>
          <p:nvPr>
            <p:ph idx="1"/>
          </p:nvPr>
        </p:nvSpPr>
        <p:spPr>
          <a:xfrm>
            <a:off x="457200" y="1903413"/>
            <a:ext cx="8229600" cy="4525962"/>
          </a:xfrm>
        </p:spPr>
        <p:txBody>
          <a:bodyPr/>
          <a:lstStyle/>
          <a:p>
            <a:r>
              <a:rPr lang="fr-CA" dirty="0" smtClean="0">
                <a:solidFill>
                  <a:srgbClr val="265F00"/>
                </a:solidFill>
                <a:hlinkClick r:id="rId4"/>
              </a:rPr>
              <a:t>http://www.babycenter.com/2_newborn-apgar-test_10300050.bc</a:t>
            </a:r>
            <a:endParaRPr lang="fr-CA" dirty="0" smtClean="0">
              <a:solidFill>
                <a:srgbClr val="265F00"/>
              </a:solidFill>
            </a:endParaRPr>
          </a:p>
          <a:p>
            <a:endParaRPr lang="fr-CA" dirty="0" smtClean="0">
              <a:solidFill>
                <a:srgbClr val="265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828925" y="2987675"/>
            <a:ext cx="5815013" cy="1470025"/>
          </a:xfrm>
        </p:spPr>
        <p:txBody>
          <a:bodyPr/>
          <a:lstStyle/>
          <a:p>
            <a:pPr algn="l"/>
            <a:r>
              <a:rPr lang="fr-CA" sz="3600" dirty="0" err="1" smtClean="0">
                <a:solidFill>
                  <a:srgbClr val="265F00"/>
                </a:solidFill>
                <a:latin typeface="Georgia" pitchFamily="18" charset="0"/>
              </a:rPr>
              <a:t>Neonatal</a:t>
            </a:r>
            <a:r>
              <a:rPr lang="fr-CA" sz="3600" dirty="0" smtClean="0">
                <a:solidFill>
                  <a:srgbClr val="265F00"/>
                </a:solidFill>
                <a:latin typeface="Georgia" pitchFamily="18" charset="0"/>
              </a:rPr>
              <a:t> </a:t>
            </a:r>
            <a:r>
              <a:rPr lang="fr-CA" sz="3600" dirty="0" err="1" smtClean="0">
                <a:solidFill>
                  <a:srgbClr val="265F00"/>
                </a:solidFill>
                <a:latin typeface="Georgia" pitchFamily="18" charset="0"/>
              </a:rPr>
              <a:t>Development</a:t>
            </a:r>
            <a:endParaRPr lang="fr-CA" sz="3600" dirty="0" smtClean="0">
              <a:solidFill>
                <a:srgbClr val="265F00"/>
              </a:solidFill>
              <a:latin typeface="Georgia" pitchFamily="18" charset="0"/>
            </a:endParaRPr>
          </a:p>
        </p:txBody>
      </p:sp>
      <p:sp>
        <p:nvSpPr>
          <p:cNvPr id="2051" name="Sous-titre 2"/>
          <p:cNvSpPr>
            <a:spLocks noGrp="1"/>
          </p:cNvSpPr>
          <p:nvPr>
            <p:ph type="subTitle" idx="1"/>
          </p:nvPr>
        </p:nvSpPr>
        <p:spPr>
          <a:xfrm>
            <a:off x="3514725" y="4000500"/>
            <a:ext cx="4789488" cy="1000125"/>
          </a:xfrm>
        </p:spPr>
        <p:txBody>
          <a:bodyPr/>
          <a:lstStyle/>
          <a:p>
            <a:pPr algn="l"/>
            <a:r>
              <a:rPr lang="fr-CA" sz="2400" dirty="0" smtClean="0">
                <a:solidFill>
                  <a:srgbClr val="265F00"/>
                </a:solidFill>
                <a:latin typeface="Georgia" pitchFamily="18" charset="0"/>
              </a:rPr>
              <a:t>Mrs. Christensen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1.jpg"/>
          <p:cNvPicPr>
            <a:picLocks noGrp="1" noChangeAspect="1"/>
          </p:cNvPicPr>
          <p:nvPr>
            <p:ph idx="1"/>
          </p:nvPr>
        </p:nvPicPr>
        <p:blipFill>
          <a:blip r:embed="rId3" cstate="print"/>
          <a:stretch>
            <a:fillRect/>
          </a:stretch>
        </p:blipFill>
        <p:spPr>
          <a:xfrm>
            <a:off x="101600" y="228600"/>
            <a:ext cx="8890000" cy="6477000"/>
          </a:xfrm>
        </p:spPr>
      </p:pic>
      <p:sp>
        <p:nvSpPr>
          <p:cNvPr id="2" name="Title 1"/>
          <p:cNvSpPr>
            <a:spLocks noGrp="1"/>
          </p:cNvSpPr>
          <p:nvPr>
            <p:ph type="title"/>
          </p:nvPr>
        </p:nvSpPr>
        <p:spPr/>
        <p:txBody>
          <a:bodyPr/>
          <a:lstStyle/>
          <a:p>
            <a:r>
              <a:rPr lang="en-US" dirty="0" smtClean="0"/>
              <a:t>Vocabulary</a:t>
            </a:r>
            <a:endParaRPr lang="en-US" dirty="0"/>
          </a:p>
        </p:txBody>
      </p:sp>
      <p:sp>
        <p:nvSpPr>
          <p:cNvPr id="5" name="TextBox 4"/>
          <p:cNvSpPr txBox="1"/>
          <p:nvPr/>
        </p:nvSpPr>
        <p:spPr>
          <a:xfrm flipH="1">
            <a:off x="685800" y="1752600"/>
            <a:ext cx="7816269" cy="4939814"/>
          </a:xfrm>
          <a:prstGeom prst="rect">
            <a:avLst/>
          </a:prstGeom>
          <a:noFill/>
        </p:spPr>
        <p:txBody>
          <a:bodyPr wrap="square" rtlCol="0">
            <a:spAutoFit/>
          </a:bodyPr>
          <a:lstStyle/>
          <a:p>
            <a:pPr>
              <a:buFont typeface="Wingdings" pitchFamily="2" charset="2"/>
              <a:buChar char="v"/>
            </a:pPr>
            <a:r>
              <a:rPr lang="en-US" sz="4500" b="1" dirty="0" smtClean="0">
                <a:latin typeface="Juice ITC" pitchFamily="82" charset="0"/>
              </a:rPr>
              <a:t>Neonatal:  </a:t>
            </a:r>
            <a:r>
              <a:rPr lang="en-US" sz="4500" dirty="0" smtClean="0">
                <a:latin typeface="Juice ITC" pitchFamily="82" charset="0"/>
              </a:rPr>
              <a:t>Newborns are often referred to as neonates because</a:t>
            </a:r>
          </a:p>
          <a:p>
            <a:pPr lvl="1">
              <a:buFont typeface="Wingdings" pitchFamily="2" charset="2"/>
              <a:buChar char="v"/>
            </a:pPr>
            <a:r>
              <a:rPr lang="en-US" sz="4500" b="1" dirty="0" smtClean="0">
                <a:latin typeface="Juice ITC" pitchFamily="82" charset="0"/>
              </a:rPr>
              <a:t>Neo</a:t>
            </a:r>
            <a:r>
              <a:rPr lang="en-US" sz="4500" dirty="0" smtClean="0">
                <a:latin typeface="Juice ITC" pitchFamily="82" charset="0"/>
              </a:rPr>
              <a:t>= New </a:t>
            </a:r>
          </a:p>
          <a:p>
            <a:pPr lvl="1">
              <a:buFont typeface="Wingdings" pitchFamily="2" charset="2"/>
              <a:buChar char="v"/>
            </a:pPr>
            <a:r>
              <a:rPr lang="en-US" sz="4500" b="1" dirty="0" smtClean="0">
                <a:latin typeface="Juice ITC" pitchFamily="82" charset="0"/>
              </a:rPr>
              <a:t>Natal</a:t>
            </a:r>
            <a:r>
              <a:rPr lang="en-US" sz="4500" dirty="0" smtClean="0">
                <a:latin typeface="Juice ITC" pitchFamily="82" charset="0"/>
              </a:rPr>
              <a:t> = Birth</a:t>
            </a:r>
          </a:p>
          <a:p>
            <a:pPr lvl="1">
              <a:buFont typeface="Wingdings" pitchFamily="2" charset="2"/>
              <a:buChar char="v"/>
            </a:pPr>
            <a:r>
              <a:rPr lang="en-US" sz="4500" dirty="0" smtClean="0">
                <a:latin typeface="Juice ITC" pitchFamily="82" charset="0"/>
              </a:rPr>
              <a:t>The neonate is no longer dependent on its mother for survival.</a:t>
            </a:r>
          </a:p>
          <a:p>
            <a:pPr lvl="1">
              <a:buFont typeface="Wingdings" pitchFamily="2" charset="2"/>
              <a:buChar char="v"/>
            </a:pPr>
            <a:endParaRPr lang="en-US" sz="4500" dirty="0" smtClean="0">
              <a:latin typeface="Juice ITC"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1.jpg"/>
          <p:cNvPicPr>
            <a:picLocks noChangeAspect="1"/>
          </p:cNvPicPr>
          <p:nvPr/>
        </p:nvPicPr>
        <p:blipFill>
          <a:blip r:embed="rId3" cstate="print"/>
          <a:stretch>
            <a:fillRect/>
          </a:stretch>
        </p:blipFill>
        <p:spPr bwMode="auto">
          <a:xfrm>
            <a:off x="101600" y="228600"/>
            <a:ext cx="8890000" cy="6477000"/>
          </a:xfrm>
          <a:prstGeom prst="rect">
            <a:avLst/>
          </a:prstGeom>
          <a:noFill/>
          <a:ln w="9525">
            <a:noFill/>
            <a:miter lim="800000"/>
            <a:headEnd/>
            <a:tailEnd/>
          </a:ln>
        </p:spPr>
      </p:pic>
      <p:sp>
        <p:nvSpPr>
          <p:cNvPr id="5122" name="Titre 1"/>
          <p:cNvSpPr>
            <a:spLocks noGrp="1"/>
          </p:cNvSpPr>
          <p:nvPr>
            <p:ph type="title"/>
          </p:nvPr>
        </p:nvSpPr>
        <p:spPr/>
        <p:txBody>
          <a:bodyPr/>
          <a:lstStyle/>
          <a:p>
            <a:r>
              <a:rPr lang="fr-CA" b="1" i="1" dirty="0" smtClean="0">
                <a:solidFill>
                  <a:srgbClr val="265F00"/>
                </a:solidFill>
              </a:rPr>
              <a:t>The Moment of </a:t>
            </a:r>
            <a:r>
              <a:rPr lang="fr-CA" b="1" i="1" dirty="0" err="1" smtClean="0">
                <a:solidFill>
                  <a:srgbClr val="265F00"/>
                </a:solidFill>
              </a:rPr>
              <a:t>Birth</a:t>
            </a:r>
            <a:endParaRPr lang="fr-CA" b="1" i="1" dirty="0" smtClean="0">
              <a:solidFill>
                <a:srgbClr val="265F00"/>
              </a:solidFill>
            </a:endParaRPr>
          </a:p>
        </p:txBody>
      </p:sp>
      <p:sp>
        <p:nvSpPr>
          <p:cNvPr id="5123" name="Espace réservé du contenu 2"/>
          <p:cNvSpPr>
            <a:spLocks noGrp="1"/>
          </p:cNvSpPr>
          <p:nvPr>
            <p:ph idx="1"/>
          </p:nvPr>
        </p:nvSpPr>
        <p:spPr>
          <a:xfrm>
            <a:off x="457200" y="1676400"/>
            <a:ext cx="8229600" cy="4525962"/>
          </a:xfrm>
        </p:spPr>
        <p:txBody>
          <a:bodyPr/>
          <a:lstStyle/>
          <a:p>
            <a:pPr>
              <a:buFont typeface="Wingdings" pitchFamily="2" charset="2"/>
              <a:buChar char="v"/>
            </a:pPr>
            <a:r>
              <a:rPr lang="en-US" sz="3000" dirty="0" smtClean="0"/>
              <a:t>Pressure during the birth process forces the amniotic fluid out of the baby’s lungs. Once they are out the pressure is released and the lungs expand allowing baby to take her first breath.</a:t>
            </a:r>
          </a:p>
          <a:p>
            <a:pPr>
              <a:buFont typeface="Wingdings" pitchFamily="2" charset="2"/>
              <a:buChar char="v"/>
            </a:pPr>
            <a:r>
              <a:rPr lang="en-US" sz="3000" dirty="0" smtClean="0"/>
              <a:t>A special valve in the heart closes and soon will become permanently sealed.</a:t>
            </a:r>
          </a:p>
          <a:p>
            <a:pPr>
              <a:buFont typeface="Wingdings" pitchFamily="2" charset="2"/>
              <a:buChar char="v"/>
            </a:pPr>
            <a:r>
              <a:rPr lang="en-US" sz="3000" dirty="0" smtClean="0"/>
              <a:t>Well developed sense of taste</a:t>
            </a:r>
          </a:p>
          <a:p>
            <a:pPr>
              <a:buFont typeface="Wingdings" pitchFamily="2" charset="2"/>
              <a:buChar char="v"/>
            </a:pPr>
            <a:r>
              <a:rPr lang="en-US" sz="3000" dirty="0" smtClean="0"/>
              <a:t>Blotchy skin – usually born with red or pink skin (No matter their race)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1.jpg"/>
          <p:cNvPicPr>
            <a:picLocks noGrp="1" noChangeAspect="1"/>
          </p:cNvPicPr>
          <p:nvPr>
            <p:ph idx="1"/>
          </p:nvPr>
        </p:nvPicPr>
        <p:blipFill>
          <a:blip r:embed="rId3" cstate="print"/>
          <a:stretch>
            <a:fillRect/>
          </a:stretch>
        </p:blipFill>
        <p:spPr>
          <a:xfrm>
            <a:off x="203200" y="228600"/>
            <a:ext cx="8712200" cy="6400800"/>
          </a:xfrm>
        </p:spPr>
      </p:pic>
      <p:sp>
        <p:nvSpPr>
          <p:cNvPr id="2" name="Title 1"/>
          <p:cNvSpPr>
            <a:spLocks noGrp="1"/>
          </p:cNvSpPr>
          <p:nvPr>
            <p:ph type="title"/>
          </p:nvPr>
        </p:nvSpPr>
        <p:spPr/>
        <p:txBody>
          <a:bodyPr/>
          <a:lstStyle/>
          <a:p>
            <a:r>
              <a:rPr lang="en-US" b="1" i="1" dirty="0" smtClean="0">
                <a:solidFill>
                  <a:srgbClr val="265F00"/>
                </a:solidFill>
              </a:rPr>
              <a:t>The Moment of Birth</a:t>
            </a:r>
            <a:endParaRPr lang="en-US" b="1" i="1" dirty="0">
              <a:solidFill>
                <a:srgbClr val="265F00"/>
              </a:solidFill>
            </a:endParaRPr>
          </a:p>
        </p:txBody>
      </p:sp>
      <p:sp>
        <p:nvSpPr>
          <p:cNvPr id="5" name="TextBox 4"/>
          <p:cNvSpPr txBox="1"/>
          <p:nvPr/>
        </p:nvSpPr>
        <p:spPr>
          <a:xfrm flipH="1">
            <a:off x="533400" y="1447800"/>
            <a:ext cx="7696200" cy="4524315"/>
          </a:xfrm>
          <a:prstGeom prst="rect">
            <a:avLst/>
          </a:prstGeom>
          <a:noFill/>
        </p:spPr>
        <p:txBody>
          <a:bodyPr wrap="square" rtlCol="0">
            <a:spAutoFit/>
          </a:bodyPr>
          <a:lstStyle/>
          <a:p>
            <a:pPr>
              <a:buFont typeface="Wingdings" pitchFamily="2" charset="2"/>
              <a:buChar char="Ø"/>
            </a:pPr>
            <a:r>
              <a:rPr lang="en-US" sz="3200" dirty="0" smtClean="0">
                <a:solidFill>
                  <a:srgbClr val="265F00"/>
                </a:solidFill>
              </a:rPr>
              <a:t> </a:t>
            </a:r>
            <a:r>
              <a:rPr lang="en-US" sz="3200" i="1" dirty="0" err="1" smtClean="0">
                <a:solidFill>
                  <a:srgbClr val="265F00"/>
                </a:solidFill>
              </a:rPr>
              <a:t>Lanugo</a:t>
            </a:r>
            <a:r>
              <a:rPr lang="en-US" sz="3200" dirty="0" smtClean="0">
                <a:solidFill>
                  <a:srgbClr val="265F00"/>
                </a:solidFill>
              </a:rPr>
              <a:t> may still be present</a:t>
            </a:r>
          </a:p>
          <a:p>
            <a:pPr>
              <a:buFont typeface="Wingdings" pitchFamily="2" charset="2"/>
              <a:buChar char="Ø"/>
            </a:pPr>
            <a:r>
              <a:rPr lang="en-US" sz="3200" i="1" dirty="0" err="1" smtClean="0">
                <a:solidFill>
                  <a:srgbClr val="265F00"/>
                </a:solidFill>
              </a:rPr>
              <a:t>Milia</a:t>
            </a:r>
            <a:r>
              <a:rPr lang="en-US" sz="3200" dirty="0" smtClean="0">
                <a:solidFill>
                  <a:srgbClr val="265F00"/>
                </a:solidFill>
              </a:rPr>
              <a:t> are tiny white bumps that look like    tiny whiteheads on the neonate.</a:t>
            </a:r>
          </a:p>
          <a:p>
            <a:pPr lvl="1">
              <a:buFont typeface="Wingdings" pitchFamily="2" charset="2"/>
              <a:buChar char="Ø"/>
            </a:pPr>
            <a:r>
              <a:rPr lang="en-US" sz="3200" dirty="0" smtClean="0">
                <a:solidFill>
                  <a:srgbClr val="265F00"/>
                </a:solidFill>
              </a:rPr>
              <a:t>Caused from </a:t>
            </a:r>
            <a:r>
              <a:rPr lang="en-US" sz="3200" dirty="0" err="1" smtClean="0">
                <a:solidFill>
                  <a:srgbClr val="265F00"/>
                </a:solidFill>
              </a:rPr>
              <a:t>vernix</a:t>
            </a:r>
            <a:r>
              <a:rPr lang="en-US" sz="3200" dirty="0" smtClean="0">
                <a:solidFill>
                  <a:srgbClr val="265F00"/>
                </a:solidFill>
              </a:rPr>
              <a:t> clogging the pores in the skin.</a:t>
            </a:r>
          </a:p>
          <a:p>
            <a:pPr>
              <a:buFont typeface="Wingdings" pitchFamily="2" charset="2"/>
              <a:buChar char="Ø"/>
            </a:pPr>
            <a:endParaRPr lang="en-US" sz="3200" dirty="0" smtClean="0">
              <a:solidFill>
                <a:srgbClr val="265F00"/>
              </a:solidFill>
            </a:endParaRPr>
          </a:p>
          <a:p>
            <a:pPr>
              <a:buFont typeface="Wingdings" pitchFamily="2" charset="2"/>
              <a:buChar char="Ø"/>
            </a:pPr>
            <a:r>
              <a:rPr lang="en-US" sz="3200" dirty="0" smtClean="0">
                <a:solidFill>
                  <a:srgbClr val="265F00"/>
                </a:solidFill>
              </a:rPr>
              <a:t>The neonates appearance will change     dramatically over the first few hours of life</a:t>
            </a:r>
          </a:p>
          <a:p>
            <a:pPr lvl="1">
              <a:buFont typeface="Wingdings" pitchFamily="2" charset="2"/>
              <a:buChar char="Ø"/>
            </a:pPr>
            <a:endParaRPr lang="en-US" sz="3200" dirty="0" smtClean="0">
              <a:solidFill>
                <a:srgbClr val="265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533400" y="304800"/>
            <a:ext cx="8229600" cy="1143000"/>
          </a:xfrm>
        </p:spPr>
        <p:txBody>
          <a:bodyPr/>
          <a:lstStyle/>
          <a:p>
            <a:r>
              <a:rPr lang="fr-CA" dirty="0" smtClean="0">
                <a:solidFill>
                  <a:srgbClr val="265F00"/>
                </a:solidFill>
              </a:rPr>
              <a:t>Bill </a:t>
            </a:r>
            <a:r>
              <a:rPr lang="fr-CA" dirty="0" err="1" smtClean="0">
                <a:solidFill>
                  <a:srgbClr val="265F00"/>
                </a:solidFill>
              </a:rPr>
              <a:t>Cosby</a:t>
            </a:r>
            <a:r>
              <a:rPr lang="fr-CA" dirty="0" smtClean="0">
                <a:solidFill>
                  <a:srgbClr val="265F00"/>
                </a:solidFill>
              </a:rPr>
              <a:t> </a:t>
            </a:r>
            <a:r>
              <a:rPr lang="fr-CA" dirty="0" err="1" smtClean="0">
                <a:solidFill>
                  <a:srgbClr val="265F00"/>
                </a:solidFill>
              </a:rPr>
              <a:t>Video</a:t>
            </a:r>
            <a:endParaRPr lang="fr-CA" dirty="0" smtClean="0">
              <a:solidFill>
                <a:srgbClr val="265F00"/>
              </a:solidFill>
            </a:endParaRPr>
          </a:p>
        </p:txBody>
      </p:sp>
      <p:sp>
        <p:nvSpPr>
          <p:cNvPr id="3075" name="Espace réservé du contenu 2"/>
          <p:cNvSpPr>
            <a:spLocks noGrp="1"/>
          </p:cNvSpPr>
          <p:nvPr>
            <p:ph idx="1"/>
          </p:nvPr>
        </p:nvSpPr>
        <p:spPr>
          <a:xfrm>
            <a:off x="457200" y="1903413"/>
            <a:ext cx="8229600" cy="4525962"/>
          </a:xfrm>
        </p:spPr>
        <p:txBody>
          <a:bodyPr/>
          <a:lstStyle/>
          <a:p>
            <a:r>
              <a:rPr lang="fr-CA" dirty="0" smtClean="0">
                <a:solidFill>
                  <a:srgbClr val="265F00"/>
                </a:solidFill>
                <a:hlinkClick r:id="rId4"/>
              </a:rPr>
              <a:t>http://www.youtube.com/watch?v=BYR9xX6DvpM&amp;feature=related</a:t>
            </a:r>
            <a:r>
              <a:rPr lang="fr-CA" dirty="0" smtClean="0">
                <a:solidFill>
                  <a:srgbClr val="265F00"/>
                </a:solidFill>
              </a:rPr>
              <a:t> (Part 1)</a:t>
            </a:r>
          </a:p>
          <a:p>
            <a:r>
              <a:rPr lang="fr-CA" dirty="0" smtClean="0">
                <a:solidFill>
                  <a:srgbClr val="265F00"/>
                </a:solidFill>
                <a:hlinkClick r:id="rId5"/>
              </a:rPr>
              <a:t>http://www.youtube.com/watch?v=mOP52g_rO24&amp;feature=related</a:t>
            </a:r>
            <a:r>
              <a:rPr lang="fr-CA" dirty="0" smtClean="0">
                <a:solidFill>
                  <a:srgbClr val="265F00"/>
                </a:solidFill>
              </a:rPr>
              <a:t> (Part 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584</TotalTime>
  <Words>620</Words>
  <Application>Microsoft Office PowerPoint</Application>
  <PresentationFormat>On-screen Show (4:3)</PresentationFormat>
  <Paragraphs>151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131</vt:lpstr>
      <vt:lpstr>Bell Work</vt:lpstr>
      <vt:lpstr>Child Development</vt:lpstr>
      <vt:lpstr>Reality Baby  ~ Tuesday-Thursday</vt:lpstr>
      <vt:lpstr>APGAR Score</vt:lpstr>
      <vt:lpstr>Neonatal Development</vt:lpstr>
      <vt:lpstr>Vocabulary</vt:lpstr>
      <vt:lpstr>The Moment of Birth</vt:lpstr>
      <vt:lpstr>The Moment of Birth</vt:lpstr>
      <vt:lpstr>Bill Cosby Video</vt:lpstr>
      <vt:lpstr>Neonates~ The first moments of life</vt:lpstr>
      <vt:lpstr>Neonates</vt:lpstr>
      <vt:lpstr>Neonates</vt:lpstr>
      <vt:lpstr>Neonates</vt:lpstr>
      <vt:lpstr>Neonates</vt:lpstr>
      <vt:lpstr>Neonates</vt:lpstr>
      <vt:lpstr>Neonates</vt:lpstr>
      <vt:lpstr>Neonates</vt:lpstr>
      <vt:lpstr>Neonates</vt:lpstr>
      <vt:lpstr>Neonates</vt:lpstr>
      <vt:lpstr>Neonates</vt:lpstr>
      <vt:lpstr>Neonates</vt:lpstr>
      <vt:lpstr>So, What SHOULD the baby look like??</vt:lpstr>
      <vt:lpstr>Size</vt:lpstr>
      <vt:lpstr>Head to Body Proportion *Large Head – ¼ body size! *Rounded Chest and protruding  stomach *Short legs compared to arms *Pelvis and hips are narrow *Legs pulled up and bowed out *Short Neck</vt:lpstr>
      <vt:lpstr>Facial Features</vt:lpstr>
      <vt:lpstr>Infant Reflexes</vt:lpstr>
      <vt:lpstr>Jaundice</vt:lpstr>
      <vt:lpstr>Milia</vt:lpstr>
      <vt:lpstr>Sucking Blister</vt:lpstr>
      <vt:lpstr>Cradle Cap</vt:lpstr>
      <vt:lpstr>Umbilical Cord</vt:lpstr>
      <vt:lpstr>Physical Development</vt:lpstr>
      <vt:lpstr>Marks</vt:lpstr>
      <vt:lpstr>Bones and Teeth</vt:lpstr>
      <vt:lpstr>Reflection #10</vt:lpstr>
      <vt:lpstr>Shaking Baby Syndrome</vt:lpstr>
      <vt:lpstr>PowerPoint Presentation</vt:lpstr>
    </vt:vector>
  </TitlesOfParts>
  <Company>Washington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Development</dc:title>
  <dc:creator>admin</dc:creator>
  <cp:lastModifiedBy>Tierra Davis</cp:lastModifiedBy>
  <cp:revision>64</cp:revision>
  <dcterms:created xsi:type="dcterms:W3CDTF">2010-09-26T19:14:24Z</dcterms:created>
  <dcterms:modified xsi:type="dcterms:W3CDTF">2014-08-20T19:59:38Z</dcterms:modified>
</cp:coreProperties>
</file>