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75" r:id="rId5"/>
    <p:sldId id="259" r:id="rId6"/>
    <p:sldId id="272" r:id="rId7"/>
    <p:sldId id="260" r:id="rId8"/>
    <p:sldId id="261" r:id="rId9"/>
    <p:sldId id="262" r:id="rId10"/>
    <p:sldId id="263" r:id="rId11"/>
    <p:sldId id="273" r:id="rId12"/>
    <p:sldId id="264" r:id="rId13"/>
    <p:sldId id="265" r:id="rId14"/>
    <p:sldId id="271" r:id="rId15"/>
    <p:sldId id="266" r:id="rId16"/>
    <p:sldId id="274" r:id="rId17"/>
    <p:sldId id="276" r:id="rId18"/>
    <p:sldId id="267" r:id="rId19"/>
    <p:sldId id="268" r:id="rId20"/>
    <p:sldId id="269" r:id="rId21"/>
    <p:sldId id="270"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16E83-FEE2-4F49-B5DB-A93BC75344C9}" type="datetimeFigureOut">
              <a:rPr lang="en-US" smtClean="0"/>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5C0E4-742D-45DD-BA49-EC29DB9360D2}" type="slidenum">
              <a:rPr lang="en-US" smtClean="0"/>
              <a:t>‹#›</a:t>
            </a:fld>
            <a:endParaRPr lang="en-US"/>
          </a:p>
        </p:txBody>
      </p:sp>
    </p:spTree>
    <p:extLst>
      <p:ext uri="{BB962C8B-B14F-4D97-AF65-F5344CB8AC3E}">
        <p14:creationId xmlns:p14="http://schemas.microsoft.com/office/powerpoint/2010/main" val="30513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5C0E4-742D-45DD-BA49-EC29DB9360D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2721160-F77D-42F0-9AE2-ECF426FEA1B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0C25-8446-4221-9E6B-F7FCB48856D3}"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721160-F77D-42F0-9AE2-ECF426FEA1B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721160-F77D-42F0-9AE2-ECF426FEA1BA}" type="datetimeFigureOut">
              <a:rPr lang="en-US" smtClean="0"/>
              <a:t>8/11/2014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721160-F77D-42F0-9AE2-ECF426FEA1B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721160-F77D-42F0-9AE2-ECF426FEA1B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B0C25-8446-4221-9E6B-F7FCB48856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721160-F77D-42F0-9AE2-ECF426FEA1BA}"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721160-F77D-42F0-9AE2-ECF426FEA1BA}" type="datetimeFigureOut">
              <a:rPr lang="en-US" smtClean="0"/>
              <a:t>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721160-F77D-42F0-9AE2-ECF426FEA1BA}" type="datetimeFigureOut">
              <a:rPr lang="en-US" smtClean="0"/>
              <a:t>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1160-F77D-42F0-9AE2-ECF426FEA1BA}" type="datetimeFigureOut">
              <a:rPr lang="en-US" smtClean="0"/>
              <a:t>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B0C25-8446-4221-9E6B-F7FCB48856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721160-F77D-42F0-9AE2-ECF426FEA1BA}"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B0C25-8446-4221-9E6B-F7FCB48856D3}"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721160-F77D-42F0-9AE2-ECF426FEA1BA}" type="datetimeFigureOut">
              <a:rPr lang="en-US" smtClean="0"/>
              <a:t>8/11/2014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6BB0C25-8446-4221-9E6B-F7FCB48856D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721160-F77D-42F0-9AE2-ECF426FEA1BA}" type="datetimeFigureOut">
              <a:rPr lang="en-US" smtClean="0"/>
              <a:t>8/11/2014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6BB0C25-8446-4221-9E6B-F7FCB48856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tsamomsworld.com/baby_newborn_fontanel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Neonate Voc.</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Stork Bite</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1976437" y="1911350"/>
            <a:ext cx="5191125"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srcRect/>
          <a:stretch>
            <a:fillRect/>
          </a:stretch>
        </p:blipFill>
        <p:spPr bwMode="auto">
          <a:xfrm>
            <a:off x="3429000" y="2378075"/>
            <a:ext cx="2286000" cy="3419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Sucking Blister</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Cradle Cap</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3667124" y="2209801"/>
            <a:ext cx="2581275" cy="255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43" name="Picture 3"/>
          <p:cNvPicPr>
            <a:picLocks noChangeAspect="1" noChangeArrowheads="1"/>
          </p:cNvPicPr>
          <p:nvPr/>
        </p:nvPicPr>
        <p:blipFill>
          <a:blip r:embed="rId3"/>
          <a:srcRect/>
          <a:stretch>
            <a:fillRect/>
          </a:stretch>
        </p:blipFill>
        <p:spPr bwMode="auto">
          <a:xfrm>
            <a:off x="3048000" y="2162175"/>
            <a:ext cx="3048000"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Fontanels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Fontanels are soft spots found on your </a:t>
            </a:r>
            <a:r>
              <a:rPr lang="en-US" u="sng" dirty="0" smtClean="0">
                <a:hlinkClick r:id="rId3"/>
              </a:rPr>
              <a:t>newborn's</a:t>
            </a:r>
            <a:r>
              <a:rPr lang="en-US" dirty="0" smtClean="0"/>
              <a:t> skull; they are the patches where skull bones have not yet met. Fontanels are squishy to touch and seem very vulnerable. In fact, they are made up of a fibrous membrane that protects </a:t>
            </a:r>
            <a:r>
              <a:rPr lang="en-US" u="sng" dirty="0" smtClean="0">
                <a:hlinkClick r:id="rId3"/>
              </a:rPr>
              <a:t>your baby's</a:t>
            </a:r>
            <a:r>
              <a:rPr lang="en-US" dirty="0" smtClean="0"/>
              <a:t> brain. There are six fontanels on your newborn's skull, but only two are evident. The larger, diamond shaped fontanel is on the top front of the head while the smaller fontanel is placed at the base of the skull. </a:t>
            </a:r>
            <a:br>
              <a:rPr lang="en-US" dirty="0" smtClean="0"/>
            </a:br>
            <a:endParaRPr lang="en-US" dirty="0" smtClean="0"/>
          </a:p>
          <a:p>
            <a:r>
              <a:rPr lang="en-US" b="1" dirty="0" smtClean="0"/>
              <a:t>What's the Purpose of a Fontanel?</a:t>
            </a:r>
            <a:r>
              <a:rPr lang="en-US" dirty="0" smtClean="0"/>
              <a:t> </a:t>
            </a:r>
            <a:br>
              <a:rPr lang="en-US" dirty="0" smtClean="0"/>
            </a:br>
            <a:r>
              <a:rPr lang="en-US" dirty="0" smtClean="0"/>
              <a:t>While they seem to make your newborn more vulnerable, fontanels actually make your child's head more sturdy. Without fontanels, your </a:t>
            </a:r>
            <a:r>
              <a:rPr lang="en-US" u="sng" dirty="0" smtClean="0">
                <a:hlinkClick r:id="rId3"/>
              </a:rPr>
              <a:t>baby's</a:t>
            </a:r>
            <a:r>
              <a:rPr lang="en-US" dirty="0" smtClean="0"/>
              <a:t> head wouldn't be able to deal with the pressure of passing down the vaginal canal. Otherwise, women's hips would have to be larger or babies would have to be born with smaller brains. In other words, fontanels allow for larger </a:t>
            </a:r>
            <a:r>
              <a:rPr lang="en-US" dirty="0" smtClean="0">
                <a:hlinkClick r:id="rId3"/>
              </a:rPr>
              <a:t>brain</a:t>
            </a:r>
            <a:r>
              <a:rPr lang="en-US" dirty="0" smtClean="0"/>
              <a:t> capacity. </a:t>
            </a:r>
          </a:p>
          <a:p>
            <a:r>
              <a:rPr lang="en-US" b="1" dirty="0" smtClean="0"/>
              <a:t>The Changing Fontanels</a:t>
            </a:r>
            <a:r>
              <a:rPr lang="en-US" dirty="0" smtClean="0"/>
              <a:t> </a:t>
            </a:r>
            <a:br>
              <a:rPr lang="en-US" dirty="0" smtClean="0"/>
            </a:br>
            <a:r>
              <a:rPr lang="en-US" dirty="0" smtClean="0"/>
              <a:t>Don't be alarmed if you notice that the fontanels on your baby's head change in size. Smaller fontanels tend to get larger, while larger ones often shrink. The fontanels usually close by the time your baby hits 18 months, but as early as 9 to 12 months is perfectly normal. You'll notice that the fontanels close right before your baby starts learning to walk.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Grp="1" noChangeAspect="1" noChangeArrowheads="1"/>
          </p:cNvPicPr>
          <p:nvPr>
            <p:ph idx="1"/>
          </p:nvPr>
        </p:nvPicPr>
        <p:blipFill>
          <a:blip r:embed="rId3"/>
          <a:srcRect/>
          <a:stretch>
            <a:fillRect/>
          </a:stretch>
        </p:blipFill>
        <p:spPr bwMode="auto">
          <a:xfrm>
            <a:off x="3048000" y="2563812"/>
            <a:ext cx="3048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You'll notice two soft areas at the top of your baby's head where the skull bones haven't yet grown together. These spots, called fontanels, are designed to allow a baby's relatively large head to move down the narrow birth canal. They also accommodate a baby's rapidly growing brain. You may notice slight bulging from these spots when your baby cries or strains. </a:t>
            </a:r>
          </a:p>
          <a:p>
            <a:r>
              <a:rPr lang="en-US" dirty="0" smtClean="0"/>
              <a:t>Soft spots are covered by a thick fibrous layer. They're safe to touch and typically close within 12 to 18 months, when the skull bones fuse together.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Jaundice</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1976437" y="2363787"/>
            <a:ext cx="5191125" cy="3448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a:srcRect/>
          <a:stretch>
            <a:fillRect/>
          </a:stretch>
        </p:blipFill>
        <p:spPr bwMode="auto">
          <a:xfrm>
            <a:off x="2596494" y="1774825"/>
            <a:ext cx="3951011" cy="4625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Vernix</a:t>
            </a:r>
            <a:r>
              <a:rPr lang="en-US" dirty="0" smtClean="0"/>
              <a:t> </a:t>
            </a:r>
            <a:endParaRPr lang="en-US" dirty="0"/>
          </a:p>
        </p:txBody>
      </p:sp>
      <p:pic>
        <p:nvPicPr>
          <p:cNvPr id="11266" name="Picture 2"/>
          <p:cNvPicPr>
            <a:picLocks noGrp="1" noChangeAspect="1" noChangeArrowheads="1"/>
          </p:cNvPicPr>
          <p:nvPr>
            <p:ph idx="1"/>
          </p:nvPr>
        </p:nvPicPr>
        <p:blipFill>
          <a:blip r:embed="rId3"/>
          <a:srcRect/>
          <a:stretch>
            <a:fillRect/>
          </a:stretch>
        </p:blipFill>
        <p:spPr bwMode="auto">
          <a:xfrm>
            <a:off x="3048000" y="3082925"/>
            <a:ext cx="3048000" cy="200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Clostrum</a:t>
            </a:r>
            <a:r>
              <a:rPr lang="en-US" dirty="0" smtClean="0"/>
              <a:t> spit up</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1976437" y="2139950"/>
            <a:ext cx="5191125"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a:t>
            </a:r>
            <a:endParaRPr lang="en-US" dirty="0"/>
          </a:p>
        </p:txBody>
      </p:sp>
      <p:sp>
        <p:nvSpPr>
          <p:cNvPr id="3" name="Content Placeholder 2"/>
          <p:cNvSpPr>
            <a:spLocks noGrp="1"/>
          </p:cNvSpPr>
          <p:nvPr>
            <p:ph idx="1"/>
          </p:nvPr>
        </p:nvSpPr>
        <p:spPr/>
        <p:txBody>
          <a:bodyPr/>
          <a:lstStyle/>
          <a:p>
            <a:r>
              <a:rPr lang="en-US" dirty="0" smtClean="0"/>
              <a:t>newborns.stanford.edu/</a:t>
            </a:r>
            <a:r>
              <a:rPr lang="en-US" dirty="0" err="1" smtClean="0"/>
              <a:t>PhotoGallery</a:t>
            </a:r>
            <a:r>
              <a:rPr lang="en-US" dirty="0" smtClean="0"/>
              <a:t>/RootingReflex1.html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Bathing</a:t>
            </a:r>
            <a:endParaRPr lang="en-US" dirty="0"/>
          </a:p>
        </p:txBody>
      </p:sp>
      <p:sp>
        <p:nvSpPr>
          <p:cNvPr id="3" name="Content Placeholder 2"/>
          <p:cNvSpPr>
            <a:spLocks noGrp="1"/>
          </p:cNvSpPr>
          <p:nvPr>
            <p:ph idx="1"/>
          </p:nvPr>
        </p:nvSpPr>
        <p:spPr/>
        <p:txBody>
          <a:bodyPr/>
          <a:lstStyle/>
          <a:p>
            <a:r>
              <a:rPr lang="en-US" dirty="0" smtClean="0"/>
              <a:t>Bathe your baby in a warm room</a:t>
            </a:r>
          </a:p>
          <a:p>
            <a:r>
              <a:rPr lang="en-US" dirty="0" smtClean="0"/>
              <a:t>Have baby supplies ready</a:t>
            </a:r>
          </a:p>
          <a:p>
            <a:r>
              <a:rPr lang="en-US" dirty="0" smtClean="0"/>
              <a:t>Always test the water before you  place the baby in the tub.</a:t>
            </a:r>
          </a:p>
          <a:p>
            <a:r>
              <a:rPr lang="en-US" dirty="0" smtClean="0"/>
              <a:t>Wash baby’s face first Use different parts of the washcloth for each eye</a:t>
            </a:r>
          </a:p>
          <a:p>
            <a:r>
              <a:rPr lang="en-US" dirty="0" smtClean="0"/>
              <a:t>To avoid heat loss wash the baby’s hair last</a:t>
            </a:r>
          </a:p>
          <a:p>
            <a:r>
              <a:rPr lang="en-US" dirty="0" smtClean="0"/>
              <a:t>To help keep your baby warm after a bath cover her head with a dry towel.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Diapering</a:t>
            </a:r>
            <a:br>
              <a:rPr lang="en-US" dirty="0" smtClean="0"/>
            </a:br>
            <a:endParaRPr lang="en-US" dirty="0"/>
          </a:p>
        </p:txBody>
      </p:sp>
      <p:sp>
        <p:nvSpPr>
          <p:cNvPr id="3" name="Content Placeholder 2"/>
          <p:cNvSpPr>
            <a:spLocks noGrp="1"/>
          </p:cNvSpPr>
          <p:nvPr>
            <p:ph idx="1"/>
          </p:nvPr>
        </p:nvSpPr>
        <p:spPr/>
        <p:txBody>
          <a:bodyPr/>
          <a:lstStyle/>
          <a:p>
            <a:r>
              <a:rPr lang="en-US" dirty="0" smtClean="0"/>
              <a:t>Be Ready</a:t>
            </a:r>
          </a:p>
          <a:p>
            <a:r>
              <a:rPr lang="en-US" dirty="0" smtClean="0"/>
              <a:t>Be Safe</a:t>
            </a:r>
          </a:p>
          <a:p>
            <a:r>
              <a:rPr lang="en-US" dirty="0" smtClean="0"/>
              <a:t>Clean Well</a:t>
            </a:r>
          </a:p>
          <a:p>
            <a:pPr lvl="1"/>
            <a:r>
              <a:rPr lang="en-US" dirty="0" smtClean="0"/>
              <a:t>Girls-wipe genitals from front to back</a:t>
            </a:r>
          </a:p>
          <a:p>
            <a:pPr lvl="1"/>
            <a:r>
              <a:rPr lang="en-US" dirty="0" smtClean="0"/>
              <a:t>Boys-Clean under the scrotum</a:t>
            </a:r>
          </a:p>
          <a:p>
            <a:pPr lvl="1">
              <a:buNone/>
            </a:pPr>
            <a:endParaRPr lang="en-US" dirty="0" smtClean="0"/>
          </a:p>
          <a:p>
            <a:pPr lvl="1">
              <a:buNone/>
            </a:pPr>
            <a:r>
              <a:rPr lang="en-US" dirty="0" smtClean="0"/>
              <a:t>POWDER????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Languo</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1976437" y="2139950"/>
            <a:ext cx="5191125"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3"/>
          <a:srcRect/>
          <a:stretch>
            <a:fillRect/>
          </a:stretch>
        </p:blipFill>
        <p:spPr bwMode="auto">
          <a:xfrm>
            <a:off x="3048000" y="2944812"/>
            <a:ext cx="3048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Milia</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1976437" y="2101850"/>
            <a:ext cx="5191125" cy="3971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a:srcRect/>
          <a:stretch>
            <a:fillRect/>
          </a:stretch>
        </p:blipFill>
        <p:spPr bwMode="auto">
          <a:xfrm>
            <a:off x="3048000" y="2944812"/>
            <a:ext cx="3048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Angel Kiss</a:t>
            </a:r>
            <a:endParaRPr lang="en-US" dirty="0"/>
          </a:p>
        </p:txBody>
      </p:sp>
      <p:pic>
        <p:nvPicPr>
          <p:cNvPr id="3075" name="Picture 3"/>
          <p:cNvPicPr>
            <a:picLocks noGrp="1" noChangeAspect="1" noChangeArrowheads="1"/>
          </p:cNvPicPr>
          <p:nvPr>
            <p:ph idx="1"/>
          </p:nvPr>
        </p:nvPicPr>
        <p:blipFill>
          <a:blip r:embed="rId3"/>
          <a:srcRect/>
          <a:stretch>
            <a:fillRect/>
          </a:stretch>
        </p:blipFill>
        <p:spPr bwMode="auto">
          <a:xfrm>
            <a:off x="2271388" y="2230438"/>
            <a:ext cx="4601224" cy="3714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 Kiss Cont</a:t>
            </a:r>
            <a:endParaRPr lang="en-US" dirty="0"/>
          </a:p>
        </p:txBody>
      </p:sp>
      <p:sp>
        <p:nvSpPr>
          <p:cNvPr id="5" name="Content Placeholder 4"/>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a:srcRect/>
          <a:stretch>
            <a:fillRect/>
          </a:stretch>
        </p:blipFill>
        <p:spPr bwMode="auto">
          <a:xfrm>
            <a:off x="1976438" y="1571624"/>
            <a:ext cx="5191125"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 Kiss cont.</a:t>
            </a:r>
            <a:endParaRPr lang="en-US" dirty="0"/>
          </a:p>
        </p:txBody>
      </p:sp>
      <p:pic>
        <p:nvPicPr>
          <p:cNvPr id="4" name="Picture 2"/>
          <p:cNvPicPr>
            <a:picLocks noGrp="1" noChangeAspect="1" noChangeArrowheads="1"/>
          </p:cNvPicPr>
          <p:nvPr>
            <p:ph idx="1"/>
          </p:nvPr>
        </p:nvPicPr>
        <p:blipFill>
          <a:blip r:embed="rId3"/>
          <a:srcRect/>
          <a:stretch>
            <a:fillRect/>
          </a:stretch>
        </p:blipFill>
        <p:spPr bwMode="auto">
          <a:xfrm>
            <a:off x="1976437" y="2487612"/>
            <a:ext cx="5191125"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1603</TotalTime>
  <Words>323</Words>
  <Application>Microsoft Office PowerPoint</Application>
  <PresentationFormat>On-screen Show (4:3)</PresentationFormat>
  <Paragraphs>58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Module</vt:lpstr>
      <vt:lpstr>Neonate Voc.</vt:lpstr>
      <vt:lpstr>Vernix </vt:lpstr>
      <vt:lpstr>Languo</vt:lpstr>
      <vt:lpstr>PowerPoint Presentation</vt:lpstr>
      <vt:lpstr>Milia</vt:lpstr>
      <vt:lpstr>PowerPoint Presentation</vt:lpstr>
      <vt:lpstr>Angel Kiss</vt:lpstr>
      <vt:lpstr>Angel Kiss Cont</vt:lpstr>
      <vt:lpstr>Angel Kiss cont.</vt:lpstr>
      <vt:lpstr>Stork Bite</vt:lpstr>
      <vt:lpstr>PowerPoint Presentation</vt:lpstr>
      <vt:lpstr>Sucking Blister</vt:lpstr>
      <vt:lpstr>Cradle Cap</vt:lpstr>
      <vt:lpstr>PowerPoint Presentation</vt:lpstr>
      <vt:lpstr>Fontanels</vt:lpstr>
      <vt:lpstr>PowerPoint Presentation</vt:lpstr>
      <vt:lpstr>PowerPoint Presentation</vt:lpstr>
      <vt:lpstr>Jaundice</vt:lpstr>
      <vt:lpstr>PowerPoint Presentation</vt:lpstr>
      <vt:lpstr>Clostrum spit up</vt:lpstr>
      <vt:lpstr>Reflexes</vt:lpstr>
      <vt:lpstr>Bathing</vt:lpstr>
      <vt:lpstr>Diapering </vt:lpstr>
    </vt:vector>
  </TitlesOfParts>
  <Company>Washington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Neonate Voc.</dc:title>
  <dc:creator>Teacher</dc:creator>
  <cp:lastModifiedBy>Tierra Davis</cp:lastModifiedBy>
  <cp:revision>2</cp:revision>
  <dcterms:created xsi:type="dcterms:W3CDTF">2010-01-14T18:57:05Z</dcterms:created>
  <dcterms:modified xsi:type="dcterms:W3CDTF">2014-08-11T21:23:57Z</dcterms:modified>
</cp:coreProperties>
</file>