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7"/>
  </p:notesMasterIdLst>
  <p:sldIdLst>
    <p:sldId id="297" r:id="rId2"/>
    <p:sldId id="258" r:id="rId3"/>
    <p:sldId id="259" r:id="rId4"/>
    <p:sldId id="260" r:id="rId5"/>
    <p:sldId id="261" r:id="rId6"/>
    <p:sldId id="288" r:id="rId7"/>
    <p:sldId id="262" r:id="rId8"/>
    <p:sldId id="263" r:id="rId9"/>
    <p:sldId id="289" r:id="rId10"/>
    <p:sldId id="264" r:id="rId11"/>
    <p:sldId id="290" r:id="rId12"/>
    <p:sldId id="265" r:id="rId13"/>
    <p:sldId id="266" r:id="rId14"/>
    <p:sldId id="291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66F35-999E-41F5-9B2B-01F9092557CB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B57DB-6CFA-40E3-BCAC-3AB2206501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142BE8-ECF3-4D21-A0E5-D9622A53DAC4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B57DB-6CFA-40E3-BCAC-3AB22065015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5E00CC-72B2-4B58-8F3C-44BCAAE8A31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13CBD0-2770-4F6A-85C9-60405D786FB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B57DB-6CFA-40E3-BCAC-3AB22065015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B00E67-CBEB-4D97-A366-83A2AC32116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E97BF7-3A86-4CBC-A681-97A7F3E21E04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4F190B-9BE9-4721-916E-F5EFF4D0436A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B0B867-4DBE-4D55-8779-CD084D377DE1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11E1DF-0264-4645-9209-42E2BE15ED3A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BD901B-E591-45BA-90AD-16891C6213B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C9909B-EC8B-4CCC-9647-9F929D6971A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395814-9E2F-44ED-9EE9-5C3BC3D992AF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156785-25FE-45C2-9BD9-4C82069AF809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CAAAD0-F59C-4CC4-8509-070FDE474DB7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7EA51D-1259-4F8E-AD81-0666A32EAA44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1B8F2E-CAFC-47E4-A19F-29EB8F014D72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E2BA2E-A56C-4480-A79C-ECF02CDB04CA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E3CF7-8495-4B6C-B466-379B27DC9625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BAF72B-F95D-4D83-B278-E91EAD50E751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921936-487D-46DD-B9C6-31ADC47428CF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1886D7-1BBE-4CEB-B7D0-AC4A4953B5C0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3934F3-002A-4615-B20D-FA81DB761F6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5B216B-E510-4882-B519-F2F2F062B67A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4ABC6F-F19F-40EC-AF41-393868381870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1B2516-4B4D-4D63-A6A3-2803D7BE0DAB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45023E-B32B-44CE-80DB-9CFA4F65765D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B57DB-6CFA-40E3-BCAC-3AB22065015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A0F79B-CEA3-48EA-A269-71E5F986351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B57DB-6CFA-40E3-BCAC-3AB22065015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1A1BE1-8782-4AA3-A7A3-14F6E5ED570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5292C5-5AF2-4077-9A95-49BE63EAB7BF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B57DB-6CFA-40E3-BCAC-3AB22065015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0850AA-E019-42D8-B446-C8581D843C4A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FF8B650-17BB-465F-AD7F-113676B1A70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49159AF-20E4-42FF-BC2B-B9F610F67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B650-17BB-465F-AD7F-113676B1A70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9AF-20E4-42FF-BC2B-B9F610F67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B650-17BB-465F-AD7F-113676B1A70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9AF-20E4-42FF-BC2B-B9F610F67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498D3C-6DB9-40BF-9AB1-2B5C7AC9B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AA3813-E99A-43F2-8292-98401A0D9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654771-C13A-453A-8772-2CD710579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B650-17BB-465F-AD7F-113676B1A70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9AF-20E4-42FF-BC2B-B9F610F67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B650-17BB-465F-AD7F-113676B1A70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9AF-20E4-42FF-BC2B-B9F610F67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B650-17BB-465F-AD7F-113676B1A70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9AF-20E4-42FF-BC2B-B9F610F67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F8B650-17BB-465F-AD7F-113676B1A70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9159AF-20E4-42FF-BC2B-B9F610F676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FF8B650-17BB-465F-AD7F-113676B1A70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49159AF-20E4-42FF-BC2B-B9F610F67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B650-17BB-465F-AD7F-113676B1A70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9AF-20E4-42FF-BC2B-B9F610F67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B650-17BB-465F-AD7F-113676B1A70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9AF-20E4-42FF-BC2B-B9F610F67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B650-17BB-465F-AD7F-113676B1A70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159AF-20E4-42FF-BC2B-B9F610F67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FF8B650-17BB-465F-AD7F-113676B1A70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49159AF-20E4-42FF-BC2B-B9F610F67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About Me Collage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to finish (20 Minutes)</a:t>
            </a:r>
          </a:p>
          <a:p>
            <a:r>
              <a:rPr lang="en-US" dirty="0" smtClean="0"/>
              <a:t>Guess who’s is whose?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a blank piece paper…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b="1" dirty="0" smtClean="0"/>
              <a:t>Take out the blank piece of paper you received at the door.</a:t>
            </a:r>
          </a:p>
          <a:p>
            <a:r>
              <a:rPr lang="en-US" sz="3300" b="1" dirty="0" smtClean="0"/>
              <a:t>Fold it into fourths</a:t>
            </a:r>
          </a:p>
          <a:p>
            <a:r>
              <a:rPr lang="en-US" sz="3300" b="1" dirty="0" smtClean="0"/>
              <a:t>In the top left corner, list 10 phrases or ideas you remember people saying about you when you were young.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a blank piece paper…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/>
              <a:t>In the right corner, write how these phrases have influenced your life.</a:t>
            </a:r>
          </a:p>
          <a:p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229600" cy="1066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i="1" dirty="0" smtClean="0">
                <a:latin typeface="Albertus Medium" pitchFamily="34" charset="0"/>
              </a:rPr>
              <a:t>Nurture:</a:t>
            </a:r>
            <a:endParaRPr lang="en-US" sz="5000" dirty="0" smtClean="0">
              <a:latin typeface="Albertus Medium" pitchFamily="34" charset="0"/>
            </a:endParaRPr>
          </a:p>
        </p:txBody>
      </p:sp>
      <p:pic>
        <p:nvPicPr>
          <p:cNvPr id="13315" name="Picture 5" descr="C:\photos\New Folder (2)\unconditionallov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173480" y="1921426"/>
            <a:ext cx="2865120" cy="475235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403787"/>
          </a:xfrm>
        </p:spPr>
        <p:txBody>
          <a:bodyPr>
            <a:noAutofit/>
          </a:bodyPr>
          <a:lstStyle/>
          <a:p>
            <a:r>
              <a:rPr lang="en-US" sz="3300" dirty="0" smtClean="0">
                <a:latin typeface="Albertus Medium" pitchFamily="34" charset="0"/>
              </a:rPr>
              <a:t>Promoting a child’s development by providing nourishment, support, encouragement and unconditional love throughout the life span.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Nurture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b="1" dirty="0" smtClean="0"/>
              <a:t>How a child is treated affects how they think, act, feel, and react.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b="1" dirty="0" smtClean="0"/>
              <a:t>Affects their ability to talk with and get along with others.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b="1" dirty="0" smtClean="0"/>
              <a:t>Can Process and develop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500" b="1" dirty="0" smtClean="0"/>
              <a:t>Stable with who they are.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500" b="1" dirty="0" smtClean="0"/>
              <a:t>Trust/Feel Safe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500" b="1" dirty="0" smtClean="0"/>
              <a:t>Age appropriate physical skills. (Physically healthy)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500" b="1" dirty="0" smtClean="0"/>
              <a:t>Bodily functions work. </a:t>
            </a:r>
          </a:p>
          <a:p>
            <a:pPr>
              <a:buNone/>
            </a:pP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b="1" dirty="0" smtClean="0">
                <a:latin typeface="Albertus Medium" pitchFamily="34" charset="0"/>
              </a:rPr>
              <a:t>Bonding:</a:t>
            </a: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endParaRPr lang="en-US" dirty="0" smtClean="0">
              <a:latin typeface="Albertus Medium" pitchFamily="34" charset="0"/>
            </a:endParaRPr>
          </a:p>
        </p:txBody>
      </p:sp>
      <p:pic>
        <p:nvPicPr>
          <p:cNvPr id="15363" name="Picture 5" descr="C:\photos\New Folder (2)\closeti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953000" y="1870900"/>
            <a:ext cx="3838892" cy="3996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81200"/>
            <a:ext cx="4038600" cy="4525963"/>
          </a:xfrm>
        </p:spPr>
        <p:txBody>
          <a:bodyPr>
            <a:normAutofit/>
          </a:bodyPr>
          <a:lstStyle/>
          <a:p>
            <a:r>
              <a:rPr lang="en-US" sz="3300" b="1" dirty="0" smtClean="0">
                <a:latin typeface="Albertus Medium" pitchFamily="34" charset="0"/>
              </a:rPr>
              <a:t>The formation of close emotional ties. (Extremely important to the social and emotional well-being of the child)</a:t>
            </a:r>
            <a:endParaRPr lang="en-US" sz="33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Attachments</a:t>
            </a:r>
            <a:br>
              <a:rPr lang="en-US" dirty="0" smtClean="0"/>
            </a:br>
            <a:r>
              <a:rPr lang="en-US" sz="3200" dirty="0" smtClean="0"/>
              <a:t>Trust</a:t>
            </a:r>
            <a:endParaRPr lang="en-US" dirty="0" smtClean="0"/>
          </a:p>
        </p:txBody>
      </p:sp>
      <p:pic>
        <p:nvPicPr>
          <p:cNvPr id="16387" name="Picture 5" descr="C:\photos\New Folder (2)\attachment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921919" y="2249488"/>
            <a:ext cx="3300162" cy="4324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Nurturing/Bonding/Attaching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en-US" sz="3300" b="1" dirty="0" smtClean="0"/>
              <a:t>When do these take place in a child’s development?</a:t>
            </a:r>
          </a:p>
          <a:p>
            <a:r>
              <a:rPr lang="en-US" sz="3300" b="1" dirty="0" smtClean="0"/>
              <a:t>Why are they considered to be so important?</a:t>
            </a:r>
          </a:p>
        </p:txBody>
      </p:sp>
      <p:pic>
        <p:nvPicPr>
          <p:cNvPr id="17412" name="Picture 6" descr="C:\photos\New Folder (2)\extrabond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1200" y="3765883"/>
            <a:ext cx="2362200" cy="29196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Bonding with an Infant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1.  With long, loving looks.  (Look into baby’s eyes during feedings, while holding or any other time!</a:t>
            </a:r>
          </a:p>
        </p:txBody>
      </p:sp>
      <p:pic>
        <p:nvPicPr>
          <p:cNvPr id="18436" name="Picture 6" descr="C:\photos\New Folder (2)\lovinglook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27301" y="1981200"/>
            <a:ext cx="1651798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Nurturing/Bonding/Attaching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267200" cy="4648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Four main benefits (and there are many, many more!)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1. Increases brain connections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2. Raises IQ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3. Produces more security in child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4. Strengthens health and immunity</a:t>
            </a:r>
          </a:p>
        </p:txBody>
      </p:sp>
      <p:pic>
        <p:nvPicPr>
          <p:cNvPr id="19460" name="Picture 6" descr="C:\photos\New Folder (2)\nurturebondattac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199" y="1981200"/>
            <a:ext cx="3537595" cy="3733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Nurturing and Bonding</a:t>
            </a:r>
          </a:p>
        </p:txBody>
      </p:sp>
      <p:pic>
        <p:nvPicPr>
          <p:cNvPr id="5" name="Content Placeholder 4" descr="parent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2029830"/>
            <a:ext cx="3657600" cy="457311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Bond with an Infant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4114800" cy="4572000"/>
          </a:xfrm>
        </p:spPr>
        <p:txBody>
          <a:bodyPr>
            <a:noAutofit/>
          </a:bodyPr>
          <a:lstStyle/>
          <a:p>
            <a:r>
              <a:rPr lang="en-US" b="1" dirty="0" smtClean="0"/>
              <a:t>2. Loving touches.  Handle and touch in calm, gentle ways.  (Infants can easily sense anger, nervousness and bad moods).  Touch is extremely healing.</a:t>
            </a:r>
          </a:p>
        </p:txBody>
      </p:sp>
      <p:pic>
        <p:nvPicPr>
          <p:cNvPr id="20484" name="Picture 6" descr="C:\photos\New Folder (2)\lovingtouch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423818" y="1663220"/>
            <a:ext cx="3186782" cy="44327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Bond with an Infant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Animated face and voice.  Respond to their sounds, laugh with them, communicate with eyes and voice.</a:t>
            </a:r>
          </a:p>
        </p:txBody>
      </p:sp>
      <p:pic>
        <p:nvPicPr>
          <p:cNvPr id="21508" name="Picture 6" descr="C:\photos\New Folder (2)\repeatsound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14851" y="1981200"/>
            <a:ext cx="2676698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Basic Rules to Remember at Any Age to Continue Nurturing and Bonding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038600" cy="45720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1. Consistency:  A child needs to know what to expect.  Inconsistency causes confusion to the child.  How?  Make sure you consistently  respond to needs such as hunger.</a:t>
            </a:r>
          </a:p>
        </p:txBody>
      </p:sp>
      <p:pic>
        <p:nvPicPr>
          <p:cNvPr id="22532" name="Picture 6" descr="C:\photos\New Folder (2)\needshung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34798" y="2362200"/>
            <a:ext cx="3680602" cy="3200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Bonding/Nurturing Rules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267200" cy="4114800"/>
          </a:xfrm>
        </p:spPr>
        <p:txBody>
          <a:bodyPr/>
          <a:lstStyle/>
          <a:p>
            <a:r>
              <a:rPr lang="en-US" sz="2800" b="1" dirty="0" smtClean="0"/>
              <a:t>2.  Responsiveness:  Pay attention to them!!!  Repeat back to them the sounds they make!  If fussy or bored, play with them!</a:t>
            </a:r>
          </a:p>
        </p:txBody>
      </p:sp>
      <p:pic>
        <p:nvPicPr>
          <p:cNvPr id="23556" name="Picture 6" descr="C:\photos\New Folder (2)\responsivenes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53810" y="1981200"/>
            <a:ext cx="2798779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Bonding/Nurturing Rules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b="1" dirty="0" smtClean="0"/>
              <a:t>3.  Sensitivity:  Look at things from their point of view.  Don’t force but gently lead with love.  Try to understand their frustrations.</a:t>
            </a:r>
          </a:p>
        </p:txBody>
      </p:sp>
      <p:pic>
        <p:nvPicPr>
          <p:cNvPr id="24580" name="Picture 6" descr="C:\photos\New Folder (2)\nursingtwin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784409"/>
            <a:ext cx="3810000" cy="25083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Power of Touch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Research shows that people need at least 10 positive touches a day!</a:t>
            </a:r>
          </a:p>
          <a:p>
            <a:r>
              <a:rPr lang="en-US" dirty="0" smtClean="0"/>
              <a:t>Group work:</a:t>
            </a:r>
          </a:p>
          <a:p>
            <a:pPr lvl="1"/>
            <a:r>
              <a:rPr lang="en-US" sz="3000" b="1" dirty="0" smtClean="0"/>
              <a:t>3-5 per group</a:t>
            </a:r>
          </a:p>
          <a:p>
            <a:pPr lvl="1"/>
            <a:r>
              <a:rPr lang="en-US" sz="3000" b="1" dirty="0" smtClean="0"/>
              <a:t>I will assign your group an age group.</a:t>
            </a:r>
          </a:p>
          <a:p>
            <a:pPr lvl="1"/>
            <a:r>
              <a:rPr lang="en-US" sz="3000" b="1" dirty="0" smtClean="0"/>
              <a:t>Come up with a list of 10 positive touches for your assigned group. (Non-sexual)</a:t>
            </a:r>
          </a:p>
          <a:p>
            <a:pPr lvl="1"/>
            <a:r>
              <a:rPr lang="en-US" sz="3000" b="1" dirty="0" smtClean="0"/>
              <a:t>Present your list to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The Power of Touch</a:t>
            </a:r>
            <a:br>
              <a:rPr lang="en-US" smtClean="0"/>
            </a:br>
            <a:r>
              <a:rPr lang="en-US" smtClean="0"/>
              <a:t>(</a:t>
            </a:r>
            <a:r>
              <a:rPr lang="en-US" sz="3600" smtClean="0"/>
              <a:t>Touch was the earliest form of healing)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3000" b="1" dirty="0" smtClean="0"/>
              <a:t>Touch can lift depression.  (It decreases stress hormones and improves sleep)</a:t>
            </a:r>
          </a:p>
        </p:txBody>
      </p:sp>
      <p:pic>
        <p:nvPicPr>
          <p:cNvPr id="26628" name="Picture 6" descr="C:\photos\New Folder (2)\healingtouc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3000" y="2133600"/>
            <a:ext cx="3810000" cy="2901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Power of Touch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3500" b="1" dirty="0" smtClean="0"/>
              <a:t>Increases immune function.  </a:t>
            </a:r>
          </a:p>
        </p:txBody>
      </p:sp>
      <p:pic>
        <p:nvPicPr>
          <p:cNvPr id="27652" name="Picture 6" descr="C:\photos\New Folder (2)\healingtouch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70367" y="1981200"/>
            <a:ext cx="3765665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Power of Touch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5500" b="1" dirty="0" smtClean="0"/>
              <a:t>Reduces stress.  </a:t>
            </a:r>
          </a:p>
        </p:txBody>
      </p:sp>
      <p:pic>
        <p:nvPicPr>
          <p:cNvPr id="28676" name="Picture 6" descr="C:\photos\New Folder (2)\reducesstres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36069" y="1981200"/>
            <a:ext cx="2834261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Power of Touch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419600" cy="4343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Premature infants show remarkable improvement when touched through openings in incubator over those who were not touched for fear of germs or disease. </a:t>
            </a:r>
          </a:p>
        </p:txBody>
      </p:sp>
      <p:pic>
        <p:nvPicPr>
          <p:cNvPr id="29700" name="Picture 6" descr="C:\photos\New Folder (2)\prematuretouc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53000" y="2362200"/>
            <a:ext cx="3947160" cy="2819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Nurturing and Bonding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Nature (Heredity)</a:t>
            </a:r>
          </a:p>
          <a:p>
            <a:pPr lvl="1"/>
            <a:r>
              <a:rPr lang="en-US" sz="3300" b="1" dirty="0" smtClean="0"/>
              <a:t>Individual heredity and genetics. These explain who the person is and why they do what they do.</a:t>
            </a:r>
          </a:p>
          <a:p>
            <a:pPr lvl="1"/>
            <a:r>
              <a:rPr lang="en-US" sz="3300" b="1" dirty="0" smtClean="0"/>
              <a:t>Children are born with certain personalities and abilities that contribute to their social, mental and physical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uto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0"/>
            <a:ext cx="414813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Power of Touch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Autistic children (who often show an aversion to touch) showed remarkable improvement in social relationships.</a:t>
            </a:r>
          </a:p>
        </p:txBody>
      </p:sp>
      <p:pic>
        <p:nvPicPr>
          <p:cNvPr id="31748" name="Picture 6" descr="C:\photos\New Folder (2)\autismtouc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807431"/>
            <a:ext cx="3810000" cy="2462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Power of Touch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3300" b="1" dirty="0" smtClean="0"/>
              <a:t>“Touch is a cheap and effective prescription for wellness.”</a:t>
            </a:r>
          </a:p>
        </p:txBody>
      </p:sp>
      <p:pic>
        <p:nvPicPr>
          <p:cNvPr id="32772" name="Picture 6" descr="C:\photos\New Folder (2)\prescriptionforwellnes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48843" y="1981200"/>
            <a:ext cx="3208713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Power of Touch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191000" cy="441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 spite of the healing benefits of touch, Americans touch their children 1/3 less than most foreign countries.  Why?</a:t>
            </a:r>
          </a:p>
        </p:txBody>
      </p:sp>
      <p:pic>
        <p:nvPicPr>
          <p:cNvPr id="33796" name="Picture 6" descr="C:\photos\New Folder (2)\americanstouchles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38107" y="1981200"/>
            <a:ext cx="3230185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 to your blank paper</a:t>
            </a:r>
          </a:p>
        </p:txBody>
      </p:sp>
      <p:sp>
        <p:nvSpPr>
          <p:cNvPr id="34820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500" b="1" dirty="0" smtClean="0"/>
              <a:t>In the lower left corner, list 10 positive phrases you can use to nurture a child and make him/her feel loved.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Blank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In the lower right corner, identify 10 actions you will take to nurture the children whom you will care for.</a:t>
            </a:r>
          </a:p>
          <a:p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for a Brain Quiz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3300" b="1" dirty="0" smtClean="0"/>
              <a:t>As scientists learn more about how the human brain develops, many of our old ideas about the brain are being challenged. Let’s take</a:t>
            </a:r>
          </a:p>
          <a:p>
            <a:pPr>
              <a:buFont typeface="Arial" charset="0"/>
              <a:buNone/>
            </a:pPr>
            <a:r>
              <a:rPr lang="en-US" sz="3300" b="1" dirty="0" smtClean="0"/>
              <a:t>     this Brain Quiz to find out more. </a:t>
            </a:r>
          </a:p>
          <a:p>
            <a:pPr>
              <a:buFont typeface="Arial" charset="0"/>
              <a:buNone/>
            </a:pPr>
            <a:r>
              <a:rPr lang="en-US" sz="3300" b="1" dirty="0" smtClean="0"/>
              <a:t>Answer TRUE or FALSE</a:t>
            </a:r>
          </a:p>
        </p:txBody>
      </p:sp>
      <p:pic>
        <p:nvPicPr>
          <p:cNvPr id="8196" name="Picture 2" descr="C:\Users\Marcee Christensen\AppData\Local\Microsoft\Windows\Temporary Internet Files\Content.IE5\GHNK41ZX\MC90031821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876800"/>
            <a:ext cx="1495425" cy="173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/>
              <a:t>Brain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b="1" dirty="0" smtClean="0"/>
              <a:t>1. At birth the brain is fully developed, just like one’s heart or stomach.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b="1" dirty="0" smtClean="0"/>
              <a:t>2. The brain’s development depends entirely on the genes you are born with.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b="1" dirty="0" smtClean="0"/>
              <a:t>3. A toddler’s brain is less active than the brain of a college student.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9220" name="Picture 2" descr="C:\Users\Marcee Christensen\AppData\Local\Microsoft\Windows\Temporary Internet Files\Content.IE5\2JHX7W3J\MP90032116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838200"/>
            <a:ext cx="2057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Quiz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b="1" dirty="0" smtClean="0"/>
              <a:t>4. Talking to a baby is not important because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b="1" dirty="0" smtClean="0"/>
              <a:t>he can’t understand what you are saying.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b="1" dirty="0" smtClean="0"/>
              <a:t>5. Children need special help and specific,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300" b="1" dirty="0" smtClean="0"/>
              <a:t>educational toys to develop their brainpower</a:t>
            </a:r>
            <a:endParaRPr lang="en-US" sz="3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Brain Quiz Results…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/>
              <a:t>The answer to all of these statements is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/>
              <a:t>FALSE. These are all myths!!!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i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While there are a number of factors that influence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early brain development, today we will focus 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love and nurturing.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As recently as 15 years ago, some scientists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thought the brain was genetically determined at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birth and brain growth only followed a biologically,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predetermined path. Now we know that early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experiences impact the development of the brain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and influence the specific way in which the circuits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of the brain become “wired.”</a:t>
            </a:r>
          </a:p>
        </p:txBody>
      </p:sp>
      <p:pic>
        <p:nvPicPr>
          <p:cNvPr id="10244" name="Picture 2" descr="C:\Users\Marcee Christensen\AppData\Local\Microsoft\Windows\Temporary Internet Files\Content.IE5\R7BULNZU\MC9003565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24000"/>
            <a:ext cx="1914221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Baby Brain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/>
              <a:t>A baby’s brain is a work in progress. Its development is shaped by the outside world that is absorbed through the senses—vision, hearing,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/>
              <a:t>smell, touch, and taste.</a:t>
            </a:r>
          </a:p>
        </p:txBody>
      </p:sp>
      <p:pic>
        <p:nvPicPr>
          <p:cNvPr id="11268" name="Picture 2" descr="C:\Users\Marcee Christensen\AppData\Local\Microsoft\Windows\Temporary Internet Files\Content.IE5\R7BULNZU\MC9003326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648200"/>
            <a:ext cx="2132013" cy="193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31536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For example: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/>
              <a:t>1. The smell of the mother’s skin (smell)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/>
              <a:t>2. The father’s voice (hearing)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/>
              <a:t>3. Seeing a face or a brightly colored toy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/>
              <a:t>(vision)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/>
              <a:t>4. The feel of a hand gently caressing (touch)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b="1" dirty="0" smtClean="0"/>
              <a:t>5. Drinking milk (taste)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Experiences taken in by the five senses help build the connections that guide brain development. Early experiences have a decisive impact on the architecture of the brain.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1668</TotalTime>
  <Words>1085</Words>
  <Application>Microsoft Office PowerPoint</Application>
  <PresentationFormat>On-screen Show (4:3)</PresentationFormat>
  <Paragraphs>148</Paragraphs>
  <Slides>35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Urban</vt:lpstr>
      <vt:lpstr>All About Me Collage</vt:lpstr>
      <vt:lpstr>Nurturing and Bonding</vt:lpstr>
      <vt:lpstr>Nurturing and Bonding</vt:lpstr>
      <vt:lpstr>Time for a Brain Quiz</vt:lpstr>
      <vt:lpstr>Brain Quiz</vt:lpstr>
      <vt:lpstr>Brain Quiz</vt:lpstr>
      <vt:lpstr>Brain Quiz Results…</vt:lpstr>
      <vt:lpstr>Baby Brain Development</vt:lpstr>
      <vt:lpstr>PowerPoint Presentation</vt:lpstr>
      <vt:lpstr>Like a blank piece paper…</vt:lpstr>
      <vt:lpstr>Like a blank piece paper…</vt:lpstr>
      <vt:lpstr>Nurture:</vt:lpstr>
      <vt:lpstr>Nurture</vt:lpstr>
      <vt:lpstr>Nurture</vt:lpstr>
      <vt:lpstr>  Bonding: </vt:lpstr>
      <vt:lpstr>Attachments Trust</vt:lpstr>
      <vt:lpstr>Nurturing/Bonding/Attaching</vt:lpstr>
      <vt:lpstr>Bonding with an Infant</vt:lpstr>
      <vt:lpstr>Nurturing/Bonding/Attaching</vt:lpstr>
      <vt:lpstr>How to Bond with an Infant</vt:lpstr>
      <vt:lpstr>How to Bond with an Infant</vt:lpstr>
      <vt:lpstr>Basic Rules to Remember at Any Age to Continue Nurturing and Bonding</vt:lpstr>
      <vt:lpstr>Bonding/Nurturing Rules</vt:lpstr>
      <vt:lpstr>Bonding/Nurturing Rules</vt:lpstr>
      <vt:lpstr>The Power of Touch</vt:lpstr>
      <vt:lpstr>The Power of Touch (Touch was the earliest form of healing)</vt:lpstr>
      <vt:lpstr>The Power of Touch</vt:lpstr>
      <vt:lpstr>The Power of Touch</vt:lpstr>
      <vt:lpstr>The Power of Touch</vt:lpstr>
      <vt:lpstr>PowerPoint Presentation</vt:lpstr>
      <vt:lpstr>The Power of Touch</vt:lpstr>
      <vt:lpstr>The Power of Touch</vt:lpstr>
      <vt:lpstr>The Power of Touch</vt:lpstr>
      <vt:lpstr>Back to your blank paper</vt:lpstr>
      <vt:lpstr>Blank Paper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</dc:title>
  <dc:creator>Marcee Christensen</dc:creator>
  <cp:lastModifiedBy>Tierra Davis</cp:lastModifiedBy>
  <cp:revision>29</cp:revision>
  <dcterms:created xsi:type="dcterms:W3CDTF">2011-03-29T00:06:33Z</dcterms:created>
  <dcterms:modified xsi:type="dcterms:W3CDTF">2014-10-22T21:38:45Z</dcterms:modified>
</cp:coreProperties>
</file>