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2" r:id="rId2"/>
    <p:sldId id="273" r:id="rId3"/>
    <p:sldId id="274" r:id="rId4"/>
    <p:sldId id="275" r:id="rId5"/>
    <p:sldId id="256" r:id="rId6"/>
    <p:sldId id="267" r:id="rId7"/>
    <p:sldId id="258" r:id="rId8"/>
    <p:sldId id="259" r:id="rId9"/>
    <p:sldId id="268" r:id="rId10"/>
    <p:sldId id="260" r:id="rId11"/>
    <p:sldId id="261" r:id="rId12"/>
    <p:sldId id="262" r:id="rId13"/>
    <p:sldId id="263" r:id="rId14"/>
    <p:sldId id="264" r:id="rId15"/>
    <p:sldId id="265" r:id="rId16"/>
    <p:sldId id="269" r:id="rId17"/>
    <p:sldId id="271"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8" autoAdjust="0"/>
    <p:restoredTop sz="94660"/>
  </p:normalViewPr>
  <p:slideViewPr>
    <p:cSldViewPr>
      <p:cViewPr>
        <p:scale>
          <a:sx n="77" d="100"/>
          <a:sy n="77" d="100"/>
        </p:scale>
        <p:origin x="-6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9D78F3-F5FD-4BA0-9F02-8E2BB368A2B6}" type="datetimeFigureOut">
              <a:rPr lang="en-US" smtClean="0"/>
              <a:pPr/>
              <a:t>3/5/2012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EF617B-5F4A-44D4-A569-45C2401860C8}" type="slidenum">
              <a:rPr lang="en-US" smtClean="0"/>
              <a:pPr/>
              <a:t>‹#›</a:t>
            </a:fld>
            <a:endParaRPr lang="en-US"/>
          </a:p>
        </p:txBody>
      </p:sp>
    </p:spTree>
    <p:extLst>
      <p:ext uri="{BB962C8B-B14F-4D97-AF65-F5344CB8AC3E}">
        <p14:creationId xmlns:p14="http://schemas.microsoft.com/office/powerpoint/2010/main" val="6716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EF617B-5F4A-44D4-A569-45C2401860C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C0E6BB19-3BD8-4649-BC90-44B6D8C5E96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endParaRPr lang="en-US" smtClean="0"/>
          </a:p>
        </p:txBody>
      </p:sp>
      <p:sp>
        <p:nvSpPr>
          <p:cNvPr id="36868" name="Slide Number Placeholder 3"/>
          <p:cNvSpPr>
            <a:spLocks noGrp="1"/>
          </p:cNvSpPr>
          <p:nvPr>
            <p:ph type="sldNum" sz="quarter" idx="5"/>
          </p:nvPr>
        </p:nvSpPr>
        <p:spPr>
          <a:noFill/>
        </p:spPr>
        <p:txBody>
          <a:bodyPr/>
          <a:lstStyle/>
          <a:p>
            <a:fld id="{2516A37C-D6A8-4638-940D-1D777DF3708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p>
            <a:fld id="{600F4B93-A930-4658-BF75-1569497E90FF}"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eaLnBrk="1" hangingPunct="1"/>
            <a:endParaRPr lang="en-US" smtClean="0"/>
          </a:p>
        </p:txBody>
      </p:sp>
      <p:sp>
        <p:nvSpPr>
          <p:cNvPr id="38916" name="Slide Number Placeholder 3"/>
          <p:cNvSpPr>
            <a:spLocks noGrp="1"/>
          </p:cNvSpPr>
          <p:nvPr>
            <p:ph type="sldNum" sz="quarter" idx="5"/>
          </p:nvPr>
        </p:nvSpPr>
        <p:spPr>
          <a:noFill/>
        </p:spPr>
        <p:txBody>
          <a:bodyPr/>
          <a:lstStyle/>
          <a:p>
            <a:fld id="{5A556F4A-9437-4683-8123-8DCF99752F81}"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a:spLocks noGrp="1"/>
          </p:cNvSpPr>
          <p:nvPr>
            <p:ph type="sldNum" sz="quarter" idx="5"/>
          </p:nvPr>
        </p:nvSpPr>
        <p:spPr>
          <a:noFill/>
        </p:spPr>
        <p:txBody>
          <a:bodyPr/>
          <a:lstStyle/>
          <a:p>
            <a:fld id="{BCF3774F-D2D8-4BC6-8D24-F62548313D41}"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endParaRPr lang="en-US" smtClean="0"/>
          </a:p>
        </p:txBody>
      </p:sp>
      <p:sp>
        <p:nvSpPr>
          <p:cNvPr id="40964" name="Slide Number Placeholder 3"/>
          <p:cNvSpPr>
            <a:spLocks noGrp="1"/>
          </p:cNvSpPr>
          <p:nvPr>
            <p:ph type="sldNum" sz="quarter" idx="5"/>
          </p:nvPr>
        </p:nvSpPr>
        <p:spPr>
          <a:noFill/>
        </p:spPr>
        <p:txBody>
          <a:bodyPr/>
          <a:lstStyle/>
          <a:p>
            <a:fld id="{6A83DDBC-0FBA-475A-8CFC-0167073A8C8D}"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EF617B-5F4A-44D4-A569-45C2401860C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EF617B-5F4A-44D4-A569-45C2401860C8}"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EF617B-5F4A-44D4-A569-45C2401860C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EF617B-5F4A-44D4-A569-45C2401860C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EF617B-5F4A-44D4-A569-45C2401860C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EF617B-5F4A-44D4-A569-45C2401860C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EF617B-5F4A-44D4-A569-45C2401860C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smtClean="0"/>
          </a:p>
        </p:txBody>
      </p:sp>
      <p:sp>
        <p:nvSpPr>
          <p:cNvPr id="33796" name="Slide Number Placeholder 3"/>
          <p:cNvSpPr>
            <a:spLocks noGrp="1"/>
          </p:cNvSpPr>
          <p:nvPr>
            <p:ph type="sldNum" sz="quarter" idx="5"/>
          </p:nvPr>
        </p:nvSpPr>
        <p:spPr>
          <a:noFill/>
        </p:spPr>
        <p:txBody>
          <a:bodyPr/>
          <a:lstStyle/>
          <a:p>
            <a:fld id="{06847944-45F1-49EF-AFDC-729DA0DE3695}"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F5D152A4-2F6D-411B-BA0E-DEEF3ABA434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EF617B-5F4A-44D4-A569-45C2401860C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F3700C2-C045-4D47-BC77-01B9141B139C}" type="datetimeFigureOut">
              <a:rPr lang="en-US" smtClean="0"/>
              <a:pPr/>
              <a:t>3/5/2012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16271F5-9FCB-4120-AAB9-C7787962AD1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3700C2-C045-4D47-BC77-01B9141B139C}"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271F5-9FCB-4120-AAB9-C7787962AD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3700C2-C045-4D47-BC77-01B9141B139C}"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271F5-9FCB-4120-AAB9-C7787962AD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F3700C2-C045-4D47-BC77-01B9141B139C}"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271F5-9FCB-4120-AAB9-C7787962AD1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3700C2-C045-4D47-BC77-01B9141B139C}" type="datetimeFigureOut">
              <a:rPr lang="en-US" smtClean="0"/>
              <a:pPr/>
              <a:t>3/5/2012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16271F5-9FCB-4120-AAB9-C7787962AD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F3700C2-C045-4D47-BC77-01B9141B139C}"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271F5-9FCB-4120-AAB9-C7787962AD1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F3700C2-C045-4D47-BC77-01B9141B139C}" type="datetimeFigureOut">
              <a:rPr lang="en-US" smtClean="0"/>
              <a:pPr/>
              <a:t>3/5/2012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271F5-9FCB-4120-AAB9-C7787962AD1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3700C2-C045-4D47-BC77-01B9141B139C}" type="datetimeFigureOut">
              <a:rPr lang="en-US" smtClean="0"/>
              <a:pPr/>
              <a:t>3/5/2012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271F5-9FCB-4120-AAB9-C7787962AD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700C2-C045-4D47-BC77-01B9141B139C}" type="datetimeFigureOut">
              <a:rPr lang="en-US" smtClean="0"/>
              <a:pPr/>
              <a:t>3/5/2012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6271F5-9FCB-4120-AAB9-C7787962AD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3700C2-C045-4D47-BC77-01B9141B139C}"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271F5-9FCB-4120-AAB9-C7787962AD1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3700C2-C045-4D47-BC77-01B9141B139C}" type="datetimeFigureOut">
              <a:rPr lang="en-US" smtClean="0"/>
              <a:pPr/>
              <a:t>3/5/2012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16271F5-9FCB-4120-AAB9-C7787962AD1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F3700C2-C045-4D47-BC77-01B9141B139C}" type="datetimeFigureOut">
              <a:rPr lang="en-US" smtClean="0"/>
              <a:pPr/>
              <a:t>3/5/2012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16271F5-9FCB-4120-AAB9-C7787962AD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a:t>
            </a:r>
            <a:endParaRPr lang="en-US" dirty="0"/>
          </a:p>
        </p:txBody>
      </p:sp>
      <p:sp>
        <p:nvSpPr>
          <p:cNvPr id="3" name="Content Placeholder 2"/>
          <p:cNvSpPr>
            <a:spLocks noGrp="1"/>
          </p:cNvSpPr>
          <p:nvPr>
            <p:ph sz="quarter" idx="1"/>
          </p:nvPr>
        </p:nvSpPr>
        <p:spPr/>
        <p:txBody>
          <a:bodyPr>
            <a:normAutofit lnSpcReduction="10000"/>
          </a:bodyPr>
          <a:lstStyle/>
          <a:p>
            <a:r>
              <a:rPr lang="en-US" sz="5000" b="1" dirty="0" smtClean="0"/>
              <a:t>“Don’t worry that children never listen to you; worry that they are always watching you.” </a:t>
            </a:r>
            <a:r>
              <a:rPr lang="en-US" sz="5000" dirty="0" smtClean="0"/>
              <a:t/>
            </a:r>
            <a:br>
              <a:rPr lang="en-US" sz="5000" dirty="0" smtClean="0"/>
            </a:br>
            <a:r>
              <a:rPr lang="en-US" sz="5000" dirty="0" smtClean="0"/>
              <a:t>					</a:t>
            </a:r>
            <a:r>
              <a:rPr lang="en-US" sz="3500" dirty="0" smtClean="0"/>
              <a:t>- Robert </a:t>
            </a:r>
            <a:r>
              <a:rPr lang="en-US" sz="3500" dirty="0" err="1" smtClean="0"/>
              <a:t>Fulghum</a:t>
            </a:r>
            <a:endParaRPr lang="en-US" sz="3500" dirty="0" smtClean="0"/>
          </a:p>
          <a:p>
            <a:r>
              <a:rPr lang="en-US" sz="4000" b="1" dirty="0" smtClean="0"/>
              <a:t>What does this mean to you??</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457200"/>
            <a:ext cx="6781800" cy="1066800"/>
          </a:xfrm>
        </p:spPr>
        <p:txBody>
          <a:bodyPr>
            <a:normAutofit fontScale="90000"/>
          </a:bodyPr>
          <a:lstStyle/>
          <a:p>
            <a:pPr eaLnBrk="1" hangingPunct="1"/>
            <a:r>
              <a:rPr lang="en-US" b="1" smtClean="0"/>
              <a:t>Authoritarian: </a:t>
            </a:r>
            <a:br>
              <a:rPr lang="en-US" b="1" smtClean="0"/>
            </a:br>
            <a:r>
              <a:rPr lang="en-US" b="1" smtClean="0"/>
              <a:t>Limits without Freedom.</a:t>
            </a:r>
          </a:p>
        </p:txBody>
      </p:sp>
      <p:sp>
        <p:nvSpPr>
          <p:cNvPr id="16387" name="Rectangle 3"/>
          <p:cNvSpPr>
            <a:spLocks noGrp="1" noChangeArrowheads="1"/>
          </p:cNvSpPr>
          <p:nvPr>
            <p:ph sz="quarter" idx="1"/>
          </p:nvPr>
        </p:nvSpPr>
        <p:spPr/>
        <p:txBody>
          <a:bodyPr>
            <a:noAutofit/>
          </a:bodyPr>
          <a:lstStyle/>
          <a:p>
            <a:pPr eaLnBrk="1" hangingPunct="1">
              <a:lnSpc>
                <a:spcPct val="90000"/>
              </a:lnSpc>
            </a:pPr>
            <a:r>
              <a:rPr lang="en-US" sz="3400" dirty="0" smtClean="0"/>
              <a:t>Parents’ word is law, parents have absolute control. </a:t>
            </a:r>
          </a:p>
          <a:p>
            <a:pPr eaLnBrk="1" hangingPunct="1">
              <a:lnSpc>
                <a:spcPct val="90000"/>
              </a:lnSpc>
            </a:pPr>
            <a:r>
              <a:rPr lang="en-US" sz="3400" dirty="0" smtClean="0"/>
              <a:t>Misconduct is punished</a:t>
            </a:r>
          </a:p>
          <a:p>
            <a:pPr eaLnBrk="1" hangingPunct="1">
              <a:lnSpc>
                <a:spcPct val="90000"/>
              </a:lnSpc>
            </a:pPr>
            <a:r>
              <a:rPr lang="en-US" sz="3400" dirty="0" smtClean="0"/>
              <a:t>Affection and praise are rarely give</a:t>
            </a:r>
          </a:p>
          <a:p>
            <a:pPr eaLnBrk="1" hangingPunct="1">
              <a:lnSpc>
                <a:spcPct val="90000"/>
              </a:lnSpc>
            </a:pPr>
            <a:r>
              <a:rPr lang="en-US" sz="3400" dirty="0" smtClean="0"/>
              <a:t>Parents try to control children's’ behavior and attitudes</a:t>
            </a:r>
          </a:p>
          <a:p>
            <a:pPr eaLnBrk="1" hangingPunct="1">
              <a:lnSpc>
                <a:spcPct val="90000"/>
              </a:lnSpc>
            </a:pPr>
            <a:r>
              <a:rPr lang="en-US" sz="3400" dirty="0" smtClean="0"/>
              <a:t>They value unquestioned obedience</a:t>
            </a:r>
          </a:p>
          <a:p>
            <a:pPr eaLnBrk="1" hangingPunct="1">
              <a:lnSpc>
                <a:spcPct val="90000"/>
              </a:lnSpc>
            </a:pPr>
            <a:r>
              <a:rPr lang="en-US" sz="3400" dirty="0" smtClean="0"/>
              <a:t>Children are told what to do, how to do it, and where to do it, and when to do 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93713"/>
            <a:ext cx="7772400" cy="1189037"/>
          </a:xfrm>
        </p:spPr>
        <p:txBody>
          <a:bodyPr/>
          <a:lstStyle/>
          <a:p>
            <a:pPr eaLnBrk="1" hangingPunct="1"/>
            <a:r>
              <a:rPr lang="en-US" sz="4000" smtClean="0"/>
              <a:t>Outcomes of Authoritarian Style</a:t>
            </a:r>
          </a:p>
        </p:txBody>
      </p:sp>
      <p:sp>
        <p:nvSpPr>
          <p:cNvPr id="17411" name="Rectangle 3"/>
          <p:cNvSpPr>
            <a:spLocks noGrp="1" noChangeArrowheads="1"/>
          </p:cNvSpPr>
          <p:nvPr>
            <p:ph sz="quarter" idx="1"/>
          </p:nvPr>
        </p:nvSpPr>
        <p:spPr>
          <a:xfrm>
            <a:off x="762000" y="1600200"/>
            <a:ext cx="3200400" cy="4572000"/>
          </a:xfrm>
        </p:spPr>
        <p:txBody>
          <a:bodyPr/>
          <a:lstStyle/>
          <a:p>
            <a:pPr eaLnBrk="1" hangingPunct="1"/>
            <a:r>
              <a:rPr lang="en-US" smtClean="0"/>
              <a:t>Obedient</a:t>
            </a:r>
          </a:p>
          <a:p>
            <a:pPr eaLnBrk="1" hangingPunct="1"/>
            <a:r>
              <a:rPr lang="en-US" smtClean="0"/>
              <a:t>Distrustful</a:t>
            </a:r>
          </a:p>
          <a:p>
            <a:pPr eaLnBrk="1" hangingPunct="1"/>
            <a:r>
              <a:rPr lang="en-US" smtClean="0"/>
              <a:t>Discontent </a:t>
            </a:r>
          </a:p>
          <a:p>
            <a:pPr eaLnBrk="1" hangingPunct="1"/>
            <a:r>
              <a:rPr lang="en-US" smtClean="0"/>
              <a:t>Withdrawn</a:t>
            </a:r>
          </a:p>
          <a:p>
            <a:pPr eaLnBrk="1" hangingPunct="1"/>
            <a:r>
              <a:rPr lang="en-US" smtClean="0"/>
              <a:t>Unhappy</a:t>
            </a:r>
          </a:p>
          <a:p>
            <a:pPr eaLnBrk="1" hangingPunct="1"/>
            <a:r>
              <a:rPr lang="en-US" smtClean="0"/>
              <a:t>Hostile</a:t>
            </a:r>
          </a:p>
          <a:p>
            <a:pPr eaLnBrk="1" hangingPunct="1"/>
            <a:r>
              <a:rPr lang="en-US" smtClean="0"/>
              <a:t>Not High Achievers</a:t>
            </a:r>
          </a:p>
          <a:p>
            <a:pPr eaLnBrk="1" hangingPunct="1"/>
            <a:r>
              <a:rPr lang="en-US" smtClean="0"/>
              <a:t>Often Rebel</a:t>
            </a:r>
          </a:p>
        </p:txBody>
      </p:sp>
      <p:sp>
        <p:nvSpPr>
          <p:cNvPr id="17412" name="Rectangle 4"/>
          <p:cNvSpPr>
            <a:spLocks noGrp="1" noChangeArrowheads="1"/>
          </p:cNvSpPr>
          <p:nvPr>
            <p:ph sz="quarter" idx="2"/>
          </p:nvPr>
        </p:nvSpPr>
        <p:spPr>
          <a:xfrm>
            <a:off x="4191000" y="1676400"/>
            <a:ext cx="4191000" cy="4648200"/>
          </a:xfrm>
        </p:spPr>
        <p:txBody>
          <a:bodyPr/>
          <a:lstStyle/>
          <a:p>
            <a:pPr eaLnBrk="1" hangingPunct="1"/>
            <a:r>
              <a:rPr lang="en-US" sz="2400" smtClean="0"/>
              <a:t>Children from authoritarian homes are so strictly controlled, either by punishment or guilt, that they are often prevented from making a choice about a particular behavior because they are overly concerned about what their parents will do or say.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95400" y="228600"/>
            <a:ext cx="6248400" cy="1219200"/>
          </a:xfrm>
        </p:spPr>
        <p:txBody>
          <a:bodyPr/>
          <a:lstStyle/>
          <a:p>
            <a:pPr eaLnBrk="1" hangingPunct="1"/>
            <a:r>
              <a:rPr lang="en-US" sz="3200" b="1" smtClean="0"/>
              <a:t>Permissive: </a:t>
            </a:r>
            <a:br>
              <a:rPr lang="en-US" sz="3200" b="1" smtClean="0"/>
            </a:br>
            <a:r>
              <a:rPr lang="en-US" sz="3200" b="1" smtClean="0"/>
              <a:t>Freedom without limits.</a:t>
            </a:r>
          </a:p>
        </p:txBody>
      </p:sp>
      <p:sp>
        <p:nvSpPr>
          <p:cNvPr id="18435" name="Rectangle 3"/>
          <p:cNvSpPr>
            <a:spLocks noGrp="1" noChangeArrowheads="1"/>
          </p:cNvSpPr>
          <p:nvPr>
            <p:ph sz="quarter" idx="1"/>
          </p:nvPr>
        </p:nvSpPr>
        <p:spPr>
          <a:xfrm>
            <a:off x="533400" y="1600200"/>
            <a:ext cx="8458200" cy="4495800"/>
          </a:xfrm>
        </p:spPr>
        <p:txBody>
          <a:bodyPr/>
          <a:lstStyle/>
          <a:p>
            <a:pPr eaLnBrk="1" hangingPunct="1">
              <a:lnSpc>
                <a:spcPct val="80000"/>
              </a:lnSpc>
            </a:pPr>
            <a:r>
              <a:rPr lang="en-US" sz="2800" b="1" smtClean="0"/>
              <a:t>Parents allow their children to do their own thing.</a:t>
            </a:r>
          </a:p>
          <a:p>
            <a:pPr eaLnBrk="1" hangingPunct="1">
              <a:lnSpc>
                <a:spcPct val="80000"/>
              </a:lnSpc>
            </a:pPr>
            <a:r>
              <a:rPr lang="en-US" sz="2800" b="1" smtClean="0"/>
              <a:t>Little respect for order and routine.</a:t>
            </a:r>
          </a:p>
          <a:p>
            <a:pPr eaLnBrk="1" hangingPunct="1">
              <a:lnSpc>
                <a:spcPct val="80000"/>
              </a:lnSpc>
            </a:pPr>
            <a:r>
              <a:rPr lang="en-US" sz="2800" b="1" smtClean="0"/>
              <a:t>Parents make few demands on children.</a:t>
            </a:r>
          </a:p>
          <a:p>
            <a:pPr eaLnBrk="1" hangingPunct="1">
              <a:lnSpc>
                <a:spcPct val="80000"/>
              </a:lnSpc>
            </a:pPr>
            <a:r>
              <a:rPr lang="en-US" sz="2800" b="1" smtClean="0"/>
              <a:t>Impatience is hidden.</a:t>
            </a:r>
          </a:p>
          <a:p>
            <a:pPr eaLnBrk="1" hangingPunct="1">
              <a:lnSpc>
                <a:spcPct val="80000"/>
              </a:lnSpc>
            </a:pPr>
            <a:r>
              <a:rPr lang="en-US" sz="2800" b="1" smtClean="0"/>
              <a:t>Discipline is lax</a:t>
            </a:r>
          </a:p>
          <a:p>
            <a:pPr eaLnBrk="1" hangingPunct="1">
              <a:lnSpc>
                <a:spcPct val="80000"/>
              </a:lnSpc>
            </a:pPr>
            <a:r>
              <a:rPr lang="en-US" sz="2800" b="1" smtClean="0"/>
              <a:t>Parents are resources rather than standard makers</a:t>
            </a:r>
          </a:p>
          <a:p>
            <a:pPr eaLnBrk="1" hangingPunct="1">
              <a:lnSpc>
                <a:spcPct val="80000"/>
              </a:lnSpc>
            </a:pPr>
            <a:r>
              <a:rPr lang="en-US" sz="2800" b="1" smtClean="0"/>
              <a:t>Rarely punish</a:t>
            </a:r>
          </a:p>
          <a:p>
            <a:pPr eaLnBrk="1" hangingPunct="1">
              <a:lnSpc>
                <a:spcPct val="80000"/>
              </a:lnSpc>
            </a:pPr>
            <a:r>
              <a:rPr lang="en-US" sz="2800" b="1" smtClean="0"/>
              <a:t>Non controlling, non-demanding</a:t>
            </a:r>
          </a:p>
          <a:p>
            <a:pPr eaLnBrk="1" hangingPunct="1">
              <a:lnSpc>
                <a:spcPct val="80000"/>
              </a:lnSpc>
            </a:pPr>
            <a:r>
              <a:rPr lang="en-US" sz="2800" b="1" smtClean="0"/>
              <a:t>Usually warm</a:t>
            </a:r>
          </a:p>
          <a:p>
            <a:pPr eaLnBrk="1" hangingPunct="1">
              <a:lnSpc>
                <a:spcPct val="80000"/>
              </a:lnSpc>
            </a:pPr>
            <a:r>
              <a:rPr lang="en-US" sz="2800" b="1" smtClean="0"/>
              <a:t>Children walk all over the parents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457200"/>
            <a:ext cx="7772400" cy="1279525"/>
          </a:xfrm>
        </p:spPr>
        <p:txBody>
          <a:bodyPr/>
          <a:lstStyle/>
          <a:p>
            <a:pPr eaLnBrk="1" hangingPunct="1"/>
            <a:r>
              <a:rPr lang="en-US" sz="4000" smtClean="0"/>
              <a:t>Outcome of Permissive Parenting</a:t>
            </a:r>
          </a:p>
        </p:txBody>
      </p:sp>
      <p:sp>
        <p:nvSpPr>
          <p:cNvPr id="19459" name="Rectangle 3"/>
          <p:cNvSpPr>
            <a:spLocks noGrp="1" noChangeArrowheads="1"/>
          </p:cNvSpPr>
          <p:nvPr>
            <p:ph sz="quarter" idx="1"/>
          </p:nvPr>
        </p:nvSpPr>
        <p:spPr>
          <a:xfrm>
            <a:off x="533400" y="1600200"/>
            <a:ext cx="4191000" cy="4648200"/>
          </a:xfrm>
        </p:spPr>
        <p:txBody>
          <a:bodyPr/>
          <a:lstStyle/>
          <a:p>
            <a:pPr eaLnBrk="1" hangingPunct="1"/>
            <a:r>
              <a:rPr lang="en-US" sz="3600" smtClean="0"/>
              <a:t>Aggressive</a:t>
            </a:r>
          </a:p>
          <a:p>
            <a:pPr eaLnBrk="1" hangingPunct="1"/>
            <a:r>
              <a:rPr lang="en-US" sz="3600" smtClean="0"/>
              <a:t>Least self-reliant</a:t>
            </a:r>
          </a:p>
          <a:p>
            <a:pPr eaLnBrk="1" hangingPunct="1"/>
            <a:r>
              <a:rPr lang="en-US" sz="3600" smtClean="0"/>
              <a:t>Least self-control</a:t>
            </a:r>
          </a:p>
          <a:p>
            <a:pPr eaLnBrk="1" hangingPunct="1"/>
            <a:r>
              <a:rPr lang="en-US" sz="3600" smtClean="0"/>
              <a:t>Least exploratory</a:t>
            </a:r>
          </a:p>
          <a:p>
            <a:pPr eaLnBrk="1" hangingPunct="1"/>
            <a:r>
              <a:rPr lang="en-US" sz="3600" smtClean="0"/>
              <a:t>Most unhappy</a:t>
            </a:r>
          </a:p>
          <a:p>
            <a:pPr eaLnBrk="1" hangingPunct="1"/>
            <a:endParaRPr lang="en-US" sz="3600" smtClean="0"/>
          </a:p>
        </p:txBody>
      </p:sp>
      <p:sp>
        <p:nvSpPr>
          <p:cNvPr id="19460" name="Rectangle 4"/>
          <p:cNvSpPr>
            <a:spLocks noGrp="1" noChangeArrowheads="1"/>
          </p:cNvSpPr>
          <p:nvPr>
            <p:ph sz="quarter" idx="2"/>
          </p:nvPr>
        </p:nvSpPr>
        <p:spPr>
          <a:xfrm>
            <a:off x="4648200" y="1676400"/>
            <a:ext cx="3810000" cy="4648200"/>
          </a:xfrm>
        </p:spPr>
        <p:txBody>
          <a:bodyPr/>
          <a:lstStyle/>
          <a:p>
            <a:pPr eaLnBrk="1" hangingPunct="1"/>
            <a:r>
              <a:rPr lang="en-US" smtClean="0"/>
              <a:t>Children from permissive homes receive so little guidance that they often become uncertain and anxious about whether they are doing the right thing.</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7391400" cy="609600"/>
          </a:xfrm>
        </p:spPr>
        <p:txBody>
          <a:bodyPr>
            <a:normAutofit fontScale="90000"/>
          </a:bodyPr>
          <a:lstStyle/>
          <a:p>
            <a:pPr eaLnBrk="1" hangingPunct="1"/>
            <a:r>
              <a:rPr lang="en-US" sz="3200" b="1" dirty="0" smtClean="0"/>
              <a:t>Democratic: Freedom within limits.</a:t>
            </a:r>
          </a:p>
        </p:txBody>
      </p:sp>
      <p:sp>
        <p:nvSpPr>
          <p:cNvPr id="20483" name="Rectangle 3"/>
          <p:cNvSpPr>
            <a:spLocks noGrp="1" noChangeArrowheads="1"/>
          </p:cNvSpPr>
          <p:nvPr>
            <p:ph sz="quarter" idx="1"/>
          </p:nvPr>
        </p:nvSpPr>
        <p:spPr>
          <a:xfrm>
            <a:off x="304800" y="762000"/>
            <a:ext cx="8458200" cy="5029200"/>
          </a:xfrm>
        </p:spPr>
        <p:txBody>
          <a:bodyPr>
            <a:noAutofit/>
          </a:bodyPr>
          <a:lstStyle/>
          <a:p>
            <a:pPr eaLnBrk="1" hangingPunct="1">
              <a:lnSpc>
                <a:spcPct val="80000"/>
              </a:lnSpc>
            </a:pPr>
            <a:r>
              <a:rPr lang="en-US" sz="2400" b="1" dirty="0" smtClean="0"/>
              <a:t>Parents set limits and enforce the rules</a:t>
            </a:r>
          </a:p>
          <a:p>
            <a:pPr eaLnBrk="1" hangingPunct="1">
              <a:lnSpc>
                <a:spcPct val="80000"/>
              </a:lnSpc>
            </a:pPr>
            <a:r>
              <a:rPr lang="en-US" sz="2400" b="1" dirty="0" smtClean="0"/>
              <a:t>Stress freedom along with rights of others and responsibilities of all </a:t>
            </a:r>
          </a:p>
          <a:p>
            <a:pPr eaLnBrk="1" hangingPunct="1">
              <a:lnSpc>
                <a:spcPct val="80000"/>
              </a:lnSpc>
            </a:pPr>
            <a:r>
              <a:rPr lang="en-US" sz="2400" b="1" dirty="0" smtClean="0"/>
              <a:t>Willing to listen receptively to child’s requests and questions.</a:t>
            </a:r>
          </a:p>
          <a:p>
            <a:pPr eaLnBrk="1" hangingPunct="1">
              <a:lnSpc>
                <a:spcPct val="80000"/>
              </a:lnSpc>
            </a:pPr>
            <a:r>
              <a:rPr lang="en-US" sz="2400" b="1" dirty="0" smtClean="0"/>
              <a:t>Provides both love and limits</a:t>
            </a:r>
          </a:p>
          <a:p>
            <a:pPr eaLnBrk="1" hangingPunct="1">
              <a:lnSpc>
                <a:spcPct val="80000"/>
              </a:lnSpc>
            </a:pPr>
            <a:r>
              <a:rPr lang="en-US" sz="2400" b="1" dirty="0" smtClean="0"/>
              <a:t>Children contribute to discussion of issues and make some of their own decisions</a:t>
            </a:r>
          </a:p>
          <a:p>
            <a:pPr eaLnBrk="1" hangingPunct="1">
              <a:lnSpc>
                <a:spcPct val="80000"/>
              </a:lnSpc>
            </a:pPr>
            <a:r>
              <a:rPr lang="en-US" sz="2400" b="1" dirty="0" smtClean="0"/>
              <a:t>Exert firm control when necessary, but explain reasoning behind it.</a:t>
            </a:r>
          </a:p>
          <a:p>
            <a:pPr eaLnBrk="1" hangingPunct="1">
              <a:lnSpc>
                <a:spcPct val="80000"/>
              </a:lnSpc>
            </a:pPr>
            <a:r>
              <a:rPr lang="en-US" sz="2400" b="1" dirty="0" smtClean="0"/>
              <a:t>Respect children’s interest, opinions, unique personalities.</a:t>
            </a:r>
          </a:p>
          <a:p>
            <a:pPr eaLnBrk="1" hangingPunct="1">
              <a:lnSpc>
                <a:spcPct val="80000"/>
              </a:lnSpc>
            </a:pPr>
            <a:r>
              <a:rPr lang="en-US" sz="2400" b="1" dirty="0" smtClean="0"/>
              <a:t>Loving, consistent, demanding</a:t>
            </a:r>
          </a:p>
          <a:p>
            <a:pPr eaLnBrk="1" hangingPunct="1">
              <a:lnSpc>
                <a:spcPct val="80000"/>
              </a:lnSpc>
            </a:pPr>
            <a:r>
              <a:rPr lang="en-US" sz="2400" b="1" dirty="0" smtClean="0"/>
              <a:t>Combine control with encouragement</a:t>
            </a:r>
          </a:p>
          <a:p>
            <a:pPr eaLnBrk="1" hangingPunct="1">
              <a:lnSpc>
                <a:spcPct val="80000"/>
              </a:lnSpc>
            </a:pPr>
            <a:r>
              <a:rPr lang="en-US" sz="2400" b="1" dirty="0" smtClean="0"/>
              <a:t>Reasonable expectations and realistic standards.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74638"/>
            <a:ext cx="7772400" cy="792162"/>
          </a:xfrm>
        </p:spPr>
        <p:txBody>
          <a:bodyPr/>
          <a:lstStyle/>
          <a:p>
            <a:pPr eaLnBrk="1" hangingPunct="1"/>
            <a:r>
              <a:rPr lang="en-US" dirty="0" smtClean="0"/>
              <a:t>Outcomes of Democratic Style</a:t>
            </a:r>
          </a:p>
        </p:txBody>
      </p:sp>
      <p:sp>
        <p:nvSpPr>
          <p:cNvPr id="21507" name="Rectangle 3"/>
          <p:cNvSpPr>
            <a:spLocks noGrp="1" noChangeArrowheads="1"/>
          </p:cNvSpPr>
          <p:nvPr>
            <p:ph sz="quarter" idx="1"/>
          </p:nvPr>
        </p:nvSpPr>
        <p:spPr>
          <a:xfrm>
            <a:off x="838200" y="1066800"/>
            <a:ext cx="3657600" cy="4648200"/>
          </a:xfrm>
        </p:spPr>
        <p:txBody>
          <a:bodyPr/>
          <a:lstStyle/>
          <a:p>
            <a:pPr eaLnBrk="1" hangingPunct="1">
              <a:lnSpc>
                <a:spcPct val="90000"/>
              </a:lnSpc>
            </a:pPr>
            <a:r>
              <a:rPr lang="en-US" dirty="0" smtClean="0"/>
              <a:t>Happy</a:t>
            </a:r>
          </a:p>
          <a:p>
            <a:pPr eaLnBrk="1" hangingPunct="1">
              <a:lnSpc>
                <a:spcPct val="90000"/>
              </a:lnSpc>
            </a:pPr>
            <a:r>
              <a:rPr lang="en-US" dirty="0" smtClean="0"/>
              <a:t>Most self-reliant</a:t>
            </a:r>
          </a:p>
          <a:p>
            <a:pPr eaLnBrk="1" hangingPunct="1">
              <a:lnSpc>
                <a:spcPct val="90000"/>
              </a:lnSpc>
            </a:pPr>
            <a:r>
              <a:rPr lang="en-US" dirty="0" smtClean="0"/>
              <a:t>Most self-control</a:t>
            </a:r>
          </a:p>
          <a:p>
            <a:pPr eaLnBrk="1" hangingPunct="1">
              <a:lnSpc>
                <a:spcPct val="90000"/>
              </a:lnSpc>
            </a:pPr>
            <a:r>
              <a:rPr lang="en-US" dirty="0" smtClean="0"/>
              <a:t>Content, friendly, generous</a:t>
            </a:r>
          </a:p>
          <a:p>
            <a:pPr eaLnBrk="1" hangingPunct="1">
              <a:lnSpc>
                <a:spcPct val="90000"/>
              </a:lnSpc>
            </a:pPr>
            <a:r>
              <a:rPr lang="en-US" dirty="0" smtClean="0"/>
              <a:t>Cooperative</a:t>
            </a:r>
          </a:p>
          <a:p>
            <a:pPr eaLnBrk="1" hangingPunct="1">
              <a:lnSpc>
                <a:spcPct val="90000"/>
              </a:lnSpc>
            </a:pPr>
            <a:r>
              <a:rPr lang="en-US" dirty="0" smtClean="0"/>
              <a:t>High-achiever’</a:t>
            </a:r>
          </a:p>
          <a:p>
            <a:pPr eaLnBrk="1" hangingPunct="1">
              <a:lnSpc>
                <a:spcPct val="90000"/>
              </a:lnSpc>
            </a:pPr>
            <a:r>
              <a:rPr lang="en-US" dirty="0" smtClean="0"/>
              <a:t>Less likely to be seriously disruptive or delinquent</a:t>
            </a:r>
          </a:p>
        </p:txBody>
      </p:sp>
      <p:sp>
        <p:nvSpPr>
          <p:cNvPr id="21508" name="Rectangle 4"/>
          <p:cNvSpPr>
            <a:spLocks noGrp="1" noChangeArrowheads="1"/>
          </p:cNvSpPr>
          <p:nvPr>
            <p:ph sz="quarter" idx="2"/>
          </p:nvPr>
        </p:nvSpPr>
        <p:spPr>
          <a:xfrm>
            <a:off x="4495800" y="1066800"/>
            <a:ext cx="4191000" cy="4648200"/>
          </a:xfrm>
        </p:spPr>
        <p:txBody>
          <a:bodyPr/>
          <a:lstStyle/>
          <a:p>
            <a:pPr eaLnBrk="1" hangingPunct="1">
              <a:lnSpc>
                <a:spcPct val="90000"/>
              </a:lnSpc>
            </a:pPr>
            <a:r>
              <a:rPr lang="en-US" sz="2400" dirty="0" smtClean="0"/>
              <a:t>Children whose parents expect them to perform well, to fulfill commitments, and to participate actively in family duties, as well as family fun, learn how to formulate goals.  They also experience the satisfaction that comes from meeting responsibilities and achieving success</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Parenting Style…</a:t>
            </a:r>
            <a:endParaRPr lang="en-US" dirty="0"/>
          </a:p>
        </p:txBody>
      </p:sp>
      <p:sp>
        <p:nvSpPr>
          <p:cNvPr id="5" name="Content Placeholder 4"/>
          <p:cNvSpPr>
            <a:spLocks noGrp="1"/>
          </p:cNvSpPr>
          <p:nvPr>
            <p:ph sz="quarter" idx="1"/>
          </p:nvPr>
        </p:nvSpPr>
        <p:spPr/>
        <p:txBody>
          <a:bodyPr>
            <a:normAutofit/>
          </a:bodyPr>
          <a:lstStyle/>
          <a:p>
            <a:r>
              <a:rPr lang="en-US" sz="4500" dirty="0" smtClean="0"/>
              <a:t>Allows the child to have input and share in family decisions?</a:t>
            </a:r>
          </a:p>
          <a:p>
            <a:r>
              <a:rPr lang="en-US" sz="4500" dirty="0" smtClean="0"/>
              <a:t>Allows the child to discipline themselves?</a:t>
            </a:r>
          </a:p>
          <a:p>
            <a:r>
              <a:rPr lang="en-US" sz="4500" dirty="0" smtClean="0"/>
              <a:t>Does not allow for the child’s input, is controlling and in charge?</a:t>
            </a:r>
            <a:endParaRPr lang="en-US" sz="4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a:p>
        </p:txBody>
      </p:sp>
      <p:graphicFrame>
        <p:nvGraphicFramePr>
          <p:cNvPr id="4" name="Content Placeholder 3"/>
          <p:cNvGraphicFramePr>
            <a:graphicFrameLocks/>
          </p:cNvGraphicFramePr>
          <p:nvPr/>
        </p:nvGraphicFramePr>
        <p:xfrm>
          <a:off x="457200" y="838200"/>
          <a:ext cx="7772400" cy="5486400"/>
        </p:xfrm>
        <a:graphic>
          <a:graphicData uri="http://schemas.openxmlformats.org/drawingml/2006/table">
            <a:tbl>
              <a:tblPr firstRow="1" bandRow="1">
                <a:tableStyleId>{5C22544A-7EE6-4342-B048-85BDC9FD1C3A}</a:tableStyleId>
              </a:tblPr>
              <a:tblGrid>
                <a:gridCol w="7772400"/>
              </a:tblGrid>
              <a:tr h="370840">
                <a:tc>
                  <a:txBody>
                    <a:bodyPr/>
                    <a:lstStyle/>
                    <a:p>
                      <a:pPr marL="0" marR="0" indent="0" algn="l" defTabSz="914400" rtl="0" eaLnBrk="1" fontAlgn="auto" latinLnBrk="0" hangingPunct="0">
                        <a:lnSpc>
                          <a:spcPct val="100000"/>
                        </a:lnSpc>
                        <a:spcBef>
                          <a:spcPts val="0"/>
                        </a:spcBef>
                        <a:spcAft>
                          <a:spcPts val="0"/>
                        </a:spcAft>
                        <a:buClrTx/>
                        <a:buSzTx/>
                        <a:buFontTx/>
                        <a:buNone/>
                        <a:tabLst/>
                        <a:defRPr/>
                      </a:pPr>
                      <a:r>
                        <a:rPr lang="en-US" sz="4000" b="1" dirty="0" smtClean="0"/>
                        <a:t>Your child’s room is a mess.  How would the following parenting styles handle this AND how would the children react to this parent?</a:t>
                      </a:r>
                      <a:endParaRPr lang="en-US" sz="4000" dirty="0" smtClean="0"/>
                    </a:p>
                    <a:p>
                      <a:pPr marL="0" marR="0" hangingPunct="0">
                        <a:spcBef>
                          <a:spcPts val="0"/>
                        </a:spcBef>
                        <a:spcAft>
                          <a:spcPts val="0"/>
                        </a:spcAft>
                      </a:pPr>
                      <a:endParaRPr lang="en-US" sz="4000" kern="1400" dirty="0">
                        <a:latin typeface="Times New Roman"/>
                        <a:ea typeface="Times New Roman"/>
                      </a:endParaRPr>
                    </a:p>
                  </a:txBody>
                  <a:tcPr marL="68580" marR="68580" marT="0" marB="0"/>
                </a:tc>
              </a:tr>
              <a:tr h="370840">
                <a:tc>
                  <a:txBody>
                    <a:bodyPr/>
                    <a:lstStyle/>
                    <a:p>
                      <a:pPr marL="0" marR="0" hangingPunct="0">
                        <a:spcBef>
                          <a:spcPts val="0"/>
                        </a:spcBef>
                        <a:spcAft>
                          <a:spcPts val="0"/>
                        </a:spcAft>
                      </a:pPr>
                      <a:r>
                        <a:rPr lang="en-US" sz="4000" b="1" kern="1400" dirty="0">
                          <a:latin typeface="Times New Roman"/>
                          <a:ea typeface="Times New Roman"/>
                        </a:rPr>
                        <a:t>Permissive Parent</a:t>
                      </a:r>
                      <a:endParaRPr lang="en-US" sz="4000" kern="1400" dirty="0">
                        <a:latin typeface="Times New Roman"/>
                        <a:ea typeface="Times New Roman"/>
                      </a:endParaRPr>
                    </a:p>
                  </a:txBody>
                  <a:tcPr marL="68580" marR="68580" marT="0" marB="0"/>
                </a:tc>
              </a:tr>
              <a:tr h="370840">
                <a:tc>
                  <a:txBody>
                    <a:bodyPr/>
                    <a:lstStyle/>
                    <a:p>
                      <a:pPr marL="0" marR="0" hangingPunct="0">
                        <a:spcBef>
                          <a:spcPts val="0"/>
                        </a:spcBef>
                        <a:spcAft>
                          <a:spcPts val="0"/>
                        </a:spcAft>
                      </a:pPr>
                      <a:r>
                        <a:rPr lang="en-US" sz="4000" b="1" kern="1400" dirty="0">
                          <a:latin typeface="Times New Roman"/>
                          <a:ea typeface="Times New Roman"/>
                        </a:rPr>
                        <a:t>Democratic Parent</a:t>
                      </a:r>
                      <a:endParaRPr lang="en-US" sz="4000" kern="1400" dirty="0">
                        <a:latin typeface="Times New Roman"/>
                        <a:ea typeface="Times New Roman"/>
                      </a:endParaRPr>
                    </a:p>
                  </a:txBody>
                  <a:tcPr marL="68580" marR="68580" marT="0" marB="0"/>
                </a:tc>
              </a:tr>
              <a:tr h="370840">
                <a:tc>
                  <a:txBody>
                    <a:bodyPr/>
                    <a:lstStyle/>
                    <a:p>
                      <a:pPr marL="0" marR="0" indent="0" algn="l" defTabSz="914400" rtl="0" eaLnBrk="1" fontAlgn="auto" latinLnBrk="0" hangingPunct="0">
                        <a:lnSpc>
                          <a:spcPct val="100000"/>
                        </a:lnSpc>
                        <a:spcBef>
                          <a:spcPts val="0"/>
                        </a:spcBef>
                        <a:spcAft>
                          <a:spcPts val="0"/>
                        </a:spcAft>
                        <a:buClrTx/>
                        <a:buSzTx/>
                        <a:buFontTx/>
                        <a:buNone/>
                        <a:tabLst/>
                        <a:defRPr/>
                      </a:pPr>
                      <a:r>
                        <a:rPr lang="en-US" sz="4000" b="1" kern="1400" dirty="0" smtClean="0">
                          <a:latin typeface="Times New Roman"/>
                          <a:ea typeface="Times New Roman"/>
                        </a:rPr>
                        <a:t>Authoritarian Parent</a:t>
                      </a:r>
                      <a:endParaRPr lang="en-US" sz="4000" kern="1400" dirty="0" smtClean="0">
                        <a:latin typeface="Times New Roman"/>
                        <a:ea typeface="Times New Roman"/>
                      </a:endParaRPr>
                    </a:p>
                    <a:p>
                      <a:pPr marL="0" marR="0" hangingPunct="0">
                        <a:spcBef>
                          <a:spcPts val="0"/>
                        </a:spcBef>
                        <a:spcAft>
                          <a:spcPts val="0"/>
                        </a:spcAft>
                      </a:pPr>
                      <a:endParaRPr lang="en-US" sz="4000" kern="1400" dirty="0">
                        <a:latin typeface="Times New Roman"/>
                        <a:ea typeface="Times New Roman"/>
                      </a:endParaRPr>
                    </a:p>
                  </a:txBody>
                  <a:tcPr marL="68580" marR="68580" marT="0" marB="0"/>
                </a:tc>
              </a:tr>
            </a:tbl>
          </a:graphicData>
        </a:graphic>
      </p:graphicFrame>
      <p:sp>
        <p:nvSpPr>
          <p:cNvPr id="5" name="Title 4"/>
          <p:cNvSpPr txBox="1">
            <a:spLocks noGrp="1"/>
          </p:cNvSpPr>
          <p:nvPr>
            <p:ph type="title"/>
          </p:nvPr>
        </p:nvSpPr>
        <p:spPr>
          <a:xfrm>
            <a:off x="914400" y="274638"/>
            <a:ext cx="7772400" cy="487362"/>
          </a:xfrm>
          <a:prstGeom prst="rect">
            <a:avLst/>
          </a:prstGeom>
          <a:noFill/>
        </p:spPr>
        <p:txBody>
          <a:bodyPr wrap="square" rtlCol="0">
            <a:spAutoFit/>
          </a:bodyPr>
          <a:lstStyle/>
          <a:p>
            <a:pPr algn="ctr">
              <a:lnSpc>
                <a:spcPct val="90000"/>
              </a:lnSpc>
            </a:pPr>
            <a:r>
              <a:rPr lang="en-US" sz="2400" b="1" u="sng" dirty="0" smtClean="0">
                <a:solidFill>
                  <a:schemeClr val="accent1"/>
                </a:solidFill>
                <a:effectLst>
                  <a:outerShdw blurRad="38100" dist="38100" dir="2700000" algn="tl">
                    <a:srgbClr val="000000">
                      <a:alpha val="43137"/>
                    </a:srgbClr>
                  </a:outerShdw>
                </a:effectLst>
              </a:rPr>
              <a:t>SCENARIO in Study Guide and Self-Analysis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Nathan’s Story</a:t>
            </a:r>
            <a:endParaRPr lang="en-US" dirty="0"/>
          </a:p>
        </p:txBody>
      </p:sp>
      <p:sp>
        <p:nvSpPr>
          <p:cNvPr id="3" name="Content Placeholder 2"/>
          <p:cNvSpPr>
            <a:spLocks noGrp="1"/>
          </p:cNvSpPr>
          <p:nvPr>
            <p:ph sz="quarter" idx="1"/>
          </p:nvPr>
        </p:nvSpPr>
        <p:spPr/>
        <p:txBody>
          <a:bodyPr>
            <a:normAutofit/>
          </a:bodyPr>
          <a:lstStyle/>
          <a:p>
            <a:r>
              <a:rPr lang="en-US" sz="4500" dirty="0" smtClean="0"/>
              <a:t>Beginning Challenging Situations with Teen Pregnancy</a:t>
            </a:r>
            <a:endParaRPr lang="en-US" sz="4500" dirty="0"/>
          </a:p>
        </p:txBody>
      </p:sp>
    </p:spTree>
    <p:extLst>
      <p:ext uri="{BB962C8B-B14F-4D97-AF65-F5344CB8AC3E}">
        <p14:creationId xmlns:p14="http://schemas.microsoft.com/office/powerpoint/2010/main" val="159158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579438"/>
          </a:xfrm>
        </p:spPr>
        <p:txBody>
          <a:bodyPr>
            <a:normAutofit fontScale="90000"/>
          </a:bodyPr>
          <a:lstStyle/>
          <a:p>
            <a:r>
              <a:rPr lang="en-US" dirty="0" smtClean="0"/>
              <a:t>Unit 3, Quiz #1</a:t>
            </a:r>
            <a:endParaRPr lang="en-US" dirty="0"/>
          </a:p>
        </p:txBody>
      </p:sp>
      <p:sp>
        <p:nvSpPr>
          <p:cNvPr id="3" name="Content Placeholder 2"/>
          <p:cNvSpPr>
            <a:spLocks noGrp="1"/>
          </p:cNvSpPr>
          <p:nvPr>
            <p:ph sz="quarter" idx="1"/>
          </p:nvPr>
        </p:nvSpPr>
        <p:spPr>
          <a:xfrm>
            <a:off x="152400" y="762000"/>
            <a:ext cx="8534400" cy="5867400"/>
          </a:xfrm>
        </p:spPr>
        <p:txBody>
          <a:bodyPr>
            <a:normAutofit fontScale="77500" lnSpcReduction="20000"/>
          </a:bodyPr>
          <a:lstStyle/>
          <a:p>
            <a:pPr>
              <a:buNone/>
            </a:pPr>
            <a:r>
              <a:rPr lang="en-US" dirty="0" smtClean="0"/>
              <a:t>1.  When adults do not reinforce appropriate behavior, children may:</a:t>
            </a:r>
          </a:p>
          <a:p>
            <a:pPr>
              <a:buNone/>
            </a:pPr>
            <a:r>
              <a:rPr lang="en-US" dirty="0" smtClean="0"/>
              <a:t>	A.  Need new experiences</a:t>
            </a:r>
          </a:p>
          <a:p>
            <a:pPr>
              <a:buNone/>
            </a:pPr>
            <a:r>
              <a:rPr lang="en-US" dirty="0" smtClean="0"/>
              <a:t>	B.  Resort to problem behavior</a:t>
            </a:r>
          </a:p>
          <a:p>
            <a:pPr>
              <a:buNone/>
            </a:pPr>
            <a:r>
              <a:rPr lang="en-US" dirty="0" smtClean="0"/>
              <a:t>	C.  Develop autonomy</a:t>
            </a:r>
          </a:p>
          <a:p>
            <a:pPr>
              <a:buNone/>
            </a:pPr>
            <a:r>
              <a:rPr lang="en-US" dirty="0" smtClean="0"/>
              <a:t>	D.  Exhibit self-control</a:t>
            </a:r>
          </a:p>
          <a:p>
            <a:pPr>
              <a:buNone/>
            </a:pPr>
            <a:r>
              <a:rPr lang="en-US" dirty="0" smtClean="0"/>
              <a:t> </a:t>
            </a:r>
          </a:p>
          <a:p>
            <a:pPr>
              <a:buNone/>
            </a:pPr>
            <a:r>
              <a:rPr lang="en-US" dirty="0" smtClean="0"/>
              <a:t>2.  What is the MOST common result when parents punish rather than discipline</a:t>
            </a:r>
          </a:p>
          <a:p>
            <a:pPr>
              <a:buNone/>
            </a:pPr>
            <a:r>
              <a:rPr lang="en-US" dirty="0" smtClean="0"/>
              <a:t>	A.  The child rebels</a:t>
            </a:r>
          </a:p>
          <a:p>
            <a:pPr>
              <a:buNone/>
            </a:pPr>
            <a:r>
              <a:rPr lang="en-US" dirty="0" smtClean="0"/>
              <a:t>	B.  The child’s behavior improves</a:t>
            </a:r>
          </a:p>
          <a:p>
            <a:pPr>
              <a:buNone/>
            </a:pPr>
            <a:r>
              <a:rPr lang="en-US" dirty="0" smtClean="0"/>
              <a:t>	C.  The child learns what the correct behavior is</a:t>
            </a:r>
          </a:p>
          <a:p>
            <a:pPr>
              <a:buNone/>
            </a:pPr>
            <a:r>
              <a:rPr lang="en-US" dirty="0" smtClean="0"/>
              <a:t>	D.  The child does not repeat the wrong behavior</a:t>
            </a:r>
          </a:p>
          <a:p>
            <a:pPr>
              <a:buNone/>
            </a:pPr>
            <a:r>
              <a:rPr lang="en-US" dirty="0" smtClean="0"/>
              <a:t> </a:t>
            </a:r>
          </a:p>
          <a:p>
            <a:pPr>
              <a:buNone/>
            </a:pPr>
            <a:r>
              <a:rPr lang="en-US" dirty="0" smtClean="0"/>
              <a:t>3.  Discipline may best be defined as: </a:t>
            </a:r>
          </a:p>
          <a:p>
            <a:pPr>
              <a:buNone/>
            </a:pPr>
            <a:r>
              <a:rPr lang="en-US" dirty="0" smtClean="0"/>
              <a:t>	A.  Punishment for a child’s misbehavior</a:t>
            </a:r>
          </a:p>
          <a:p>
            <a:pPr>
              <a:buNone/>
            </a:pPr>
            <a:r>
              <a:rPr lang="en-US" dirty="0" smtClean="0"/>
              <a:t>	B.  Guidance which helps the child learn self-control and keep</a:t>
            </a:r>
          </a:p>
          <a:p>
            <a:pPr>
              <a:buNone/>
            </a:pPr>
            <a:r>
              <a:rPr lang="en-US" dirty="0" smtClean="0"/>
              <a:t>                         their self-concept</a:t>
            </a:r>
          </a:p>
          <a:p>
            <a:pPr>
              <a:buNone/>
            </a:pPr>
            <a:r>
              <a:rPr lang="en-US" dirty="0" smtClean="0"/>
              <a:t>	C.  Setting rules and limits </a:t>
            </a:r>
          </a:p>
          <a:p>
            <a:pPr>
              <a:buNone/>
            </a:pPr>
            <a:r>
              <a:rPr lang="en-US" dirty="0" smtClean="0"/>
              <a:t>	D.  Showing the child who is the boss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458200" cy="6400800"/>
          </a:xfrm>
        </p:spPr>
        <p:txBody>
          <a:bodyPr>
            <a:normAutofit fontScale="85000" lnSpcReduction="20000"/>
          </a:bodyPr>
          <a:lstStyle/>
          <a:p>
            <a:pPr>
              <a:buNone/>
            </a:pPr>
            <a:r>
              <a:rPr lang="en-US" dirty="0" smtClean="0"/>
              <a:t>4. Adults should respond to aggressive behavior:</a:t>
            </a:r>
          </a:p>
          <a:p>
            <a:pPr>
              <a:buNone/>
            </a:pPr>
            <a:r>
              <a:rPr lang="en-US" dirty="0" smtClean="0"/>
              <a:t>	A.  By ignoring them</a:t>
            </a:r>
          </a:p>
          <a:p>
            <a:pPr>
              <a:buNone/>
            </a:pPr>
            <a:r>
              <a:rPr lang="en-US" dirty="0" smtClean="0"/>
              <a:t>	B.  With immediate intimidating behavior</a:t>
            </a:r>
          </a:p>
          <a:p>
            <a:pPr>
              <a:buNone/>
            </a:pPr>
            <a:r>
              <a:rPr lang="en-US" dirty="0" smtClean="0"/>
              <a:t>	C.  With equally aggressive behavior</a:t>
            </a:r>
          </a:p>
          <a:p>
            <a:pPr>
              <a:buNone/>
            </a:pPr>
            <a:r>
              <a:rPr lang="en-US" dirty="0" smtClean="0"/>
              <a:t>	D.  In a non-aggressive way</a:t>
            </a:r>
          </a:p>
          <a:p>
            <a:pPr>
              <a:buNone/>
            </a:pPr>
            <a:r>
              <a:rPr lang="en-US" dirty="0" smtClean="0"/>
              <a:t> </a:t>
            </a:r>
          </a:p>
          <a:p>
            <a:pPr>
              <a:buNone/>
            </a:pPr>
            <a:r>
              <a:rPr lang="en-US" dirty="0" smtClean="0"/>
              <a:t>5.  When you speak to a child or give them directions:</a:t>
            </a:r>
          </a:p>
          <a:p>
            <a:pPr>
              <a:buNone/>
            </a:pPr>
            <a:r>
              <a:rPr lang="en-US" dirty="0" smtClean="0"/>
              <a:t>	A.  Let them know you are in charge</a:t>
            </a:r>
          </a:p>
          <a:p>
            <a:pPr>
              <a:buNone/>
            </a:pPr>
            <a:r>
              <a:rPr lang="en-US" dirty="0" smtClean="0"/>
              <a:t>	B.  Speak in a soft voice</a:t>
            </a:r>
          </a:p>
          <a:p>
            <a:pPr>
              <a:buNone/>
            </a:pPr>
            <a:r>
              <a:rPr lang="en-US" dirty="0" smtClean="0"/>
              <a:t>	C.  Get down and talk to them on their eye level</a:t>
            </a:r>
          </a:p>
          <a:p>
            <a:pPr>
              <a:buNone/>
            </a:pPr>
            <a:r>
              <a:rPr lang="en-US" dirty="0" smtClean="0"/>
              <a:t>	D.  Say it only once so they will learn to listen</a:t>
            </a:r>
          </a:p>
          <a:p>
            <a:pPr>
              <a:buNone/>
            </a:pPr>
            <a:r>
              <a:rPr lang="en-US" dirty="0" smtClean="0"/>
              <a:t> </a:t>
            </a:r>
          </a:p>
          <a:p>
            <a:pPr>
              <a:buNone/>
            </a:pPr>
            <a:r>
              <a:rPr lang="en-US" dirty="0" smtClean="0"/>
              <a:t>6.  Mr. McCarthy believes that physical punishment, such as spanking, helps his son Leon follow the rules he has set for the family.  Mr. McCarthy is probably:</a:t>
            </a:r>
          </a:p>
          <a:p>
            <a:pPr>
              <a:buNone/>
            </a:pPr>
            <a:r>
              <a:rPr lang="en-US" dirty="0" smtClean="0"/>
              <a:t>	A.  Democratic parent</a:t>
            </a:r>
          </a:p>
          <a:p>
            <a:pPr>
              <a:buNone/>
            </a:pPr>
            <a:r>
              <a:rPr lang="en-US" dirty="0" smtClean="0"/>
              <a:t>	B.  Permissive parent</a:t>
            </a:r>
          </a:p>
          <a:p>
            <a:pPr>
              <a:buNone/>
            </a:pPr>
            <a:r>
              <a:rPr lang="en-US" dirty="0" smtClean="0"/>
              <a:t>	C.  Authoritarian parent</a:t>
            </a:r>
          </a:p>
          <a:p>
            <a:pPr>
              <a:buNone/>
            </a:pPr>
            <a:r>
              <a:rPr lang="en-US" dirty="0" smtClean="0"/>
              <a:t>	D.  Assertive parent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Children’s Books</a:t>
            </a:r>
            <a:endParaRPr lang="en-US" dirty="0"/>
          </a:p>
        </p:txBody>
      </p:sp>
      <p:sp>
        <p:nvSpPr>
          <p:cNvPr id="7" name="Text Placeholder 6"/>
          <p:cNvSpPr>
            <a:spLocks noGrp="1"/>
          </p:cNvSpPr>
          <p:nvPr>
            <p:ph type="body" idx="1"/>
          </p:nvPr>
        </p:nvSpPr>
        <p:spPr/>
        <p:txBody>
          <a:bodyPr/>
          <a:lstStyle/>
          <a:p>
            <a:r>
              <a:rPr lang="en-US" dirty="0" smtClean="0"/>
              <a:t>Today:</a:t>
            </a:r>
            <a:endParaRPr lang="en-US" dirty="0"/>
          </a:p>
        </p:txBody>
      </p:sp>
      <p:sp>
        <p:nvSpPr>
          <p:cNvPr id="8" name="Text Placeholder 7"/>
          <p:cNvSpPr>
            <a:spLocks noGrp="1"/>
          </p:cNvSpPr>
          <p:nvPr>
            <p:ph type="body" sz="half" idx="3"/>
          </p:nvPr>
        </p:nvSpPr>
        <p:spPr/>
        <p:txBody>
          <a:bodyPr/>
          <a:lstStyle/>
          <a:p>
            <a:r>
              <a:rPr lang="en-US" dirty="0" smtClean="0"/>
              <a:t>Friday</a:t>
            </a:r>
            <a:endParaRPr lang="en-US" dirty="0"/>
          </a:p>
        </p:txBody>
      </p:sp>
      <p:sp>
        <p:nvSpPr>
          <p:cNvPr id="5" name="Content Placeholder 4"/>
          <p:cNvSpPr>
            <a:spLocks noGrp="1"/>
          </p:cNvSpPr>
          <p:nvPr>
            <p:ph sz="half" idx="2"/>
          </p:nvPr>
        </p:nvSpPr>
        <p:spPr/>
        <p:txBody>
          <a:bodyPr>
            <a:normAutofit lnSpcReduction="10000"/>
          </a:bodyPr>
          <a:lstStyle/>
          <a:p>
            <a:r>
              <a:rPr lang="en-US" sz="5000" dirty="0" err="1" smtClean="0"/>
              <a:t>Baylee</a:t>
            </a:r>
            <a:r>
              <a:rPr lang="en-US" sz="5000" dirty="0" smtClean="0"/>
              <a:t> H.</a:t>
            </a:r>
          </a:p>
          <a:p>
            <a:endParaRPr lang="en-US" sz="5000" dirty="0"/>
          </a:p>
          <a:p>
            <a:r>
              <a:rPr lang="en-US" sz="5000" dirty="0" smtClean="0"/>
              <a:t>Wednesday:</a:t>
            </a:r>
          </a:p>
          <a:p>
            <a:pPr lvl="1"/>
            <a:r>
              <a:rPr lang="en-US" sz="4800" dirty="0" err="1" smtClean="0"/>
              <a:t>Kenzee</a:t>
            </a:r>
            <a:endParaRPr lang="en-US" sz="4800" dirty="0" smtClean="0"/>
          </a:p>
          <a:p>
            <a:pPr lvl="1"/>
            <a:r>
              <a:rPr lang="en-US" sz="4800" dirty="0" smtClean="0"/>
              <a:t>Sierra</a:t>
            </a:r>
            <a:r>
              <a:rPr lang="en-US" sz="4800" dirty="0" smtClean="0"/>
              <a:t> </a:t>
            </a:r>
            <a:endParaRPr lang="en-US" sz="4800" dirty="0"/>
          </a:p>
        </p:txBody>
      </p:sp>
      <p:sp>
        <p:nvSpPr>
          <p:cNvPr id="9" name="Content Placeholder 8"/>
          <p:cNvSpPr>
            <a:spLocks noGrp="1"/>
          </p:cNvSpPr>
          <p:nvPr>
            <p:ph sz="half" idx="4"/>
          </p:nvPr>
        </p:nvSpPr>
        <p:spPr/>
        <p:txBody>
          <a:bodyPr>
            <a:normAutofit/>
          </a:bodyPr>
          <a:lstStyle/>
          <a:p>
            <a:r>
              <a:rPr lang="en-US" sz="3500" dirty="0" smtClean="0"/>
              <a:t>Pablo</a:t>
            </a:r>
          </a:p>
          <a:p>
            <a:r>
              <a:rPr lang="en-US" sz="3500" dirty="0" err="1" smtClean="0"/>
              <a:t>Alix</a:t>
            </a:r>
            <a:endParaRPr lang="en-US" sz="3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Parenting Styles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3" name="Content Placeholder 2"/>
          <p:cNvSpPr>
            <a:spLocks noGrp="1"/>
          </p:cNvSpPr>
          <p:nvPr>
            <p:ph sz="quarter" idx="1"/>
          </p:nvPr>
        </p:nvSpPr>
        <p:spPr/>
        <p:txBody>
          <a:bodyPr/>
          <a:lstStyle/>
          <a:p>
            <a:r>
              <a:rPr lang="en-US" dirty="0" smtClean="0"/>
              <a:t>You went out with your friends.  Your curfew is midnight, which is in 10 minutes, but you are in the middle of an activity that you do no want to leave and, besides that, there is no way you will make it home in 10 minutes.  You decide to stay longer.</a:t>
            </a:r>
          </a:p>
          <a:p>
            <a:r>
              <a:rPr lang="en-US" dirty="0" smtClean="0"/>
              <a:t>In your family, how would this situation be handled? How would your parent’s react and what would the final result be?</a:t>
            </a:r>
          </a:p>
          <a:p>
            <a:r>
              <a:rPr lang="en-US" dirty="0" smtClean="0"/>
              <a:t>Assign a group scribe to record responses and then write the responses on the board.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Match</a:t>
            </a:r>
          </a:p>
        </p:txBody>
      </p:sp>
      <p:sp>
        <p:nvSpPr>
          <p:cNvPr id="14339" name="Rectangle 3"/>
          <p:cNvSpPr>
            <a:spLocks noGrp="1" noChangeArrowheads="1"/>
          </p:cNvSpPr>
          <p:nvPr>
            <p:ph sz="quarter" idx="1"/>
          </p:nvPr>
        </p:nvSpPr>
        <p:spPr>
          <a:xfrm>
            <a:off x="457200" y="1981200"/>
            <a:ext cx="4019550" cy="3886200"/>
          </a:xfrm>
        </p:spPr>
        <p:txBody>
          <a:bodyPr>
            <a:normAutofit lnSpcReduction="10000"/>
          </a:bodyPr>
          <a:lstStyle/>
          <a:p>
            <a:pPr marL="457200" indent="-457200" eaLnBrk="1" hangingPunct="1">
              <a:lnSpc>
                <a:spcPct val="90000"/>
              </a:lnSpc>
              <a:buFontTx/>
              <a:buAutoNum type="arabicPeriod"/>
            </a:pPr>
            <a:r>
              <a:rPr lang="en-US" smtClean="0"/>
              <a:t>Responsive to children's’ needs.</a:t>
            </a:r>
          </a:p>
          <a:p>
            <a:pPr marL="457200" indent="-457200" eaLnBrk="1" hangingPunct="1">
              <a:lnSpc>
                <a:spcPct val="90000"/>
              </a:lnSpc>
              <a:buFontTx/>
              <a:buAutoNum type="arabicPeriod"/>
            </a:pPr>
            <a:r>
              <a:rPr lang="en-US" smtClean="0"/>
              <a:t>Indifferent to children, ignore them</a:t>
            </a:r>
          </a:p>
          <a:p>
            <a:pPr marL="457200" indent="-457200" eaLnBrk="1" hangingPunct="1">
              <a:lnSpc>
                <a:spcPct val="90000"/>
              </a:lnSpc>
              <a:buFontTx/>
              <a:buAutoNum type="arabicPeriod"/>
            </a:pPr>
            <a:r>
              <a:rPr lang="en-US" smtClean="0"/>
              <a:t>Reject their children</a:t>
            </a:r>
          </a:p>
          <a:p>
            <a:pPr marL="457200" indent="-457200" eaLnBrk="1" hangingPunct="1">
              <a:lnSpc>
                <a:spcPct val="90000"/>
              </a:lnSpc>
              <a:buFontTx/>
              <a:buAutoNum type="arabicPeriod"/>
            </a:pPr>
            <a:r>
              <a:rPr lang="en-US" smtClean="0"/>
              <a:t>Critical, derogatory, dissatisfied with their children.</a:t>
            </a:r>
          </a:p>
          <a:p>
            <a:pPr marL="457200" indent="-457200" eaLnBrk="1" hangingPunct="1">
              <a:lnSpc>
                <a:spcPct val="90000"/>
              </a:lnSpc>
              <a:buFontTx/>
              <a:buAutoNum type="arabicPeriod"/>
            </a:pPr>
            <a:r>
              <a:rPr lang="en-US" smtClean="0"/>
              <a:t>Warm, understanding and accepting.</a:t>
            </a:r>
          </a:p>
          <a:p>
            <a:pPr marL="457200" indent="-457200" eaLnBrk="1" hangingPunct="1">
              <a:lnSpc>
                <a:spcPct val="90000"/>
              </a:lnSpc>
              <a:buFontTx/>
              <a:buAutoNum type="arabicPeriod"/>
            </a:pPr>
            <a:endParaRPr lang="en-US" smtClean="0"/>
          </a:p>
        </p:txBody>
      </p:sp>
      <p:sp>
        <p:nvSpPr>
          <p:cNvPr id="14340" name="Rectangle 4"/>
          <p:cNvSpPr>
            <a:spLocks noGrp="1" noChangeArrowheads="1"/>
          </p:cNvSpPr>
          <p:nvPr>
            <p:ph sz="quarter" idx="2"/>
          </p:nvPr>
        </p:nvSpPr>
        <p:spPr>
          <a:xfrm>
            <a:off x="4667250" y="1981200"/>
            <a:ext cx="4019550" cy="3886200"/>
          </a:xfrm>
        </p:spPr>
        <p:txBody>
          <a:bodyPr/>
          <a:lstStyle/>
          <a:p>
            <a:pPr marL="457200" indent="-457200" eaLnBrk="1" hangingPunct="1">
              <a:lnSpc>
                <a:spcPct val="90000"/>
              </a:lnSpc>
              <a:buFontTx/>
              <a:buAutoNum type="alphaUcPeriod"/>
            </a:pPr>
            <a:r>
              <a:rPr lang="en-US" sz="2400" smtClean="0"/>
              <a:t>Hostile and antisocial</a:t>
            </a:r>
          </a:p>
          <a:p>
            <a:pPr marL="457200" indent="-457200" eaLnBrk="1" hangingPunct="1">
              <a:lnSpc>
                <a:spcPct val="90000"/>
              </a:lnSpc>
              <a:buFontTx/>
              <a:buAutoNum type="alphaUcPeriod"/>
            </a:pPr>
            <a:r>
              <a:rPr lang="en-US" sz="2400" smtClean="0"/>
              <a:t>Poor self-control, difficulty with social interactions when teenagers.</a:t>
            </a:r>
          </a:p>
          <a:p>
            <a:pPr marL="457200" indent="-457200" eaLnBrk="1" hangingPunct="1">
              <a:lnSpc>
                <a:spcPct val="90000"/>
              </a:lnSpc>
              <a:buFontTx/>
              <a:buAutoNum type="alphaUcPeriod"/>
            </a:pPr>
            <a:r>
              <a:rPr lang="en-US" sz="2400" smtClean="0"/>
              <a:t>Compliant with parent’s wishes </a:t>
            </a:r>
          </a:p>
          <a:p>
            <a:pPr marL="457200" indent="-457200" eaLnBrk="1" hangingPunct="1">
              <a:lnSpc>
                <a:spcPct val="90000"/>
              </a:lnSpc>
              <a:buFontTx/>
              <a:buAutoNum type="alphaUcPeriod"/>
            </a:pPr>
            <a:r>
              <a:rPr lang="en-US" sz="2400" smtClean="0"/>
              <a:t>Happy and friendly</a:t>
            </a:r>
          </a:p>
          <a:p>
            <a:pPr marL="457200" indent="-457200" eaLnBrk="1" hangingPunct="1">
              <a:lnSpc>
                <a:spcPct val="90000"/>
              </a:lnSpc>
              <a:buFontTx/>
              <a:buAutoNum type="alphaUcPeriod"/>
            </a:pPr>
            <a:r>
              <a:rPr lang="en-US" sz="2400" smtClean="0"/>
              <a:t>Dissatisfied with themselves.</a:t>
            </a:r>
          </a:p>
        </p:txBody>
      </p:sp>
      <p:sp>
        <p:nvSpPr>
          <p:cNvPr id="5" name="TextBox 4"/>
          <p:cNvSpPr txBox="1"/>
          <p:nvPr/>
        </p:nvSpPr>
        <p:spPr>
          <a:xfrm>
            <a:off x="1143000" y="5715000"/>
            <a:ext cx="7375673" cy="400110"/>
          </a:xfrm>
          <a:prstGeom prst="rect">
            <a:avLst/>
          </a:prstGeom>
          <a:noFill/>
        </p:spPr>
        <p:txBody>
          <a:bodyPr wrap="none" rtlCol="0">
            <a:spAutoFit/>
          </a:bodyPr>
          <a:lstStyle/>
          <a:p>
            <a:r>
              <a:rPr lang="en-US" sz="2000" b="1" dirty="0" smtClean="0">
                <a:solidFill>
                  <a:schemeClr val="accent1"/>
                </a:solidFill>
              </a:rPr>
              <a:t>The way a child is parented, influences who they might become….</a:t>
            </a:r>
            <a:endParaRPr lang="en-US" sz="2000" b="1" dirty="0">
              <a:solidFill>
                <a:schemeClr val="accent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Matching Key</a:t>
            </a:r>
          </a:p>
        </p:txBody>
      </p:sp>
      <p:sp>
        <p:nvSpPr>
          <p:cNvPr id="15363" name="Rectangle 3"/>
          <p:cNvSpPr>
            <a:spLocks noGrp="1" noChangeArrowheads="1"/>
          </p:cNvSpPr>
          <p:nvPr>
            <p:ph sz="quarter" idx="1"/>
          </p:nvPr>
        </p:nvSpPr>
        <p:spPr>
          <a:xfrm>
            <a:off x="457200" y="1981200"/>
            <a:ext cx="4019550" cy="3886200"/>
          </a:xfrm>
        </p:spPr>
        <p:txBody>
          <a:bodyPr>
            <a:normAutofit lnSpcReduction="10000"/>
          </a:bodyPr>
          <a:lstStyle/>
          <a:p>
            <a:pPr marL="457200" indent="-457200" eaLnBrk="1" hangingPunct="1">
              <a:lnSpc>
                <a:spcPct val="90000"/>
              </a:lnSpc>
              <a:buFontTx/>
              <a:buAutoNum type="arabicPeriod"/>
            </a:pPr>
            <a:r>
              <a:rPr lang="en-US" smtClean="0"/>
              <a:t>Responsive to children's’ needs.</a:t>
            </a:r>
          </a:p>
          <a:p>
            <a:pPr marL="457200" indent="-457200" eaLnBrk="1" hangingPunct="1">
              <a:lnSpc>
                <a:spcPct val="90000"/>
              </a:lnSpc>
              <a:buFontTx/>
              <a:buAutoNum type="arabicPeriod"/>
            </a:pPr>
            <a:r>
              <a:rPr lang="en-US" smtClean="0"/>
              <a:t>Indifferent to children, ignore them</a:t>
            </a:r>
          </a:p>
          <a:p>
            <a:pPr marL="457200" indent="-457200" eaLnBrk="1" hangingPunct="1">
              <a:lnSpc>
                <a:spcPct val="90000"/>
              </a:lnSpc>
              <a:buFontTx/>
              <a:buAutoNum type="arabicPeriod"/>
            </a:pPr>
            <a:r>
              <a:rPr lang="en-US" smtClean="0"/>
              <a:t>Reject their children</a:t>
            </a:r>
          </a:p>
          <a:p>
            <a:pPr marL="457200" indent="-457200" eaLnBrk="1" hangingPunct="1">
              <a:lnSpc>
                <a:spcPct val="90000"/>
              </a:lnSpc>
              <a:buFontTx/>
              <a:buAutoNum type="arabicPeriod"/>
            </a:pPr>
            <a:r>
              <a:rPr lang="en-US" smtClean="0"/>
              <a:t>Critical, derogatory, dissatisfied with their children.</a:t>
            </a:r>
          </a:p>
          <a:p>
            <a:pPr marL="457200" indent="-457200" eaLnBrk="1" hangingPunct="1">
              <a:lnSpc>
                <a:spcPct val="90000"/>
              </a:lnSpc>
              <a:buFontTx/>
              <a:buAutoNum type="arabicPeriod"/>
            </a:pPr>
            <a:r>
              <a:rPr lang="en-US" smtClean="0"/>
              <a:t>Warm, understanding and accepting.</a:t>
            </a:r>
          </a:p>
          <a:p>
            <a:pPr marL="457200" indent="-457200" eaLnBrk="1" hangingPunct="1">
              <a:lnSpc>
                <a:spcPct val="90000"/>
              </a:lnSpc>
              <a:buFontTx/>
              <a:buAutoNum type="arabicPeriod"/>
            </a:pPr>
            <a:endParaRPr lang="en-US" smtClean="0"/>
          </a:p>
        </p:txBody>
      </p:sp>
      <p:sp>
        <p:nvSpPr>
          <p:cNvPr id="15364" name="Rectangle 4"/>
          <p:cNvSpPr>
            <a:spLocks noGrp="1" noChangeArrowheads="1"/>
          </p:cNvSpPr>
          <p:nvPr>
            <p:ph sz="quarter" idx="2"/>
          </p:nvPr>
        </p:nvSpPr>
        <p:spPr>
          <a:xfrm>
            <a:off x="4667250" y="1981200"/>
            <a:ext cx="4019550" cy="3886200"/>
          </a:xfrm>
        </p:spPr>
        <p:txBody>
          <a:bodyPr/>
          <a:lstStyle/>
          <a:p>
            <a:pPr marL="457200" indent="-457200" eaLnBrk="1" hangingPunct="1">
              <a:lnSpc>
                <a:spcPct val="90000"/>
              </a:lnSpc>
              <a:buFontTx/>
              <a:buAutoNum type="alphaUcPeriod"/>
            </a:pPr>
            <a:r>
              <a:rPr lang="en-US" sz="2400" smtClean="0"/>
              <a:t>Hostile and antisocial</a:t>
            </a:r>
          </a:p>
          <a:p>
            <a:pPr marL="457200" indent="-457200" eaLnBrk="1" hangingPunct="1">
              <a:lnSpc>
                <a:spcPct val="90000"/>
              </a:lnSpc>
              <a:buFontTx/>
              <a:buAutoNum type="alphaUcPeriod"/>
            </a:pPr>
            <a:r>
              <a:rPr lang="en-US" sz="2400" smtClean="0"/>
              <a:t>Poor self-control, difficulty with social interactions when teenagers.</a:t>
            </a:r>
          </a:p>
          <a:p>
            <a:pPr marL="457200" indent="-457200" eaLnBrk="1" hangingPunct="1">
              <a:lnSpc>
                <a:spcPct val="90000"/>
              </a:lnSpc>
              <a:buFontTx/>
              <a:buAutoNum type="alphaUcPeriod"/>
            </a:pPr>
            <a:r>
              <a:rPr lang="en-US" sz="2400" smtClean="0"/>
              <a:t>Compliant with parent’s wishes </a:t>
            </a:r>
          </a:p>
          <a:p>
            <a:pPr marL="457200" indent="-457200" eaLnBrk="1" hangingPunct="1">
              <a:lnSpc>
                <a:spcPct val="90000"/>
              </a:lnSpc>
              <a:buFontTx/>
              <a:buAutoNum type="alphaUcPeriod"/>
            </a:pPr>
            <a:r>
              <a:rPr lang="en-US" sz="2400" smtClean="0"/>
              <a:t>Happy and friendly</a:t>
            </a:r>
          </a:p>
          <a:p>
            <a:pPr marL="457200" indent="-457200" eaLnBrk="1" hangingPunct="1">
              <a:lnSpc>
                <a:spcPct val="90000"/>
              </a:lnSpc>
              <a:buFontTx/>
              <a:buAutoNum type="alphaUcPeriod"/>
            </a:pPr>
            <a:r>
              <a:rPr lang="en-US" sz="2400" smtClean="0"/>
              <a:t>Dissatisfied with themselves.</a:t>
            </a:r>
          </a:p>
        </p:txBody>
      </p:sp>
      <p:sp>
        <p:nvSpPr>
          <p:cNvPr id="15365" name="Line 5"/>
          <p:cNvSpPr>
            <a:spLocks noChangeShapeType="1"/>
          </p:cNvSpPr>
          <p:nvPr/>
        </p:nvSpPr>
        <p:spPr bwMode="auto">
          <a:xfrm>
            <a:off x="3810000" y="2286000"/>
            <a:ext cx="990600" cy="1371600"/>
          </a:xfrm>
          <a:prstGeom prst="line">
            <a:avLst/>
          </a:prstGeom>
          <a:noFill/>
          <a:ln w="9525">
            <a:solidFill>
              <a:schemeClr val="tx1"/>
            </a:solidFill>
            <a:round/>
            <a:headEnd/>
            <a:tailEnd type="triangle" w="med" len="med"/>
          </a:ln>
        </p:spPr>
        <p:txBody>
          <a:bodyPr/>
          <a:lstStyle/>
          <a:p>
            <a:endParaRPr lang="en-US"/>
          </a:p>
        </p:txBody>
      </p:sp>
      <p:sp>
        <p:nvSpPr>
          <p:cNvPr id="15366" name="Line 6"/>
          <p:cNvSpPr>
            <a:spLocks noChangeShapeType="1"/>
          </p:cNvSpPr>
          <p:nvPr/>
        </p:nvSpPr>
        <p:spPr bwMode="auto">
          <a:xfrm>
            <a:off x="3581400" y="2667000"/>
            <a:ext cx="1066800" cy="0"/>
          </a:xfrm>
          <a:prstGeom prst="line">
            <a:avLst/>
          </a:prstGeom>
          <a:noFill/>
          <a:ln w="9525">
            <a:solidFill>
              <a:schemeClr val="tx1"/>
            </a:solidFill>
            <a:round/>
            <a:headEnd/>
            <a:tailEnd type="triangle" w="med" len="med"/>
          </a:ln>
        </p:spPr>
        <p:txBody>
          <a:bodyPr/>
          <a:lstStyle/>
          <a:p>
            <a:endParaRPr lang="en-US"/>
          </a:p>
        </p:txBody>
      </p:sp>
      <p:sp>
        <p:nvSpPr>
          <p:cNvPr id="15367" name="Line 7"/>
          <p:cNvSpPr>
            <a:spLocks noChangeShapeType="1"/>
          </p:cNvSpPr>
          <p:nvPr/>
        </p:nvSpPr>
        <p:spPr bwMode="auto">
          <a:xfrm flipV="1">
            <a:off x="3581400" y="2286000"/>
            <a:ext cx="1143000" cy="1219200"/>
          </a:xfrm>
          <a:prstGeom prst="line">
            <a:avLst/>
          </a:prstGeom>
          <a:noFill/>
          <a:ln w="9525">
            <a:solidFill>
              <a:schemeClr val="tx1"/>
            </a:solidFill>
            <a:round/>
            <a:headEnd/>
            <a:tailEnd type="triangle" w="med" len="med"/>
          </a:ln>
        </p:spPr>
        <p:txBody>
          <a:bodyPr/>
          <a:lstStyle/>
          <a:p>
            <a:endParaRPr lang="en-US"/>
          </a:p>
        </p:txBody>
      </p:sp>
      <p:sp>
        <p:nvSpPr>
          <p:cNvPr id="15368" name="Line 8"/>
          <p:cNvSpPr>
            <a:spLocks noChangeShapeType="1"/>
          </p:cNvSpPr>
          <p:nvPr/>
        </p:nvSpPr>
        <p:spPr bwMode="auto">
          <a:xfrm>
            <a:off x="3505200" y="4038600"/>
            <a:ext cx="1219200" cy="762000"/>
          </a:xfrm>
          <a:prstGeom prst="line">
            <a:avLst/>
          </a:prstGeom>
          <a:noFill/>
          <a:ln w="9525">
            <a:solidFill>
              <a:schemeClr val="tx1"/>
            </a:solidFill>
            <a:round/>
            <a:headEnd/>
            <a:tailEnd type="triangle" w="med" len="med"/>
          </a:ln>
        </p:spPr>
        <p:txBody>
          <a:bodyPr/>
          <a:lstStyle/>
          <a:p>
            <a:endParaRPr lang="en-US"/>
          </a:p>
        </p:txBody>
      </p:sp>
      <p:sp>
        <p:nvSpPr>
          <p:cNvPr id="15369" name="Line 9"/>
          <p:cNvSpPr>
            <a:spLocks noChangeShapeType="1"/>
          </p:cNvSpPr>
          <p:nvPr/>
        </p:nvSpPr>
        <p:spPr bwMode="auto">
          <a:xfrm flipV="1">
            <a:off x="3352800" y="4419600"/>
            <a:ext cx="1371600" cy="533400"/>
          </a:xfrm>
          <a:prstGeom prst="line">
            <a:avLst/>
          </a:prstGeom>
          <a:noFill/>
          <a:ln w="9525">
            <a:solidFill>
              <a:schemeClr val="tx1"/>
            </a:solidFill>
            <a:round/>
            <a:headEnd/>
            <a:tailEnd type="triangle" w="med" len="med"/>
          </a:ln>
        </p:spPr>
        <p:txBody>
          <a:bodyPr/>
          <a:lstStyle/>
          <a:p>
            <a:endParaRPr lang="en-US"/>
          </a:p>
        </p:txBody>
      </p:sp>
      <p:sp>
        <p:nvSpPr>
          <p:cNvPr id="10" name="TextBox 9"/>
          <p:cNvSpPr txBox="1"/>
          <p:nvPr/>
        </p:nvSpPr>
        <p:spPr>
          <a:xfrm>
            <a:off x="1143000" y="5715000"/>
            <a:ext cx="7051867" cy="400110"/>
          </a:xfrm>
          <a:prstGeom prst="rect">
            <a:avLst/>
          </a:prstGeom>
          <a:noFill/>
        </p:spPr>
        <p:txBody>
          <a:bodyPr wrap="none" rtlCol="0">
            <a:spAutoFit/>
          </a:bodyPr>
          <a:lstStyle/>
          <a:p>
            <a:r>
              <a:rPr lang="en-US" sz="2000" b="1" dirty="0" smtClean="0">
                <a:solidFill>
                  <a:schemeClr val="accent1"/>
                </a:solidFill>
              </a:rPr>
              <a:t>The way a child is parented, influences who they might become.</a:t>
            </a:r>
            <a:endParaRPr lang="en-US" sz="2000" b="1" dirty="0">
              <a:solidFill>
                <a:schemeClr val="accent1"/>
              </a:solidFill>
            </a:endParaRPr>
          </a:p>
        </p:txBody>
      </p:sp>
      <p:pic>
        <p:nvPicPr>
          <p:cNvPr id="1026" name="Picture 2" descr="C:\Documents and Settings\stjohnson\Local Settings\Temporary Internet Files\Content.IE5\7ZIQVTVR\MCj04326390000[1].png"/>
          <p:cNvPicPr>
            <a:picLocks noChangeAspect="1" noChangeArrowheads="1"/>
          </p:cNvPicPr>
          <p:nvPr/>
        </p:nvPicPr>
        <p:blipFill>
          <a:blip r:embed="rId3" cstate="print"/>
          <a:srcRect/>
          <a:stretch>
            <a:fillRect/>
          </a:stretch>
        </p:blipFill>
        <p:spPr bwMode="auto">
          <a:xfrm>
            <a:off x="7239000" y="0"/>
            <a:ext cx="1714500" cy="1714500"/>
          </a:xfrm>
          <a:prstGeom prst="rect">
            <a:avLst/>
          </a:prstGeom>
          <a:noFill/>
        </p:spPr>
      </p:pic>
      <p:sp>
        <p:nvSpPr>
          <p:cNvPr id="12" name="TextBox 11"/>
          <p:cNvSpPr txBox="1"/>
          <p:nvPr/>
        </p:nvSpPr>
        <p:spPr>
          <a:xfrm>
            <a:off x="7315200" y="1371600"/>
            <a:ext cx="1644425" cy="369332"/>
          </a:xfrm>
          <a:prstGeom prst="rect">
            <a:avLst/>
          </a:prstGeom>
          <a:noFill/>
        </p:spPr>
        <p:txBody>
          <a:bodyPr wrap="none" rtlCol="0">
            <a:spAutoFit/>
          </a:bodyPr>
          <a:lstStyle/>
          <a:p>
            <a:r>
              <a:rPr lang="en-US" b="1" dirty="0" smtClean="0"/>
              <a:t>Mrs. </a:t>
            </a:r>
            <a:r>
              <a:rPr lang="en-US" b="1" dirty="0" err="1" smtClean="0"/>
              <a:t>Doubtfire</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ppt_x"/>
                                          </p:val>
                                        </p:tav>
                                        <p:tav tm="100000">
                                          <p:val>
                                            <p:strVal val="#ppt_x"/>
                                          </p:val>
                                        </p:tav>
                                      </p:tavLst>
                                    </p:anim>
                                    <p:anim calcmode="lin" valueType="num">
                                      <p:cBhvr additive="base">
                                        <p:cTn id="8" dur="500" fill="hold"/>
                                        <p:tgtEl>
                                          <p:spTgt spid="1536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366"/>
                                        </p:tgtEl>
                                        <p:attrNameLst>
                                          <p:attrName>style.visibility</p:attrName>
                                        </p:attrNameLst>
                                      </p:cBhvr>
                                      <p:to>
                                        <p:strVal val="visible"/>
                                      </p:to>
                                    </p:set>
                                    <p:anim calcmode="lin" valueType="num">
                                      <p:cBhvr additive="base">
                                        <p:cTn id="12" dur="500" fill="hold"/>
                                        <p:tgtEl>
                                          <p:spTgt spid="15366"/>
                                        </p:tgtEl>
                                        <p:attrNameLst>
                                          <p:attrName>ppt_x</p:attrName>
                                        </p:attrNameLst>
                                      </p:cBhvr>
                                      <p:tavLst>
                                        <p:tav tm="0">
                                          <p:val>
                                            <p:strVal val="#ppt_x"/>
                                          </p:val>
                                        </p:tav>
                                        <p:tav tm="100000">
                                          <p:val>
                                            <p:strVal val="#ppt_x"/>
                                          </p:val>
                                        </p:tav>
                                      </p:tavLst>
                                    </p:anim>
                                    <p:anim calcmode="lin" valueType="num">
                                      <p:cBhvr additive="base">
                                        <p:cTn id="13" dur="500" fill="hold"/>
                                        <p:tgtEl>
                                          <p:spTgt spid="1536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367"/>
                                        </p:tgtEl>
                                        <p:attrNameLst>
                                          <p:attrName>style.visibility</p:attrName>
                                        </p:attrNameLst>
                                      </p:cBhvr>
                                      <p:to>
                                        <p:strVal val="visible"/>
                                      </p:to>
                                    </p:set>
                                    <p:anim calcmode="lin" valueType="num">
                                      <p:cBhvr additive="base">
                                        <p:cTn id="17" dur="500" fill="hold"/>
                                        <p:tgtEl>
                                          <p:spTgt spid="15367"/>
                                        </p:tgtEl>
                                        <p:attrNameLst>
                                          <p:attrName>ppt_x</p:attrName>
                                        </p:attrNameLst>
                                      </p:cBhvr>
                                      <p:tavLst>
                                        <p:tav tm="0">
                                          <p:val>
                                            <p:strVal val="#ppt_x"/>
                                          </p:val>
                                        </p:tav>
                                        <p:tav tm="100000">
                                          <p:val>
                                            <p:strVal val="#ppt_x"/>
                                          </p:val>
                                        </p:tav>
                                      </p:tavLst>
                                    </p:anim>
                                    <p:anim calcmode="lin" valueType="num">
                                      <p:cBhvr additive="base">
                                        <p:cTn id="18" dur="500" fill="hold"/>
                                        <p:tgtEl>
                                          <p:spTgt spid="1536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5368"/>
                                        </p:tgtEl>
                                        <p:attrNameLst>
                                          <p:attrName>style.visibility</p:attrName>
                                        </p:attrNameLst>
                                      </p:cBhvr>
                                      <p:to>
                                        <p:strVal val="visible"/>
                                      </p:to>
                                    </p:set>
                                    <p:anim calcmode="lin" valueType="num">
                                      <p:cBhvr additive="base">
                                        <p:cTn id="22" dur="500" fill="hold"/>
                                        <p:tgtEl>
                                          <p:spTgt spid="15368"/>
                                        </p:tgtEl>
                                        <p:attrNameLst>
                                          <p:attrName>ppt_x</p:attrName>
                                        </p:attrNameLst>
                                      </p:cBhvr>
                                      <p:tavLst>
                                        <p:tav tm="0">
                                          <p:val>
                                            <p:strVal val="#ppt_x"/>
                                          </p:val>
                                        </p:tav>
                                        <p:tav tm="100000">
                                          <p:val>
                                            <p:strVal val="#ppt_x"/>
                                          </p:val>
                                        </p:tav>
                                      </p:tavLst>
                                    </p:anim>
                                    <p:anim calcmode="lin" valueType="num">
                                      <p:cBhvr additive="base">
                                        <p:cTn id="23" dur="500" fill="hold"/>
                                        <p:tgtEl>
                                          <p:spTgt spid="1536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5369"/>
                                        </p:tgtEl>
                                        <p:attrNameLst>
                                          <p:attrName>style.visibility</p:attrName>
                                        </p:attrNameLst>
                                      </p:cBhvr>
                                      <p:to>
                                        <p:strVal val="visible"/>
                                      </p:to>
                                    </p:set>
                                    <p:anim calcmode="lin" valueType="num">
                                      <p:cBhvr additive="base">
                                        <p:cTn id="27" dur="500" fill="hold"/>
                                        <p:tgtEl>
                                          <p:spTgt spid="15369"/>
                                        </p:tgtEl>
                                        <p:attrNameLst>
                                          <p:attrName>ppt_x</p:attrName>
                                        </p:attrNameLst>
                                      </p:cBhvr>
                                      <p:tavLst>
                                        <p:tav tm="0">
                                          <p:val>
                                            <p:strVal val="#ppt_x"/>
                                          </p:val>
                                        </p:tav>
                                        <p:tav tm="100000">
                                          <p:val>
                                            <p:strVal val="#ppt_x"/>
                                          </p:val>
                                        </p:tav>
                                      </p:tavLst>
                                    </p:anim>
                                    <p:anim calcmode="lin" valueType="num">
                                      <p:cBhvr additive="base">
                                        <p:cTn id="28" dur="500" fill="hold"/>
                                        <p:tgtEl>
                                          <p:spTgt spid="1536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2" presetClass="entr" presetSubtype="4" fill="hold" nodeType="after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wipe(down)">
                                      <p:cBhvr>
                                        <p:cTn id="32" dur="5000"/>
                                        <p:tgtEl>
                                          <p:spTgt spid="1026"/>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P spid="15366" grpId="0" animBg="1"/>
      <p:bldP spid="15367" grpId="0" animBg="1"/>
      <p:bldP spid="15368" grpId="0" animBg="1"/>
      <p:bldP spid="15369"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Analyze and Discuss How each style will affect the child's…</a:t>
            </a:r>
            <a:endParaRPr lang="en-US" dirty="0"/>
          </a:p>
        </p:txBody>
      </p:sp>
      <p:sp>
        <p:nvSpPr>
          <p:cNvPr id="3" name="Content Placeholder 2"/>
          <p:cNvSpPr>
            <a:spLocks noGrp="1"/>
          </p:cNvSpPr>
          <p:nvPr>
            <p:ph sz="quarter" idx="1"/>
          </p:nvPr>
        </p:nvSpPr>
        <p:spPr/>
        <p:txBody>
          <a:bodyPr>
            <a:normAutofit/>
          </a:bodyPr>
          <a:lstStyle/>
          <a:p>
            <a:r>
              <a:rPr lang="en-US" sz="4500" b="1" dirty="0" smtClean="0"/>
              <a:t>Self-Concept</a:t>
            </a:r>
          </a:p>
          <a:p>
            <a:r>
              <a:rPr lang="en-US" sz="4500" b="1" dirty="0" smtClean="0"/>
              <a:t>Decision making ability</a:t>
            </a:r>
          </a:p>
          <a:p>
            <a:r>
              <a:rPr lang="en-US" sz="4500" b="1" dirty="0" smtClean="0"/>
              <a:t>Relationship with peers</a:t>
            </a:r>
          </a:p>
          <a:p>
            <a:r>
              <a:rPr lang="en-US" sz="4500" b="1" dirty="0" smtClean="0"/>
              <a:t>Relationship with family</a:t>
            </a:r>
            <a:endParaRPr lang="en-US" sz="45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220</TotalTime>
  <Words>791</Words>
  <Application>Microsoft Office PowerPoint</Application>
  <PresentationFormat>On-screen Show (4:3)</PresentationFormat>
  <Paragraphs>167</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Bell Work </vt:lpstr>
      <vt:lpstr>Unit 3, Quiz #1</vt:lpstr>
      <vt:lpstr>PowerPoint Presentation</vt:lpstr>
      <vt:lpstr>Children’s Books</vt:lpstr>
      <vt:lpstr>Parenting Styles</vt:lpstr>
      <vt:lpstr>What if……..</vt:lpstr>
      <vt:lpstr>Match</vt:lpstr>
      <vt:lpstr>Matching Key</vt:lpstr>
      <vt:lpstr>Analyze and Discuss How each style will affect the child's…</vt:lpstr>
      <vt:lpstr>Authoritarian:  Limits without Freedom.</vt:lpstr>
      <vt:lpstr>Outcomes of Authoritarian Style</vt:lpstr>
      <vt:lpstr>Permissive:  Freedom without limits.</vt:lpstr>
      <vt:lpstr>Outcome of Permissive Parenting</vt:lpstr>
      <vt:lpstr>Democratic: Freedom within limits.</vt:lpstr>
      <vt:lpstr>Outcomes of Democratic Style</vt:lpstr>
      <vt:lpstr>Which Parenting Style…</vt:lpstr>
      <vt:lpstr>SCENARIO in Study Guide and Self-Analysis</vt:lpstr>
      <vt:lpstr>Nathan’s Story</vt:lpstr>
    </vt:vector>
  </TitlesOfParts>
  <Company>Weber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Styles</dc:title>
  <dc:creator>User</dc:creator>
  <cp:lastModifiedBy>Marcee Christensen</cp:lastModifiedBy>
  <cp:revision>40</cp:revision>
  <dcterms:created xsi:type="dcterms:W3CDTF">2009-12-04T19:22:31Z</dcterms:created>
  <dcterms:modified xsi:type="dcterms:W3CDTF">2012-03-05T20:01:47Z</dcterms:modified>
</cp:coreProperties>
</file>