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60" r:id="rId2"/>
    <p:sldId id="261" r:id="rId3"/>
    <p:sldId id="262" r:id="rId4"/>
    <p:sldId id="263" r:id="rId5"/>
    <p:sldId id="264" r:id="rId6"/>
    <p:sldId id="269" r:id="rId7"/>
    <p:sldId id="265" r:id="rId8"/>
    <p:sldId id="266" r:id="rId9"/>
    <p:sldId id="267" r:id="rId10"/>
    <p:sldId id="268" r:id="rId11"/>
    <p:sldId id="271" r:id="rId12"/>
    <p:sldId id="270" r:id="rId13"/>
    <p:sldId id="272" r:id="rId14"/>
    <p:sldId id="273" r:id="rId15"/>
    <p:sldId id="274" r:id="rId16"/>
    <p:sldId id="275" r:id="rId17"/>
    <p:sldId id="276" r:id="rId18"/>
    <p:sldId id="278" r:id="rId19"/>
    <p:sldId id="279" r:id="rId20"/>
    <p:sldId id="281" r:id="rId21"/>
    <p:sldId id="280" r:id="rId22"/>
    <p:sldId id="282" r:id="rId23"/>
    <p:sldId id="283" r:id="rId24"/>
    <p:sldId id="284" r:id="rId25"/>
    <p:sldId id="285" r:id="rId26"/>
    <p:sldId id="291" r:id="rId27"/>
    <p:sldId id="286" r:id="rId28"/>
    <p:sldId id="289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87F5A-DD9B-444F-89B7-B80330C4DE1D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AF914A-ABFB-49CC-9F52-CA5CC33DB9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624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2BC0-338C-4639-9FA8-04A2765090B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2BC0-338C-4639-9FA8-04A2765090B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2BC0-338C-4639-9FA8-04A2765090B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2BC0-338C-4639-9FA8-04A2765090B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2BC0-338C-4639-9FA8-04A2765090B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2BC0-338C-4639-9FA8-04A2765090B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2BC0-338C-4639-9FA8-04A2765090B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2BC0-338C-4639-9FA8-04A2765090B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2BC0-338C-4639-9FA8-04A2765090B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2BC0-338C-4639-9FA8-04A2765090B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2BC0-338C-4639-9FA8-04A2765090B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2BC0-338C-4639-9FA8-04A2765090B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2BC0-338C-4639-9FA8-04A2765090B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2BC0-338C-4639-9FA8-04A2765090B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2BC0-338C-4639-9FA8-04A2765090B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2BC0-338C-4639-9FA8-04A2765090B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2BC0-338C-4639-9FA8-04A2765090B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2BC0-338C-4639-9FA8-04A2765090B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F914A-ABFB-49CC-9F52-CA5CC33DB9B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2BC0-338C-4639-9FA8-04A2765090B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2BC0-338C-4639-9FA8-04A2765090B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2BC0-338C-4639-9FA8-04A2765090B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2BC0-338C-4639-9FA8-04A2765090B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2BC0-338C-4639-9FA8-04A2765090B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2BC0-338C-4639-9FA8-04A2765090B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2BC0-338C-4639-9FA8-04A2765090B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2BC0-338C-4639-9FA8-04A2765090B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2BC0-338C-4639-9FA8-04A2765090B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827E5CD-1F7E-4D87-B6C6-709E041F19E2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85EB515-8552-4C61-8815-3F06AF3958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E5CD-1F7E-4D87-B6C6-709E041F19E2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EB515-8552-4C61-8815-3F06AF3958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F827E5CD-1F7E-4D87-B6C6-709E041F19E2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85EB515-8552-4C61-8815-3F06AF3958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E5CD-1F7E-4D87-B6C6-709E041F19E2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85EB515-8552-4C61-8815-3F06AF3958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E5CD-1F7E-4D87-B6C6-709E041F19E2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85EB515-8552-4C61-8815-3F06AF3958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827E5CD-1F7E-4D87-B6C6-709E041F19E2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85EB515-8552-4C61-8815-3F06AF3958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827E5CD-1F7E-4D87-B6C6-709E041F19E2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85EB515-8552-4C61-8815-3F06AF3958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E5CD-1F7E-4D87-B6C6-709E041F19E2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85EB515-8552-4C61-8815-3F06AF3958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E5CD-1F7E-4D87-B6C6-709E041F19E2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85EB515-8552-4C61-8815-3F06AF3958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E5CD-1F7E-4D87-B6C6-709E041F19E2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85EB515-8552-4C61-8815-3F06AF3958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F827E5CD-1F7E-4D87-B6C6-709E041F19E2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85EB515-8552-4C61-8815-3F06AF3958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827E5CD-1F7E-4D87-B6C6-709E041F19E2}" type="datetimeFigureOut">
              <a:rPr lang="en-US" smtClean="0"/>
              <a:pPr/>
              <a:t>9/5/2019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85EB515-8552-4C61-8815-3F06AF3958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wmf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Unit 4: Infant Physical Development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6027003"/>
            <a:ext cx="6858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Children develop most rapidly during their first </a:t>
            </a:r>
            <a:r>
              <a:rPr lang="en-US" sz="2600" b="1" i="1" u="sng" dirty="0" smtClean="0"/>
              <a:t>3 years of life.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6. Hearing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500" dirty="0" smtClean="0"/>
              <a:t>Babies still respond to the </a:t>
            </a:r>
            <a:r>
              <a:rPr lang="en-US" sz="3500" b="1" dirty="0" smtClean="0"/>
              <a:t>tone / sound </a:t>
            </a:r>
            <a:r>
              <a:rPr lang="en-US" sz="3500" dirty="0" smtClean="0"/>
              <a:t>of your voice rather than the words that are said.</a:t>
            </a:r>
          </a:p>
          <a:p>
            <a:pPr lvl="1"/>
            <a:r>
              <a:rPr lang="en-US" sz="3500" dirty="0" smtClean="0"/>
              <a:t>An angry tone vs. a friendly or happy tone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i="1" dirty="0" smtClean="0"/>
              <a:t>8. Motor Skills </a:t>
            </a:r>
            <a:r>
              <a:rPr lang="en-US" dirty="0" smtClean="0"/>
              <a:t>abilities = the use and control of muscles.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Large (Gross) </a:t>
            </a:r>
            <a:r>
              <a:rPr lang="en-US" b="1" dirty="0"/>
              <a:t>motor skills are related to the large muscles of the </a:t>
            </a:r>
            <a:r>
              <a:rPr lang="en-US" b="1" dirty="0" smtClean="0"/>
              <a:t>body. </a:t>
            </a:r>
            <a:r>
              <a:rPr lang="en-US" sz="2000" b="1" dirty="0" smtClean="0"/>
              <a:t>(back, legs, shoulders, arms)</a:t>
            </a:r>
            <a:endParaRPr lang="en-US" b="1" dirty="0"/>
          </a:p>
          <a:p>
            <a:pPr>
              <a:buNone/>
            </a:pPr>
            <a:r>
              <a:rPr lang="en-US" dirty="0" smtClean="0"/>
              <a:t>		Give </a:t>
            </a:r>
            <a:r>
              <a:rPr lang="en-US" dirty="0"/>
              <a:t>an example of some of these skills: </a:t>
            </a:r>
            <a:endParaRPr lang="en-US" dirty="0" smtClean="0"/>
          </a:p>
          <a:p>
            <a:r>
              <a:rPr lang="en-US" b="1" dirty="0" smtClean="0"/>
              <a:t>Small (Fine) </a:t>
            </a:r>
            <a:r>
              <a:rPr lang="en-US" b="1" dirty="0"/>
              <a:t>motor skills are related to the </a:t>
            </a:r>
            <a:r>
              <a:rPr lang="en-US" b="1" dirty="0" smtClean="0"/>
              <a:t>     small muscles. </a:t>
            </a:r>
            <a:r>
              <a:rPr lang="en-US" sz="2000" b="1" dirty="0" smtClean="0"/>
              <a:t>(wrists, hands, fingers, ankles) </a:t>
            </a:r>
            <a:endParaRPr lang="en-US" b="1" dirty="0"/>
          </a:p>
          <a:p>
            <a:pPr>
              <a:buNone/>
            </a:pPr>
            <a:r>
              <a:rPr lang="en-US" dirty="0" smtClean="0"/>
              <a:t>		Give an example of some of these skills: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 descr="C:\Documents and Settings\All Users\Documents\Temp\Temporary Internet Files\Content.IE5\O099I51E\MCj0437934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572000"/>
            <a:ext cx="1952625" cy="2054225"/>
          </a:xfrm>
          <a:prstGeom prst="rect">
            <a:avLst/>
          </a:prstGeom>
          <a:noFill/>
        </p:spPr>
      </p:pic>
      <p:pic>
        <p:nvPicPr>
          <p:cNvPr id="1027" name="Picture 3" descr="C:\Documents and Settings\All Users\Documents\Temp\Temporary Internet Files\Content.IE5\K02NFWB3\MPj0431005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4876800"/>
            <a:ext cx="1446386" cy="1447800"/>
          </a:xfrm>
          <a:prstGeom prst="rect">
            <a:avLst/>
          </a:prstGeom>
          <a:noFill/>
        </p:spPr>
      </p:pic>
      <p:pic>
        <p:nvPicPr>
          <p:cNvPr id="1028" name="Picture 4" descr="C:\Documents and Settings\All Users\Documents\Temp\Temporary Internet Files\Content.IE5\50YT5M8P\MPj040942600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4876800"/>
            <a:ext cx="922883" cy="1371600"/>
          </a:xfrm>
          <a:prstGeom prst="rect">
            <a:avLst/>
          </a:prstGeom>
          <a:noFill/>
        </p:spPr>
      </p:pic>
      <p:pic>
        <p:nvPicPr>
          <p:cNvPr id="1029" name="Picture 5" descr="C:\Documents and Settings\All Users\Documents\Temp\Temporary Internet Files\Content.IE5\O099I51E\MPj04330440000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2768" y="4648200"/>
            <a:ext cx="2741232" cy="1819656"/>
          </a:xfrm>
          <a:prstGeom prst="rect">
            <a:avLst/>
          </a:prstGeom>
          <a:noFill/>
        </p:spPr>
      </p:pic>
      <p:pic>
        <p:nvPicPr>
          <p:cNvPr id="6" name="Picture 4" descr="C:\Documents and Settings\stjohnson\Local Settings\Temporary Internet Files\Content.IE5\C2OK2GN5\MPj02276730000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7696200" y="2209800"/>
            <a:ext cx="1031472" cy="1219200"/>
          </a:xfrm>
          <a:prstGeom prst="rect">
            <a:avLst/>
          </a:prstGeom>
          <a:noFill/>
        </p:spPr>
      </p:pic>
      <p:pic>
        <p:nvPicPr>
          <p:cNvPr id="7" name="Picture 5" descr="C:\Documents and Settings\stjohnson\Local Settings\Temporary Internet Files\Content.IE5\EKH0F3ZJ\MPj03095910000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01000" y="3581400"/>
            <a:ext cx="706628" cy="99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marvin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70060" y="1739740"/>
            <a:ext cx="2031680" cy="2209800"/>
          </a:xfrm>
        </p:spPr>
      </p:pic>
      <p:pic>
        <p:nvPicPr>
          <p:cNvPr id="5" name="Picture 4" descr="motor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097248">
            <a:off x="1921657" y="3909636"/>
            <a:ext cx="1224276" cy="2588027"/>
          </a:xfrm>
          <a:prstGeom prst="rect">
            <a:avLst/>
          </a:prstGeom>
        </p:spPr>
      </p:pic>
      <p:pic>
        <p:nvPicPr>
          <p:cNvPr id="7" name="Picture 6" descr="motor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4496839" y="3961361"/>
            <a:ext cx="2131522" cy="2590800"/>
          </a:xfrm>
          <a:prstGeom prst="rect">
            <a:avLst/>
          </a:prstGeom>
        </p:spPr>
      </p:pic>
      <p:pic>
        <p:nvPicPr>
          <p:cNvPr id="8" name="Picture 7" descr="motor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5321808" y="-292608"/>
            <a:ext cx="1691640" cy="2276856"/>
          </a:xfrm>
          <a:prstGeom prst="rect">
            <a:avLst/>
          </a:prstGeom>
        </p:spPr>
      </p:pic>
      <p:pic>
        <p:nvPicPr>
          <p:cNvPr id="9" name="Picture 8" descr="motor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1536192" y="-1536192"/>
            <a:ext cx="1696212" cy="4768596"/>
          </a:xfrm>
          <a:prstGeom prst="rect">
            <a:avLst/>
          </a:prstGeom>
        </p:spPr>
      </p:pic>
      <p:pic>
        <p:nvPicPr>
          <p:cNvPr id="10" name="Picture 9" descr="motor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4848367">
            <a:off x="3042023" y="1781053"/>
            <a:ext cx="1859923" cy="2034131"/>
          </a:xfrm>
          <a:prstGeom prst="rect">
            <a:avLst/>
          </a:prstGeom>
        </p:spPr>
      </p:pic>
      <p:pic>
        <p:nvPicPr>
          <p:cNvPr id="11" name="Picture 10" descr="motor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5596412">
            <a:off x="6125726" y="1622257"/>
            <a:ext cx="1949967" cy="26644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 smtClean="0"/>
              <a:t>9. Physical </a:t>
            </a:r>
            <a:r>
              <a:rPr lang="en-US" b="1" i="1" dirty="0"/>
              <a:t>Development Milestones 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l</a:t>
            </a:r>
            <a:r>
              <a:rPr lang="en-US" dirty="0" smtClean="0"/>
              <a:t>ift </a:t>
            </a:r>
            <a:r>
              <a:rPr lang="en-US" dirty="0"/>
              <a:t>heads while on their stomach,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roll </a:t>
            </a:r>
            <a:r>
              <a:rPr lang="en-US" dirty="0"/>
              <a:t>front to back,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sit </a:t>
            </a:r>
            <a:r>
              <a:rPr lang="en-US" dirty="0"/>
              <a:t>up,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crawl</a:t>
            </a:r>
            <a:r>
              <a:rPr lang="en-US" dirty="0"/>
              <a:t>,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stand </a:t>
            </a:r>
            <a:r>
              <a:rPr lang="en-US" dirty="0"/>
              <a:t>on own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walk</a:t>
            </a:r>
            <a:r>
              <a:rPr lang="en-US" b="1" dirty="0" smtClean="0"/>
              <a:t>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5" name="Picture 2" descr="C:\Documents and Settings\All Users\Documents\Temp\Temporary Internet Files\Content.IE5\K02NFWB3\MPj0440912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286000"/>
            <a:ext cx="3810000" cy="25400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28600" y="5181600"/>
            <a:ext cx="8153400" cy="990600"/>
          </a:xfrm>
          <a:prstGeom prst="rect">
            <a:avLst/>
          </a:prstGeom>
        </p:spPr>
        <p:txBody>
          <a:bodyPr vert="horz" anchor="ctr">
            <a:normAutofit fontScale="77500" lnSpcReduction="20000"/>
          </a:bodyPr>
          <a:lstStyle/>
          <a:p>
            <a:r>
              <a:rPr lang="en-US" sz="4400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10</a:t>
            </a: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When handling, lifting, or moving a newborn, remember to support their </a:t>
            </a:r>
            <a:r>
              <a:rPr kumimoji="0" lang="en-US" sz="44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head and neck</a:t>
            </a: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914400"/>
            <a:ext cx="4439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Arnold Gesell – Physical Development Theorist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hysical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5410201" cy="67634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rawl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984967" cy="6858000"/>
          </a:xfrm>
        </p:spPr>
      </p:pic>
      <p:pic>
        <p:nvPicPr>
          <p:cNvPr id="5" name="Content Placeholder 3" descr="cruis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89797" y="0"/>
            <a:ext cx="5054203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ilestones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015716" y="0"/>
            <a:ext cx="5112568" cy="6858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lay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-1" y="-1"/>
            <a:ext cx="4631381" cy="6172201"/>
          </a:xfrm>
        </p:spPr>
      </p:pic>
      <p:pic>
        <p:nvPicPr>
          <p:cNvPr id="5" name="Content Placeholder 3" descr="grow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06755" y="0"/>
            <a:ext cx="4537246" cy="6096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FEEDING IN THE FIRST YEAR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153400" cy="44958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1.  </a:t>
            </a:r>
            <a:r>
              <a:rPr lang="en-US" dirty="0" smtClean="0"/>
              <a:t>By the 2</a:t>
            </a:r>
            <a:r>
              <a:rPr lang="en-US" baseline="30000" dirty="0" smtClean="0"/>
              <a:t>nd</a:t>
            </a:r>
            <a:r>
              <a:rPr lang="en-US" dirty="0" smtClean="0"/>
              <a:t> or 3</a:t>
            </a:r>
            <a:r>
              <a:rPr lang="en-US" baseline="30000" dirty="0" smtClean="0"/>
              <a:t>rd</a:t>
            </a:r>
            <a:r>
              <a:rPr lang="en-US" dirty="0" smtClean="0"/>
              <a:t> month, a baby is eating every </a:t>
            </a:r>
            <a:r>
              <a:rPr lang="en-US" b="1" dirty="0" smtClean="0"/>
              <a:t>3-4 hours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By about 12 pounds the baby can usually sleep through the night.</a:t>
            </a:r>
          </a:p>
          <a:p>
            <a:pPr lvl="1"/>
            <a:r>
              <a:rPr lang="en-US" dirty="0" smtClean="0"/>
              <a:t>If the baby cries, don’t immediately offer food.</a:t>
            </a:r>
          </a:p>
          <a:p>
            <a:pPr lvl="2"/>
            <a:r>
              <a:rPr lang="en-US" dirty="0" smtClean="0"/>
              <a:t>Tears don’t mean hunger and you don’t                         want them associating food with comfort.</a:t>
            </a:r>
          </a:p>
          <a:p>
            <a:pPr lvl="3"/>
            <a:r>
              <a:rPr lang="en-US" dirty="0" smtClean="0"/>
              <a:t>1 in 3 kids are likely to develop obesity                            related diabetes.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1031" name="Picture 7" descr="C:\Documents and Settings\stjohnson\Local Settings\Temporary Internet Files\Content.IE5\LQ24S59J\MCj0241317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3962400"/>
            <a:ext cx="2760461" cy="25908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705600" y="6096000"/>
            <a:ext cx="1703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Pillowcase game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2. Bottle-feeding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461248" cy="4495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To warm a bottle of formula or breast milk:</a:t>
            </a:r>
          </a:p>
          <a:p>
            <a:pPr lvl="1"/>
            <a:r>
              <a:rPr lang="en-US" dirty="0" smtClean="0"/>
              <a:t>Run the bottle under hot water until the milk is lukewarm.</a:t>
            </a:r>
          </a:p>
          <a:p>
            <a:pPr lvl="1"/>
            <a:r>
              <a:rPr lang="en-US" dirty="0" smtClean="0"/>
              <a:t>Set the bottle in a pot of water on the stove and heat to lukewarm </a:t>
            </a:r>
          </a:p>
          <a:p>
            <a:pPr lvl="1"/>
            <a:r>
              <a:rPr lang="en-US" dirty="0" smtClean="0"/>
              <a:t>Check the temperature by shaking a few drops onto your wrist.</a:t>
            </a:r>
          </a:p>
          <a:p>
            <a:r>
              <a:rPr lang="en-US" dirty="0" smtClean="0"/>
              <a:t> Microwave heating creates dangerous hot spots in the liquid that will burn the baby.  Never microwave the bottle.	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Propping a bottle up in the baby’s mouth causes milk to gush into their mouth. </a:t>
            </a:r>
          </a:p>
          <a:p>
            <a:pPr lvl="1"/>
            <a:r>
              <a:rPr lang="en-US" dirty="0" smtClean="0"/>
              <a:t>They could develop ear infections, digestive problems, and tooth decay </a:t>
            </a:r>
          </a:p>
          <a:p>
            <a:pPr lvl="1"/>
            <a:r>
              <a:rPr lang="en-US" dirty="0" smtClean="0"/>
              <a:t>They miss out on the important physical contact and attention</a:t>
            </a:r>
          </a:p>
          <a:p>
            <a:endParaRPr lang="en-US" dirty="0"/>
          </a:p>
        </p:txBody>
      </p:sp>
      <p:pic>
        <p:nvPicPr>
          <p:cNvPr id="4" name="Picture 2" descr="C:\Documents and Settings\All Users\Documents\Temp\Temporary Internet Files\Content.IE5\K02NFWB3\MCj0412798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5861" y="228600"/>
            <a:ext cx="1646521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Laws of Growth and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53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Head (caudal) to Foot (</a:t>
            </a:r>
            <a:r>
              <a:rPr lang="en-US" dirty="0" err="1" smtClean="0"/>
              <a:t>cephalo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, Babies lift their head to see an object.  </a:t>
            </a:r>
          </a:p>
          <a:p>
            <a:pPr lvl="2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, they Use their arms and hands to pick up objects. </a:t>
            </a:r>
          </a:p>
          <a:p>
            <a:pPr lvl="2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, they will move their body towards the object.</a:t>
            </a:r>
          </a:p>
          <a:p>
            <a:pPr lvl="2"/>
            <a:r>
              <a:rPr lang="en-US" dirty="0" smtClean="0"/>
              <a:t> 4</a:t>
            </a:r>
            <a:r>
              <a:rPr lang="en-US" baseline="30000" dirty="0" smtClean="0"/>
              <a:t>th</a:t>
            </a:r>
            <a:r>
              <a:rPr lang="en-US" dirty="0" smtClean="0"/>
              <a:t> they use their legs and feet to walk to the object</a:t>
            </a:r>
          </a:p>
          <a:p>
            <a:r>
              <a:rPr lang="en-US" sz="3200" dirty="0" smtClean="0"/>
              <a:t>Near (proximal) to Far (distal)</a:t>
            </a:r>
            <a:endParaRPr lang="en-US" sz="2400" dirty="0" smtClean="0"/>
          </a:p>
          <a:p>
            <a:pPr lvl="1"/>
            <a:r>
              <a:rPr lang="en-US" dirty="0" smtClean="0"/>
              <a:t>First the child moves their whole body towards the object, then the baby moves outward to their arms, their hands, and then their fingers. </a:t>
            </a:r>
            <a:endParaRPr lang="en-US" sz="2100" dirty="0" smtClean="0"/>
          </a:p>
          <a:p>
            <a:pPr lvl="1"/>
            <a:r>
              <a:rPr lang="en-US" dirty="0" smtClean="0"/>
              <a:t>Waving  “Hi” = First they learn to wave with arms, then wave with their hand and wrist, and then wave with fingers.</a:t>
            </a:r>
          </a:p>
          <a:p>
            <a:pPr lvl="1"/>
            <a:r>
              <a:rPr lang="en-US" dirty="0" smtClean="0"/>
              <a:t>Learning to eat follows the same Laws of Growth and Development.</a:t>
            </a:r>
          </a:p>
          <a:p>
            <a:r>
              <a:rPr lang="en-US" sz="3200" dirty="0" smtClean="0"/>
              <a:t>Growth proceeds form simple to complex</a:t>
            </a:r>
            <a:endParaRPr lang="en-US" sz="2400" dirty="0" smtClean="0"/>
          </a:p>
          <a:p>
            <a:pPr lvl="1"/>
            <a:r>
              <a:rPr lang="en-US" dirty="0" smtClean="0"/>
              <a:t>Basic actions of Sleeping, eating, pooping, peeing.</a:t>
            </a:r>
          </a:p>
          <a:p>
            <a:pPr lvl="1"/>
            <a:r>
              <a:rPr lang="en-US" dirty="0" smtClean="0"/>
              <a:t>Later they will learn more complicated tasks </a:t>
            </a:r>
          </a:p>
          <a:p>
            <a:pPr lvl="2"/>
            <a:r>
              <a:rPr lang="en-US" dirty="0" smtClean="0"/>
              <a:t>Babbling leads to talking</a:t>
            </a:r>
          </a:p>
          <a:p>
            <a:pPr lvl="2"/>
            <a:r>
              <a:rPr lang="en-US" dirty="0" smtClean="0"/>
              <a:t>Eating with fingers leads to using utensils </a:t>
            </a:r>
          </a:p>
          <a:p>
            <a:pPr lvl="2"/>
            <a:r>
              <a:rPr lang="en-US" sz="2200" dirty="0" smtClean="0"/>
              <a:t>First a child waves “Hi” and then they say 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3. Self- FEEDING IN THE FIRST YEAR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24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At </a:t>
            </a:r>
            <a:r>
              <a:rPr lang="en-US" b="1" dirty="0" smtClean="0"/>
              <a:t>4-6 months </a:t>
            </a:r>
            <a:r>
              <a:rPr lang="en-US" dirty="0" smtClean="0"/>
              <a:t>of age the infant is able to digest solid foods and ready to begin eating these foods. </a:t>
            </a:r>
          </a:p>
          <a:p>
            <a:r>
              <a:rPr lang="en-US" dirty="0" smtClean="0"/>
              <a:t>First </a:t>
            </a:r>
            <a:r>
              <a:rPr lang="en-US" dirty="0"/>
              <a:t>foods you should introduce to a baby : </a:t>
            </a:r>
            <a:endParaRPr lang="en-US" dirty="0" smtClean="0"/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/>
              <a:t>cereal </a:t>
            </a:r>
            <a:r>
              <a:rPr lang="en-US" dirty="0"/>
              <a:t>and breads </a:t>
            </a:r>
            <a:endParaRPr lang="en-US" dirty="0" smtClean="0"/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/>
              <a:t>vegetables  (yellow than green)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/>
              <a:t>fruits </a:t>
            </a:r>
            <a:endParaRPr lang="en-US" dirty="0"/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/>
              <a:t>protein </a:t>
            </a:r>
            <a:r>
              <a:rPr lang="en-US" dirty="0"/>
              <a:t>(7 </a:t>
            </a:r>
            <a:r>
              <a:rPr lang="en-US" dirty="0" err="1"/>
              <a:t>mths</a:t>
            </a:r>
            <a:r>
              <a:rPr lang="en-US" dirty="0"/>
              <a:t>)- poultry before beef, </a:t>
            </a:r>
            <a:endParaRPr lang="en-US" dirty="0" smtClean="0"/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/>
              <a:t>dairy- </a:t>
            </a:r>
            <a:r>
              <a:rPr lang="en-US" dirty="0"/>
              <a:t>(7 </a:t>
            </a:r>
            <a:r>
              <a:rPr lang="en-US" dirty="0" err="1"/>
              <a:t>mths</a:t>
            </a:r>
            <a:r>
              <a:rPr lang="en-US" dirty="0"/>
              <a:t>)yogurt, cottage cheese, egg yolks </a:t>
            </a:r>
            <a:endParaRPr lang="en-US" dirty="0" smtClean="0"/>
          </a:p>
          <a:p>
            <a:pPr marL="1154430" lvl="2" indent="-514350">
              <a:buFont typeface="+mj-lt"/>
              <a:buAutoNum type="arabicPeriod"/>
            </a:pPr>
            <a:r>
              <a:rPr lang="en-US" dirty="0" smtClean="0"/>
              <a:t>NOT </a:t>
            </a:r>
            <a:r>
              <a:rPr lang="en-US" dirty="0"/>
              <a:t>cows milk </a:t>
            </a:r>
            <a:endParaRPr lang="en-US" dirty="0" smtClean="0"/>
          </a:p>
          <a:p>
            <a:pPr marL="560070" indent="-514350">
              <a:buFont typeface="Wingdings" pitchFamily="2" charset="2"/>
              <a:buChar char="q"/>
            </a:pPr>
            <a:r>
              <a:rPr lang="en-US" dirty="0" smtClean="0"/>
              <a:t>Introduce one new food at a time to be able to identify allergic reactions to food. </a:t>
            </a:r>
          </a:p>
          <a:p>
            <a:pPr marL="560070" indent="-514350">
              <a:buFont typeface="Wingdings" pitchFamily="2" charset="2"/>
              <a:buChar char="q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ood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l="3538" t="6364" r="53066" b="1818"/>
          <a:stretch>
            <a:fillRect/>
          </a:stretch>
        </p:blipFill>
        <p:spPr>
          <a:xfrm rot="5400000">
            <a:off x="2884779" y="-1193992"/>
            <a:ext cx="3307089" cy="90766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FEEDING IN THE FIRST YEAR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List 4 foods to avoid giving an infant: </a:t>
            </a:r>
          </a:p>
          <a:p>
            <a:pPr lvl="1"/>
            <a:r>
              <a:rPr lang="en-US" dirty="0" smtClean="0"/>
              <a:t>egg whites, citrus fruits, peanut butter, fish, honey, sugary juice and pop, sugary snacks, salty snacks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Wait until child is one years old to give cows milk, it is a high allergen and hard to digest. </a:t>
            </a:r>
          </a:p>
          <a:p>
            <a:endParaRPr lang="en-US" dirty="0"/>
          </a:p>
        </p:txBody>
      </p:sp>
      <p:pic>
        <p:nvPicPr>
          <p:cNvPr id="6146" name="Picture 2" descr="C:\Documents and Settings\All Users\Documents\Temp\Temporary Internet Files\Content.IE5\K02NFWB3\MPj0438718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2743200"/>
            <a:ext cx="3185160" cy="2132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38862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Children begin self-feeding at about </a:t>
            </a:r>
            <a:r>
              <a:rPr lang="en-US" b="1" dirty="0" smtClean="0"/>
              <a:t>8-10 months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Some guidelines for self-feeding safely: </a:t>
            </a:r>
          </a:p>
          <a:p>
            <a:pPr lvl="1"/>
            <a:r>
              <a:rPr lang="en-US" dirty="0" smtClean="0"/>
              <a:t>small pieces, </a:t>
            </a:r>
          </a:p>
          <a:p>
            <a:pPr lvl="1"/>
            <a:r>
              <a:rPr lang="en-US" dirty="0" smtClean="0"/>
              <a:t>easy to break apart, </a:t>
            </a:r>
          </a:p>
          <a:p>
            <a:pPr lvl="1"/>
            <a:r>
              <a:rPr lang="en-US" dirty="0" smtClean="0"/>
              <a:t>nothing that must be chewed, </a:t>
            </a:r>
          </a:p>
          <a:p>
            <a:pPr lvl="1"/>
            <a:r>
              <a:rPr lang="en-US" dirty="0" smtClean="0"/>
              <a:t>give a small amount at a time, </a:t>
            </a:r>
          </a:p>
          <a:p>
            <a:pPr lvl="1"/>
            <a:r>
              <a:rPr lang="en-US" dirty="0" smtClean="0"/>
              <a:t>watch them continuously 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pic>
        <p:nvPicPr>
          <p:cNvPr id="6" name="Content Placeholder 3" descr="blu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69146" y="152400"/>
            <a:ext cx="4774854" cy="624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FEEDING IN THE FIRST YEAR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4.</a:t>
            </a:r>
            <a:r>
              <a:rPr lang="en-US" dirty="0" smtClean="0"/>
              <a:t>  Bacteria </a:t>
            </a:r>
            <a:r>
              <a:rPr lang="en-US" dirty="0"/>
              <a:t>from the baby’s saliva mixes in and lives in the baby food. </a:t>
            </a:r>
            <a:endParaRPr lang="en-US" dirty="0" smtClean="0"/>
          </a:p>
          <a:p>
            <a:pPr lvl="1"/>
            <a:r>
              <a:rPr lang="en-US" dirty="0" smtClean="0"/>
              <a:t>It </a:t>
            </a:r>
            <a:r>
              <a:rPr lang="en-US" dirty="0"/>
              <a:t>begins to break </a:t>
            </a:r>
            <a:r>
              <a:rPr lang="en-US" dirty="0" smtClean="0"/>
              <a:t>down </a:t>
            </a:r>
            <a:r>
              <a:rPr lang="en-US" dirty="0"/>
              <a:t>the food and causes it to spoil. </a:t>
            </a:r>
            <a:endParaRPr lang="en-US" dirty="0" smtClean="0"/>
          </a:p>
          <a:p>
            <a:pPr lvl="1"/>
            <a:r>
              <a:rPr lang="en-US" dirty="0" smtClean="0"/>
              <a:t>Disease-causing bacteria can grow quickly and lead to illness.</a:t>
            </a:r>
          </a:p>
          <a:p>
            <a:r>
              <a:rPr lang="en-US" sz="3200" b="1" dirty="0" smtClean="0"/>
              <a:t>5.</a:t>
            </a:r>
            <a:r>
              <a:rPr lang="en-US" dirty="0" smtClean="0"/>
              <a:t>  Bottle fed babies are at risk for overfeeding because the caregiver may urge the baby to finish the milk left in the bottle, even if the child is full.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37448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6.  </a:t>
            </a:r>
            <a:r>
              <a:rPr lang="en-US" dirty="0" smtClean="0"/>
              <a:t>Healthy eating habits and </a:t>
            </a:r>
            <a:br>
              <a:rPr lang="en-US" dirty="0" smtClean="0"/>
            </a:br>
            <a:r>
              <a:rPr lang="en-US" dirty="0" smtClean="0"/>
              <a:t>adequate nutrition: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Follow the food guide pyramid</a:t>
            </a:r>
          </a:p>
          <a:p>
            <a:r>
              <a:rPr lang="en-US" dirty="0" smtClean="0"/>
              <a:t>Give smaller serving sizes/portions</a:t>
            </a:r>
          </a:p>
          <a:p>
            <a:pPr lvl="1"/>
            <a:r>
              <a:rPr lang="en-US" dirty="0" smtClean="0"/>
              <a:t>Use their hand as a guide for their portion</a:t>
            </a:r>
          </a:p>
          <a:p>
            <a:r>
              <a:rPr lang="en-US" dirty="0" smtClean="0"/>
              <a:t>Help children to enjoy fresh fruits and vegetables</a:t>
            </a:r>
          </a:p>
          <a:p>
            <a:r>
              <a:rPr lang="en-US" dirty="0" smtClean="0"/>
              <a:t>Limit salty, sweet, and fatty foods.</a:t>
            </a:r>
          </a:p>
          <a:p>
            <a:r>
              <a:rPr lang="en-US" dirty="0" smtClean="0"/>
              <a:t>Provide enough calories for rapid growth</a:t>
            </a:r>
          </a:p>
          <a:p>
            <a:r>
              <a:rPr lang="en-US" dirty="0" smtClean="0"/>
              <a:t>Provide foods rich in necessary nutrients</a:t>
            </a:r>
          </a:p>
          <a:p>
            <a:pPr lvl="1"/>
            <a:r>
              <a:rPr lang="en-US" dirty="0" smtClean="0"/>
              <a:t>Protein, iron, calcium, B vitamins, C vitamins, and D vitamins</a:t>
            </a:r>
          </a:p>
          <a:p>
            <a:r>
              <a:rPr lang="en-US" dirty="0" smtClean="0"/>
              <a:t>Foods that are easy to digest</a:t>
            </a:r>
          </a:p>
          <a:p>
            <a:r>
              <a:rPr lang="en-US" dirty="0" smtClean="0"/>
              <a:t>Adequate amount of liquid – Mostly WATER</a:t>
            </a:r>
          </a:p>
          <a:p>
            <a:pPr lvl="1"/>
            <a:r>
              <a:rPr lang="en-US" dirty="0" smtClean="0"/>
              <a:t>Use 100% juices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FEEDING IN THE FIRST YEAR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5000" dirty="0" smtClean="0"/>
              <a:t>Rotate through the 4 stations to learn about feeding during the first year of life.</a:t>
            </a:r>
          </a:p>
          <a:p>
            <a:r>
              <a:rPr lang="en-US" sz="5000" dirty="0" smtClean="0"/>
              <a:t>Be sure to answer the questions on your worksheet at each station.</a:t>
            </a:r>
            <a:endParaRPr lang="en-US" sz="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6016752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1. CHOOSING </a:t>
            </a:r>
            <a:r>
              <a:rPr lang="en-US" b="1" dirty="0"/>
              <a:t>AN INFANT’S CLOTHING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Safety</a:t>
            </a:r>
          </a:p>
          <a:p>
            <a:pPr lvl="1"/>
            <a:r>
              <a:rPr lang="en-US" b="1" dirty="0" smtClean="0"/>
              <a:t>Fire retardant, not tight and binding, no loose buttons or fasteners, no loose strings or trims</a:t>
            </a:r>
          </a:p>
          <a:p>
            <a:r>
              <a:rPr lang="en-US" b="1" dirty="0" smtClean="0"/>
              <a:t>Comfort</a:t>
            </a:r>
          </a:p>
          <a:p>
            <a:pPr lvl="1"/>
            <a:r>
              <a:rPr lang="en-US" b="1" dirty="0" smtClean="0"/>
              <a:t>Soft-knit fabrics, not bulky, no fuzzy trims that tickle, neck openings large enough to go over the baby’s head, not tight and binding, roomy for active body movements, anti-static, absorbent, right weight for warmth</a:t>
            </a:r>
          </a:p>
          <a:p>
            <a:r>
              <a:rPr lang="en-US" b="1" dirty="0" smtClean="0"/>
              <a:t>Easy </a:t>
            </a:r>
            <a:r>
              <a:rPr lang="en-US" b="1" dirty="0"/>
              <a:t>to Care </a:t>
            </a:r>
            <a:r>
              <a:rPr lang="en-US" b="1" dirty="0" smtClean="0"/>
              <a:t>For</a:t>
            </a:r>
          </a:p>
          <a:p>
            <a:pPr lvl="1"/>
            <a:r>
              <a:rPr lang="en-US" b="1" dirty="0" smtClean="0"/>
              <a:t>Machine washable, lighter fabrics stain easier, little or no ironing, shrinkage control (</a:t>
            </a:r>
            <a:r>
              <a:rPr lang="en-US" b="1" dirty="0" err="1" smtClean="0"/>
              <a:t>sanforized</a:t>
            </a:r>
            <a:r>
              <a:rPr lang="en-US" b="1" dirty="0" smtClean="0"/>
              <a:t> on the label), no dry cleaning, easy to mend</a:t>
            </a:r>
          </a:p>
          <a:p>
            <a:r>
              <a:rPr lang="en-US" b="1" dirty="0" smtClean="0"/>
              <a:t>Advance </a:t>
            </a:r>
            <a:r>
              <a:rPr lang="en-US" b="1" dirty="0"/>
              <a:t>for Growth </a:t>
            </a:r>
            <a:endParaRPr lang="en-US" b="1" dirty="0" smtClean="0"/>
          </a:p>
          <a:p>
            <a:pPr lvl="1"/>
            <a:r>
              <a:rPr lang="en-US" b="1" dirty="0" smtClean="0"/>
              <a:t>1 piece without obvious waistlines, fabrics that stretch, elastic waistbands, 2 piece outfits, adjustable straps</a:t>
            </a:r>
            <a:endParaRPr lang="en-US" dirty="0"/>
          </a:p>
        </p:txBody>
      </p:sp>
      <p:pic>
        <p:nvPicPr>
          <p:cNvPr id="7170" name="Picture 2" descr="C:\Documents and Settings\All Users\Documents\Temp\Temporary Internet Files\Content.IE5\O099I51E\MPj0438626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0"/>
            <a:ext cx="2895600" cy="19386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ooking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209800" y="0"/>
            <a:ext cx="4845361" cy="6858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1</a:t>
            </a:r>
            <a:r>
              <a:rPr lang="en-US" b="1" i="1" dirty="0" smtClean="0"/>
              <a:t>. Weight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500" dirty="0" smtClean="0"/>
              <a:t>A </a:t>
            </a:r>
            <a:r>
              <a:rPr lang="en-US" sz="3500" dirty="0"/>
              <a:t>healthy baby gains </a:t>
            </a:r>
            <a:r>
              <a:rPr lang="en-US" sz="3500" b="1" dirty="0"/>
              <a:t>1-2 pounds </a:t>
            </a:r>
            <a:r>
              <a:rPr lang="en-US" sz="3500" dirty="0"/>
              <a:t>per month during the first year. </a:t>
            </a:r>
            <a:endParaRPr lang="en-US" sz="3500" dirty="0" smtClean="0"/>
          </a:p>
          <a:p>
            <a:r>
              <a:rPr lang="en-US" sz="3500" dirty="0" smtClean="0"/>
              <a:t>They </a:t>
            </a:r>
            <a:r>
              <a:rPr lang="en-US" sz="3500" b="1" dirty="0"/>
              <a:t>triple their </a:t>
            </a:r>
            <a:r>
              <a:rPr lang="en-US" sz="3500" dirty="0" smtClean="0"/>
              <a:t>birth </a:t>
            </a:r>
            <a:r>
              <a:rPr lang="en-US" sz="3500" dirty="0"/>
              <a:t>weight in the first year. </a:t>
            </a:r>
            <a:endParaRPr lang="en-US" sz="3500" dirty="0" smtClean="0"/>
          </a:p>
          <a:p>
            <a:r>
              <a:rPr lang="en-US" sz="3500" dirty="0" smtClean="0"/>
              <a:t>The average weight of a 1 year old is </a:t>
            </a:r>
            <a:r>
              <a:rPr lang="en-US" sz="3500" b="1" dirty="0" smtClean="0"/>
              <a:t>20-22 pounds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/>
              <a:t>2</a:t>
            </a:r>
            <a:r>
              <a:rPr lang="en-US" b="1" i="1" dirty="0" smtClean="0"/>
              <a:t>. Height</a:t>
            </a:r>
            <a:r>
              <a:rPr lang="en-US" sz="3600" b="1" i="1" dirty="0" smtClean="0"/>
              <a:t/>
            </a:r>
            <a:br>
              <a:rPr lang="en-US" sz="3600" b="1" i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 average height by one year of age is about </a:t>
            </a:r>
            <a:r>
              <a:rPr lang="en-US" sz="4000" b="1" dirty="0" smtClean="0"/>
              <a:t>30 inches. </a:t>
            </a:r>
          </a:p>
          <a:p>
            <a:r>
              <a:rPr lang="en-US" sz="4000" dirty="0" smtClean="0"/>
              <a:t>They</a:t>
            </a:r>
            <a:r>
              <a:rPr lang="en-US" sz="4000" b="1" dirty="0" smtClean="0"/>
              <a:t> </a:t>
            </a:r>
            <a:r>
              <a:rPr lang="en-US" sz="4000" dirty="0" smtClean="0"/>
              <a:t>increase</a:t>
            </a:r>
            <a:r>
              <a:rPr lang="en-US" sz="4000" b="1" dirty="0" smtClean="0"/>
              <a:t> </a:t>
            </a:r>
            <a:r>
              <a:rPr lang="en-US" sz="4000" dirty="0" smtClean="0"/>
              <a:t>their birth length by </a:t>
            </a:r>
            <a:r>
              <a:rPr lang="en-US" sz="4000" b="1" dirty="0" smtClean="0"/>
              <a:t>half.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Proportions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500" dirty="0" smtClean="0"/>
              <a:t>Compared to the rest of the baby’s body, their head and abdomen are </a:t>
            </a:r>
            <a:r>
              <a:rPr lang="en-US" sz="3500" b="1" dirty="0" smtClean="0"/>
              <a:t>larger</a:t>
            </a:r>
            <a:r>
              <a:rPr lang="en-US" sz="3500" dirty="0" smtClean="0"/>
              <a:t> than an adults.</a:t>
            </a:r>
          </a:p>
          <a:p>
            <a:r>
              <a:rPr lang="en-US" sz="3500" dirty="0" smtClean="0"/>
              <a:t>And their legs and arms are </a:t>
            </a:r>
            <a:r>
              <a:rPr lang="en-US" sz="3500" b="1" dirty="0" smtClean="0"/>
              <a:t>short and small</a:t>
            </a:r>
            <a:r>
              <a:rPr lang="en-US" sz="3500" dirty="0" smtClean="0"/>
              <a:t>.</a:t>
            </a:r>
            <a:endParaRPr lang="en-US" sz="3500" dirty="0"/>
          </a:p>
        </p:txBody>
      </p:sp>
      <p:pic>
        <p:nvPicPr>
          <p:cNvPr id="1027" name="Picture 3" descr="C:\Documents and Settings\stjohnson\Local Settings\Temporary Internet Files\Content.IE5\YJ1T8050\MPj0422283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267200"/>
            <a:ext cx="3220936" cy="2128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3. Teeth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At 6-7 months the </a:t>
            </a:r>
            <a:r>
              <a:rPr lang="en-US" b="1" dirty="0" smtClean="0"/>
              <a:t>primary </a:t>
            </a:r>
            <a:r>
              <a:rPr lang="en-US" dirty="0" smtClean="0"/>
              <a:t>or “baby” teeth begin to come in.</a:t>
            </a:r>
          </a:p>
          <a:p>
            <a:r>
              <a:rPr lang="en-US" b="1" dirty="0" smtClean="0"/>
              <a:t> </a:t>
            </a:r>
            <a:r>
              <a:rPr lang="en-US" dirty="0" smtClean="0"/>
              <a:t>Common teething symptoms include:</a:t>
            </a:r>
          </a:p>
          <a:p>
            <a:pPr lvl="1"/>
            <a:r>
              <a:rPr lang="en-US" dirty="0" smtClean="0"/>
              <a:t>Cranky, restless, drooling, refusal to eat, desire for liquid</a:t>
            </a:r>
          </a:p>
          <a:p>
            <a:pPr lvl="1"/>
            <a:r>
              <a:rPr lang="en-US" dirty="0" smtClean="0"/>
              <a:t>Ear-ache, fever, runny nose, coughing</a:t>
            </a:r>
          </a:p>
          <a:p>
            <a:r>
              <a:rPr lang="en-US" dirty="0" smtClean="0"/>
              <a:t>Although it is a normal process, teething can be uncomfortable for </a:t>
            </a:r>
            <a:r>
              <a:rPr lang="en-US" b="1" dirty="0" smtClean="0"/>
              <a:t>2-10 days </a:t>
            </a:r>
            <a:r>
              <a:rPr lang="en-US" dirty="0" smtClean="0"/>
              <a:t>per tooth. </a:t>
            </a:r>
          </a:p>
          <a:p>
            <a:r>
              <a:rPr lang="en-US" dirty="0" smtClean="0"/>
              <a:t>How can you help sooth the discomforts of teething?</a:t>
            </a:r>
          </a:p>
          <a:p>
            <a:pPr lvl="1"/>
            <a:r>
              <a:rPr lang="en-US" dirty="0" smtClean="0"/>
              <a:t>Teething biscuits or teething ring to bite on</a:t>
            </a:r>
          </a:p>
          <a:p>
            <a:pPr lvl="1"/>
            <a:r>
              <a:rPr lang="en-US" dirty="0" smtClean="0"/>
              <a:t>Something cold (ice cube, frozen teething ring) to numb it</a:t>
            </a:r>
          </a:p>
          <a:p>
            <a:pPr lvl="1"/>
            <a:r>
              <a:rPr lang="en-US" dirty="0" smtClean="0"/>
              <a:t>Teething medication can be rubbed on the gums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5. Sight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44196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slow moving mobile  above the babies head will help develop the infant’s </a:t>
            </a:r>
            <a:r>
              <a:rPr lang="en-US" b="1" dirty="0" smtClean="0"/>
              <a:t>eye muscles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They prefer looking at patterns that show </a:t>
            </a:r>
            <a:r>
              <a:rPr lang="en-US" b="1" dirty="0" smtClean="0"/>
              <a:t>contrast</a:t>
            </a:r>
          </a:p>
          <a:p>
            <a:pPr>
              <a:buNone/>
            </a:pPr>
            <a:r>
              <a:rPr lang="en-US" dirty="0" smtClean="0"/>
              <a:t>    and the color </a:t>
            </a:r>
            <a:r>
              <a:rPr lang="en-US" b="1" dirty="0" smtClean="0"/>
              <a:t>red</a:t>
            </a:r>
            <a:r>
              <a:rPr lang="en-US" dirty="0" smtClean="0"/>
              <a:t>.   </a:t>
            </a:r>
            <a:r>
              <a:rPr lang="en-US" sz="2200" dirty="0" smtClean="0"/>
              <a:t>(alternating stripes, bulls eye, faces)</a:t>
            </a:r>
            <a:endParaRPr lang="en-US" dirty="0" smtClean="0"/>
          </a:p>
          <a:p>
            <a:r>
              <a:rPr lang="en-US" dirty="0" smtClean="0"/>
              <a:t>By the 3</a:t>
            </a:r>
            <a:r>
              <a:rPr lang="en-US" baseline="30000" dirty="0" smtClean="0"/>
              <a:t>rd</a:t>
            </a:r>
            <a:r>
              <a:rPr lang="en-US" dirty="0" smtClean="0"/>
              <a:t> month they will prefer looking at </a:t>
            </a:r>
            <a:r>
              <a:rPr lang="en-US" b="1" dirty="0" smtClean="0"/>
              <a:t>real</a:t>
            </a:r>
            <a:r>
              <a:rPr lang="en-US" dirty="0" smtClean="0"/>
              <a:t> objects rather than          flat pictures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6" name="Content Placeholder 3" descr="eyes.jpg"/>
          <p:cNvPicPr preferRelativeResize="0">
            <a:picLocks noGrp="1" noChangeAspect="1"/>
          </p:cNvPicPr>
          <p:nvPr>
            <p:ph sz="quarter" idx="2"/>
          </p:nvPr>
        </p:nvPicPr>
        <p:blipFill>
          <a:blip r:embed="rId3" cstate="print">
            <a:lum bright="12000" contrast="5000"/>
          </a:blip>
          <a:srcRect l="-2874" t="6724" r="17241" b="23055"/>
          <a:stretch>
            <a:fillRect/>
          </a:stretch>
        </p:blipFill>
        <p:spPr>
          <a:xfrm rot="10800000">
            <a:off x="6421056" y="551851"/>
            <a:ext cx="3585290" cy="6336050"/>
          </a:xfrm>
        </p:spPr>
      </p:pic>
      <p:pic>
        <p:nvPicPr>
          <p:cNvPr id="4" name="Picture 2" descr="C:\Documents and Settings\All Users\Documents\Temp\Temporary Internet Files\Content.IE5\2NQV2TTD\MCj0356383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228600"/>
            <a:ext cx="1460219" cy="150098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91200" y="5334000"/>
            <a:ext cx="1219200" cy="6400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3810000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ability to move their hands and fingers precisely to what is seen is called </a:t>
            </a:r>
            <a:r>
              <a:rPr lang="en-US" b="1" dirty="0" smtClean="0"/>
              <a:t>hand-eye coordination</a:t>
            </a:r>
            <a:r>
              <a:rPr lang="en-US" dirty="0" smtClean="0"/>
              <a:t>. </a:t>
            </a:r>
          </a:p>
          <a:p>
            <a:r>
              <a:rPr lang="en-US" dirty="0" smtClean="0"/>
              <a:t>By  </a:t>
            </a:r>
            <a:r>
              <a:rPr lang="en-US" b="1" dirty="0" smtClean="0"/>
              <a:t>3-4 months </a:t>
            </a:r>
            <a:r>
              <a:rPr lang="en-US" dirty="0" smtClean="0"/>
              <a:t>babies begin to reach for objects that they see.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pic>
        <p:nvPicPr>
          <p:cNvPr id="9" name="Content Placeholder 3" descr="mobi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187700" y="850900"/>
            <a:ext cx="6807200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Simple to Complex</a:t>
            </a:r>
            <a:endParaRPr lang="en-US" dirty="0"/>
          </a:p>
        </p:txBody>
      </p:sp>
      <p:pic>
        <p:nvPicPr>
          <p:cNvPr id="4" name="Content Placeholder 3" descr="grab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l="2789" t="3521" r="2789" b="8216"/>
          <a:stretch>
            <a:fillRect/>
          </a:stretch>
        </p:blipFill>
        <p:spPr>
          <a:xfrm rot="5400000">
            <a:off x="2552966" y="-647965"/>
            <a:ext cx="3805728" cy="84544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6517</TotalTime>
  <Words>1265</Words>
  <Application>Microsoft Office PowerPoint</Application>
  <PresentationFormat>On-screen Show (4:3)</PresentationFormat>
  <Paragraphs>165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Calibri</vt:lpstr>
      <vt:lpstr>Tw Cen MT</vt:lpstr>
      <vt:lpstr>Wingdings</vt:lpstr>
      <vt:lpstr>Wingdings 2</vt:lpstr>
      <vt:lpstr>Median</vt:lpstr>
      <vt:lpstr>Unit 4: Infant Physical Development</vt:lpstr>
      <vt:lpstr>Laws of Growth and Development</vt:lpstr>
      <vt:lpstr>1. Weight</vt:lpstr>
      <vt:lpstr>2. Height </vt:lpstr>
      <vt:lpstr>Proportions</vt:lpstr>
      <vt:lpstr>3. Teeth</vt:lpstr>
      <vt:lpstr>5. Sight</vt:lpstr>
      <vt:lpstr>PowerPoint Presentation</vt:lpstr>
      <vt:lpstr>Simple to Complex</vt:lpstr>
      <vt:lpstr>6. Hearing</vt:lpstr>
      <vt:lpstr>8. Motor Skills abilities = the use and control of muscles.</vt:lpstr>
      <vt:lpstr>PowerPoint Presentation</vt:lpstr>
      <vt:lpstr>9. Physical Development Milestones </vt:lpstr>
      <vt:lpstr>PowerPoint Presentation</vt:lpstr>
      <vt:lpstr>PowerPoint Presentation</vt:lpstr>
      <vt:lpstr>PowerPoint Presentation</vt:lpstr>
      <vt:lpstr>PowerPoint Presentation</vt:lpstr>
      <vt:lpstr>FEEDING IN THE FIRST YEAR </vt:lpstr>
      <vt:lpstr>2. Bottle-feeding</vt:lpstr>
      <vt:lpstr>3. Self- FEEDING IN THE FIRST YEAR </vt:lpstr>
      <vt:lpstr>PowerPoint Presentation</vt:lpstr>
      <vt:lpstr>FEEDING IN THE FIRST YEAR </vt:lpstr>
      <vt:lpstr>PowerPoint Presentation</vt:lpstr>
      <vt:lpstr>FEEDING IN THE FIRST YEAR </vt:lpstr>
      <vt:lpstr>6.  Healthy eating habits and  adequate nutrition:</vt:lpstr>
      <vt:lpstr>FEEDING IN THE FIRST YEAR </vt:lpstr>
      <vt:lpstr>1. CHOOSING AN INFANT’S CLOTHING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Marcee Christensen</dc:creator>
  <cp:lastModifiedBy>tierra.davis</cp:lastModifiedBy>
  <cp:revision>25</cp:revision>
  <dcterms:created xsi:type="dcterms:W3CDTF">2011-01-21T00:15:12Z</dcterms:created>
  <dcterms:modified xsi:type="dcterms:W3CDTF">2019-09-09T23:00:07Z</dcterms:modified>
</cp:coreProperties>
</file>