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95" r:id="rId2"/>
    <p:sldId id="294" r:id="rId3"/>
    <p:sldId id="286" r:id="rId4"/>
    <p:sldId id="256" r:id="rId5"/>
    <p:sldId id="292" r:id="rId6"/>
    <p:sldId id="284" r:id="rId7"/>
    <p:sldId id="271" r:id="rId8"/>
    <p:sldId id="287" r:id="rId9"/>
    <p:sldId id="272" r:id="rId10"/>
    <p:sldId id="273" r:id="rId11"/>
    <p:sldId id="288"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80" r:id="rId25"/>
    <p:sldId id="283" r:id="rId26"/>
    <p:sldId id="282" r:id="rId27"/>
    <p:sldId id="274" r:id="rId28"/>
    <p:sldId id="285" r:id="rId29"/>
    <p:sldId id="28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4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666E4-2B68-403F-8D66-7334BB9A41D8}" type="datetimeFigureOut">
              <a:rPr lang="en-US" smtClean="0"/>
              <a:pPr/>
              <a:t>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FB5855-231F-4B60-B8CB-19C725F1CB19}" type="slidenum">
              <a:rPr lang="en-US" smtClean="0"/>
              <a:pPr/>
              <a:t>‹#›</a:t>
            </a:fld>
            <a:endParaRPr lang="en-US"/>
          </a:p>
        </p:txBody>
      </p:sp>
    </p:spTree>
    <p:extLst>
      <p:ext uri="{BB962C8B-B14F-4D97-AF65-F5344CB8AC3E}">
        <p14:creationId xmlns:p14="http://schemas.microsoft.com/office/powerpoint/2010/main" val="246194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FB5855-231F-4B60-B8CB-19C725F1CB1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fld id="{47E17A27-CED7-416D-AF36-ABB1CC6080F2}" type="datetimeFigureOut">
              <a:rPr lang="en-US" smtClean="0"/>
              <a:pPr>
                <a:defRPr/>
              </a:pPr>
              <a:t>3/1/2012</a:t>
            </a:fld>
            <a:endParaRPr lang="en-US"/>
          </a:p>
        </p:txBody>
      </p:sp>
      <p:sp>
        <p:nvSpPr>
          <p:cNvPr id="16" name="Slide Number Placeholder 15"/>
          <p:cNvSpPr>
            <a:spLocks noGrp="1"/>
          </p:cNvSpPr>
          <p:nvPr>
            <p:ph type="sldNum" sz="quarter" idx="11"/>
          </p:nvPr>
        </p:nvSpPr>
        <p:spPr/>
        <p:txBody>
          <a:bodyPr/>
          <a:lstStyle/>
          <a:p>
            <a:pPr>
              <a:defRPr/>
            </a:pPr>
            <a:fld id="{7D0F43D4-F1B4-4FFB-9312-847A34441919}"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85AB664-4887-4297-9263-31FA9E768CDE}" type="datetimeFigureOut">
              <a:rPr lang="en-US" smtClean="0"/>
              <a:pPr>
                <a:defRPr/>
              </a:pPr>
              <a:t>3/1/2012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67106C-042B-46C6-8014-B4F9A4B03E1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CAD206A-FC0E-4D91-BE4F-A89759BCA8A2}" type="datetimeFigureOut">
              <a:rPr lang="en-US" smtClean="0"/>
              <a:pPr>
                <a:defRPr/>
              </a:pPr>
              <a:t>3/1/2012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109A7B-068F-4D3E-8ED2-B6E8A236CBF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fld id="{F0EC3336-59C1-416E-802F-8D49DB596ACA}" type="datetimeFigureOut">
              <a:rPr lang="en-US" smtClean="0"/>
              <a:pPr>
                <a:defRPr/>
              </a:pPr>
              <a:t>3/1/2012</a:t>
            </a:fld>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3C79AAF3-CA3E-480B-A6A5-86AC2772AA23}"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523C72A-BA44-4668-B45D-ADF92292104E}" type="datetimeFigureOut">
              <a:rPr lang="en-US" smtClean="0"/>
              <a:pPr>
                <a:defRPr/>
              </a:pPr>
              <a:t>3/1/2012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8A95D7-3E86-4E26-9DD4-18EF74DE78AC}"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D8861413-8AA8-4D59-B2C5-DC6A0DFF2EC7}" type="datetimeFigureOut">
              <a:rPr lang="en-US" smtClean="0"/>
              <a:pPr>
                <a:defRPr/>
              </a:pPr>
              <a:t>3/1/2012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DD0FC6-ACCE-4118-ABD0-5B378544B520}"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0AEC2C45-90CE-4744-BEA3-0E49727A70FA}"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7" name="Date Placeholder 6"/>
          <p:cNvSpPr>
            <a:spLocks noGrp="1"/>
          </p:cNvSpPr>
          <p:nvPr>
            <p:ph type="dt" sz="half" idx="10"/>
          </p:nvPr>
        </p:nvSpPr>
        <p:spPr/>
        <p:txBody>
          <a:bodyPr/>
          <a:lstStyle/>
          <a:p>
            <a:pPr>
              <a:defRPr/>
            </a:pPr>
            <a:fld id="{DC529C5C-381E-4B98-8459-46F74CF999E8}" type="datetimeFigureOut">
              <a:rPr lang="en-US" smtClean="0"/>
              <a:pPr>
                <a:defRPr/>
              </a:pPr>
              <a:t>3/1/2012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4FCE53AD-3178-4A8B-8404-DF52C1FC8D2C}" type="datetimeFigureOut">
              <a:rPr lang="en-US" smtClean="0"/>
              <a:pPr>
                <a:defRPr/>
              </a:pPr>
              <a:t>3/1/2012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07BF93E-C93C-4BA7-9ECC-51DA651B66EA}" type="slidenum">
              <a:rPr lang="en-US" smtClean="0"/>
              <a:pPr>
                <a:defRPr/>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8962A54-B651-4BCB-818E-10DB7E9B1BFA}" type="datetimeFigureOut">
              <a:rPr lang="en-US" smtClean="0"/>
              <a:pPr>
                <a:defRPr/>
              </a:pPr>
              <a:t>3/1/2012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AD22551-077D-4EE2-8A4C-15BF3667C61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fld id="{389BA646-C2F0-4D53-A35C-1C0254CEA939}" type="datetimeFigureOut">
              <a:rPr lang="en-US" smtClean="0"/>
              <a:pPr>
                <a:defRPr/>
              </a:pPr>
              <a:t>3/1/2012</a:t>
            </a:fld>
            <a:endParaRPr lang="en-US"/>
          </a:p>
        </p:txBody>
      </p:sp>
      <p:sp>
        <p:nvSpPr>
          <p:cNvPr id="9" name="Slide Number Placeholder 8"/>
          <p:cNvSpPr>
            <a:spLocks noGrp="1"/>
          </p:cNvSpPr>
          <p:nvPr>
            <p:ph type="sldNum" sz="quarter" idx="15"/>
          </p:nvPr>
        </p:nvSpPr>
        <p:spPr/>
        <p:txBody>
          <a:bodyPr/>
          <a:lstStyle/>
          <a:p>
            <a:pPr>
              <a:defRPr/>
            </a:pPr>
            <a:fld id="{33080F1E-35A7-44E0-B136-3DAF8C3E5769}"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fld id="{B22CB364-A111-4E17-8F2F-02C970B80B8F}" type="datetimeFigureOut">
              <a:rPr lang="en-US" smtClean="0"/>
              <a:pPr>
                <a:defRPr/>
              </a:pPr>
              <a:t>3/1/2012</a:t>
            </a:fld>
            <a:endParaRPr lang="en-US"/>
          </a:p>
        </p:txBody>
      </p:sp>
      <p:sp>
        <p:nvSpPr>
          <p:cNvPr id="9" name="Slide Number Placeholder 8"/>
          <p:cNvSpPr>
            <a:spLocks noGrp="1"/>
          </p:cNvSpPr>
          <p:nvPr>
            <p:ph type="sldNum" sz="quarter" idx="11"/>
          </p:nvPr>
        </p:nvSpPr>
        <p:spPr/>
        <p:txBody>
          <a:bodyPr/>
          <a:lstStyle/>
          <a:p>
            <a:pPr>
              <a:defRPr/>
            </a:pPr>
            <a:fld id="{854ADB75-E840-44D1-9BF0-5CC065F25A13}"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7372E26F-F993-4224-A442-1959DCC1F0A2}" type="datetimeFigureOut">
              <a:rPr lang="en-US" smtClean="0"/>
              <a:pPr>
                <a:defRPr/>
              </a:pPr>
              <a:t>3/1/2012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8C39200-2AC4-4A2E-8880-BC8BE1403FFD}"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yeJPmSrHUQo&amp;safety_mode=true&amp;persist_safety_mode=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500" dirty="0" smtClean="0"/>
              <a:t>Lindsey</a:t>
            </a:r>
          </a:p>
          <a:p>
            <a:endParaRPr lang="en-US" sz="4500" dirty="0"/>
          </a:p>
          <a:p>
            <a:r>
              <a:rPr lang="en-US" sz="4500" dirty="0" smtClean="0"/>
              <a:t>Monday:</a:t>
            </a:r>
          </a:p>
          <a:p>
            <a:pPr lvl="1"/>
            <a:r>
              <a:rPr lang="en-US" sz="4500" dirty="0" smtClean="0"/>
              <a:t>Brooke</a:t>
            </a:r>
          </a:p>
          <a:p>
            <a:pPr lvl="1"/>
            <a:r>
              <a:rPr lang="en-US" sz="4500" dirty="0" err="1" smtClean="0"/>
              <a:t>Tasmin</a:t>
            </a:r>
            <a:endParaRPr lang="en-US" sz="4500" dirty="0"/>
          </a:p>
        </p:txBody>
      </p:sp>
      <p:sp>
        <p:nvSpPr>
          <p:cNvPr id="3" name="Title 2"/>
          <p:cNvSpPr>
            <a:spLocks noGrp="1"/>
          </p:cNvSpPr>
          <p:nvPr>
            <p:ph type="title"/>
          </p:nvPr>
        </p:nvSpPr>
        <p:spPr/>
        <p:txBody>
          <a:bodyPr/>
          <a:lstStyle/>
          <a:p>
            <a:r>
              <a:rPr lang="en-US" dirty="0" smtClean="0"/>
              <a:t>Children’s Books</a:t>
            </a:r>
            <a:endParaRPr lang="en-US" dirty="0"/>
          </a:p>
        </p:txBody>
      </p:sp>
    </p:spTree>
    <p:extLst>
      <p:ext uri="{BB962C8B-B14F-4D97-AF65-F5344CB8AC3E}">
        <p14:creationId xmlns:p14="http://schemas.microsoft.com/office/powerpoint/2010/main" val="505399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5791200"/>
          </a:xfrm>
        </p:spPr>
        <p:txBody>
          <a:bodyPr>
            <a:normAutofit/>
          </a:bodyPr>
          <a:lstStyle/>
          <a:p>
            <a:r>
              <a:rPr lang="en-US" b="1" dirty="0" smtClean="0"/>
              <a:t>Saturday:  On Saturday Annie plays marbles with her dad.  He asks her several times to only take one at a time, but Annie insists on playing with all of them. It is a terrible, no good, very bad week.  Write a short paragraph about the situation and how the dad responds, using proper guidance techniques.</a:t>
            </a:r>
          </a:p>
          <a:p>
            <a:r>
              <a:rPr lang="en-US" b="1" dirty="0" smtClean="0"/>
              <a:t> Sunday:  On Sunday Annie has her cousins over.  When they don’t do what she wants, she becomes easily angered.  She stomps her feet, yells loudly, and hits. It is a terrible, no good, very bad week.  Write a short paragraph about the situation and how the mom responds, using proper guidance techniques.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smtClean="0"/>
              <a:t>Conclusion:  Annie’s mom sings her to sleep and explains that some weeks are just like that.  Do some sort of cute conclusion. Write a short paragraph about the situation and how the Annie responds.</a:t>
            </a:r>
            <a:endParaRPr lang="en-US" sz="4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hangingPunct="0">
              <a:spcAft>
                <a:spcPts val="0"/>
              </a:spcAft>
              <a:buFont typeface="Arial" pitchFamily="34" charset="0"/>
              <a:buChar char="•"/>
              <a:defRPr/>
            </a:pPr>
            <a:r>
              <a:rPr lang="en-US" b="1" dirty="0" smtClean="0"/>
              <a:t>a.</a:t>
            </a:r>
            <a:r>
              <a:rPr lang="en-US" dirty="0" smtClean="0"/>
              <a:t>  Substitute unacceptable behavior for  </a:t>
            </a:r>
            <a:r>
              <a:rPr lang="en-US" b="1" dirty="0" smtClean="0"/>
              <a:t>acceptable</a:t>
            </a:r>
            <a:r>
              <a:rPr lang="en-US" dirty="0" smtClean="0"/>
              <a:t>  behavior by helping the child to focus on or pay attention to something else that is more</a:t>
            </a:r>
            <a:r>
              <a:rPr lang="en-US" b="1" dirty="0" smtClean="0"/>
              <a:t> appropriate</a:t>
            </a:r>
            <a:r>
              <a:rPr lang="en-US" dirty="0" smtClean="0"/>
              <a:t>   </a:t>
            </a:r>
          </a:p>
          <a:p>
            <a:pPr lvl="1" hangingPunct="0">
              <a:buFont typeface="Arial" pitchFamily="34" charset="0"/>
              <a:buChar char="•"/>
              <a:defRPr/>
            </a:pPr>
            <a:r>
              <a:rPr lang="en-US" dirty="0" smtClean="0"/>
              <a:t>(Let’s run and yell outside instead of in the house)</a:t>
            </a:r>
          </a:p>
          <a:p>
            <a:pPr fontAlgn="auto" hangingPunct="0">
              <a:spcAft>
                <a:spcPts val="0"/>
              </a:spcAft>
              <a:buFont typeface="Arial" pitchFamily="34" charset="0"/>
              <a:buChar char="•"/>
              <a:defRPr/>
            </a:pPr>
            <a:r>
              <a:rPr lang="en-US" b="1" dirty="0" smtClean="0"/>
              <a:t>b.</a:t>
            </a:r>
            <a:r>
              <a:rPr lang="en-US" dirty="0" smtClean="0"/>
              <a:t>  Children up to 2 years old can be easily </a:t>
            </a:r>
            <a:r>
              <a:rPr lang="en-US" b="1" dirty="0" smtClean="0"/>
              <a:t>distracted</a:t>
            </a:r>
            <a:r>
              <a:rPr lang="en-US" dirty="0" smtClean="0"/>
              <a:t> to change their behavior.  </a:t>
            </a:r>
          </a:p>
          <a:p>
            <a:pPr fontAlgn="auto" hangingPunct="0">
              <a:spcAft>
                <a:spcPts val="0"/>
              </a:spcAft>
              <a:buFont typeface="Arial" pitchFamily="34" charset="0"/>
              <a:buChar char="•"/>
              <a:defRPr/>
            </a:pPr>
            <a:r>
              <a:rPr lang="en-US" dirty="0" smtClean="0"/>
              <a:t>For all ages, adjust the </a:t>
            </a:r>
            <a:r>
              <a:rPr lang="en-US" b="1" dirty="0" smtClean="0"/>
              <a:t>environment.</a:t>
            </a:r>
            <a:r>
              <a:rPr lang="en-US" dirty="0" smtClean="0"/>
              <a:t>  Put items away and out of sight to avoid creating </a:t>
            </a:r>
            <a:r>
              <a:rPr lang="en-US" b="1" dirty="0" smtClean="0"/>
              <a:t>problems.</a:t>
            </a:r>
            <a:endParaRPr lang="en-US" dirty="0" smtClean="0"/>
          </a:p>
          <a:p>
            <a:pPr fontAlgn="auto">
              <a:spcAft>
                <a:spcPts val="0"/>
              </a:spcAft>
              <a:buFont typeface="Arial" pitchFamily="34" charset="0"/>
              <a:buChar char="•"/>
              <a:defRPr/>
            </a:pPr>
            <a:endParaRPr lang="en-US" dirty="0"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1.  REDIRECTION</a:t>
            </a:r>
            <a:r>
              <a:rPr lang="en-US" dirty="0" smtClean="0"/>
              <a:t/>
            </a:r>
            <a:br>
              <a:rPr lang="en-US" dirty="0" smtClean="0"/>
            </a:br>
            <a:endParaRPr lang="en-US" dirty="0" smtClean="0"/>
          </a:p>
        </p:txBody>
      </p:sp>
      <p:pic>
        <p:nvPicPr>
          <p:cNvPr id="3076" name="Picture 4" descr="C:\Documents and Settings\All Users\Documents\Temp\Temporary Internet Files\Content.IE5\50YT5M8P\MCj04397990000[1].png"/>
          <p:cNvPicPr>
            <a:picLocks noChangeAspect="1" noChangeArrowheads="1"/>
          </p:cNvPicPr>
          <p:nvPr/>
        </p:nvPicPr>
        <p:blipFill>
          <a:blip r:embed="rId3" cstate="print"/>
          <a:srcRect/>
          <a:stretch>
            <a:fillRect/>
          </a:stretch>
        </p:blipFill>
        <p:spPr bwMode="auto">
          <a:xfrm>
            <a:off x="6096000" y="4419600"/>
            <a:ext cx="2743200" cy="2209800"/>
          </a:xfrm>
          <a:prstGeom prst="rect">
            <a:avLst/>
          </a:prstGeom>
          <a:noFill/>
        </p:spPr>
      </p:pic>
      <p:pic>
        <p:nvPicPr>
          <p:cNvPr id="3077" name="Picture 5" descr="C:\Documents and Settings\All Users\Documents\Temp\Temporary Internet Files\Content.IE5\O099I51E\MCj04398060000[1].png"/>
          <p:cNvPicPr>
            <a:picLocks noChangeAspect="1" noChangeArrowheads="1"/>
          </p:cNvPicPr>
          <p:nvPr/>
        </p:nvPicPr>
        <p:blipFill>
          <a:blip r:embed="rId4" cstate="print"/>
          <a:srcRect/>
          <a:stretch>
            <a:fillRect/>
          </a:stretch>
        </p:blipFill>
        <p:spPr bwMode="auto">
          <a:xfrm>
            <a:off x="3581400" y="4953000"/>
            <a:ext cx="2743200" cy="1905000"/>
          </a:xfrm>
          <a:prstGeom prst="rect">
            <a:avLst/>
          </a:prstGeom>
          <a:noFill/>
        </p:spPr>
      </p:pic>
      <p:pic>
        <p:nvPicPr>
          <p:cNvPr id="3078" name="Picture 6" descr="C:\Documents and Settings\All Users\Documents\Temp\Temporary Internet Files\Content.IE5\2NQV2TTD\MCj04398080000[1].png"/>
          <p:cNvPicPr>
            <a:picLocks noChangeAspect="1" noChangeArrowheads="1"/>
          </p:cNvPicPr>
          <p:nvPr/>
        </p:nvPicPr>
        <p:blipFill>
          <a:blip r:embed="rId5" cstate="print"/>
          <a:srcRect/>
          <a:stretch>
            <a:fillRect/>
          </a:stretch>
        </p:blipFill>
        <p:spPr bwMode="auto">
          <a:xfrm>
            <a:off x="838200" y="4876800"/>
            <a:ext cx="2743200" cy="1981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hangingPunct="0">
              <a:spcAft>
                <a:spcPts val="0"/>
              </a:spcAft>
              <a:buFont typeface="Arial" pitchFamily="34" charset="0"/>
              <a:buChar char="•"/>
              <a:defRPr/>
            </a:pPr>
            <a:r>
              <a:rPr lang="en-US" b="1" dirty="0" smtClean="0"/>
              <a:t>a. Natural Consequences</a:t>
            </a:r>
            <a:r>
              <a:rPr lang="en-US" dirty="0" smtClean="0"/>
              <a:t> occur without interference, allowing the consequence to happen, not an inflicted punishment by the caregiver.</a:t>
            </a:r>
          </a:p>
          <a:p>
            <a:pPr lvl="1" hangingPunct="0">
              <a:buFont typeface="Arial" pitchFamily="34" charset="0"/>
              <a:buChar char="•"/>
              <a:defRPr/>
            </a:pPr>
            <a:r>
              <a:rPr lang="en-US" dirty="0" smtClean="0"/>
              <a:t> Best method of discipline, but the</a:t>
            </a:r>
            <a:r>
              <a:rPr lang="en-US" b="1" dirty="0" smtClean="0"/>
              <a:t> </a:t>
            </a:r>
            <a:r>
              <a:rPr lang="en-US" dirty="0" smtClean="0"/>
              <a:t>hardest one to do.  </a:t>
            </a:r>
          </a:p>
          <a:p>
            <a:pPr lvl="1" hangingPunct="0">
              <a:buFont typeface="Arial" pitchFamily="34" charset="0"/>
              <a:buChar char="•"/>
              <a:defRPr/>
            </a:pPr>
            <a:r>
              <a:rPr lang="en-US" dirty="0" smtClean="0"/>
              <a:t>The child can see the</a:t>
            </a:r>
            <a:r>
              <a:rPr lang="en-US" b="1" dirty="0" smtClean="0"/>
              <a:t> result</a:t>
            </a:r>
            <a:r>
              <a:rPr lang="en-US" dirty="0" smtClean="0"/>
              <a:t> of his behavior or choices.  This type of consequence can’t be used if it will cause harm to</a:t>
            </a:r>
            <a:r>
              <a:rPr lang="en-US" b="1" dirty="0" smtClean="0"/>
              <a:t> </a:t>
            </a:r>
            <a:r>
              <a:rPr lang="en-US" dirty="0" smtClean="0"/>
              <a:t>self, others, or property.</a:t>
            </a:r>
          </a:p>
          <a:p>
            <a:pPr fontAlgn="auto" hangingPunct="0">
              <a:spcAft>
                <a:spcPts val="0"/>
              </a:spcAft>
              <a:buFont typeface="Arial" pitchFamily="34" charset="0"/>
              <a:buChar char="•"/>
              <a:defRPr/>
            </a:pPr>
            <a:r>
              <a:rPr lang="en-US" dirty="0" smtClean="0"/>
              <a:t>	</a:t>
            </a:r>
            <a:r>
              <a:rPr lang="en-US" b="1" dirty="0" smtClean="0"/>
              <a:t>(If a child does not eat = they go hungry	          If the child leaves their bike out = it gets stolen)</a:t>
            </a:r>
            <a:endParaRPr lang="en-US" dirty="0" smtClean="0"/>
          </a:p>
          <a:p>
            <a:pPr fontAlgn="auto">
              <a:spcAft>
                <a:spcPts val="0"/>
              </a:spcAft>
              <a:buFont typeface="Arial" pitchFamily="34" charset="0"/>
              <a:buChar char="•"/>
              <a:defRPr/>
            </a:pPr>
            <a:endParaRPr lang="en-US" dirty="0"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2.  NATURAL AND LOGICAL CONSEQUENCES</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hangingPunct="0">
              <a:spcAft>
                <a:spcPts val="0"/>
              </a:spcAft>
              <a:buFont typeface="Arial" pitchFamily="34" charset="0"/>
              <a:buChar char="•"/>
              <a:defRPr/>
            </a:pPr>
            <a:r>
              <a:rPr lang="en-US" b="1" dirty="0" smtClean="0"/>
              <a:t>b.  Logical Consequences</a:t>
            </a:r>
            <a:r>
              <a:rPr lang="en-US" dirty="0" smtClean="0"/>
              <a:t> should be relevant to the misbehavior.</a:t>
            </a:r>
          </a:p>
          <a:p>
            <a:pPr fontAlgn="auto" hangingPunct="0">
              <a:spcAft>
                <a:spcPts val="0"/>
              </a:spcAft>
              <a:buFont typeface="Arial" pitchFamily="34" charset="0"/>
              <a:buChar char="•"/>
              <a:defRPr/>
            </a:pPr>
            <a:r>
              <a:rPr lang="en-US" dirty="0" smtClean="0"/>
              <a:t>     This type of discipline should provide opportunities for children to learn from their </a:t>
            </a:r>
            <a:r>
              <a:rPr lang="en-US" b="1" dirty="0" smtClean="0"/>
              <a:t>behavior  </a:t>
            </a:r>
            <a:endParaRPr lang="en-US" dirty="0" smtClean="0"/>
          </a:p>
          <a:p>
            <a:pPr fontAlgn="auto" hangingPunct="0">
              <a:spcAft>
                <a:spcPts val="0"/>
              </a:spcAft>
              <a:buFont typeface="Arial" pitchFamily="34" charset="0"/>
              <a:buChar char="•"/>
              <a:defRPr/>
            </a:pPr>
            <a:r>
              <a:rPr lang="en-US" dirty="0" smtClean="0"/>
              <a:t>      It should be short in duration and not imposed in the</a:t>
            </a:r>
            <a:r>
              <a:rPr lang="en-US" b="1" dirty="0" smtClean="0"/>
              <a:t> </a:t>
            </a:r>
            <a:r>
              <a:rPr lang="en-US" dirty="0" smtClean="0"/>
              <a:t>caregivers anger. </a:t>
            </a:r>
          </a:p>
          <a:p>
            <a:pPr fontAlgn="auto" hangingPunct="0">
              <a:spcAft>
                <a:spcPts val="0"/>
              </a:spcAft>
              <a:buFont typeface="Arial" pitchFamily="34" charset="0"/>
              <a:buChar char="•"/>
              <a:defRPr/>
            </a:pPr>
            <a:r>
              <a:rPr lang="en-US" b="1" dirty="0" smtClean="0"/>
              <a:t>(If the child draws on the wall = they scrub it off Child doesn’t keep their bathroom clean = can’t use it)</a:t>
            </a:r>
            <a:endParaRPr lang="en-US" dirty="0" smtClean="0"/>
          </a:p>
          <a:p>
            <a:pPr fontAlgn="auto">
              <a:spcAft>
                <a:spcPts val="0"/>
              </a:spcAft>
              <a:buFont typeface="Arial" pitchFamily="34" charset="0"/>
              <a:buChar char="•"/>
              <a:defRPr/>
            </a:pPr>
            <a:endParaRPr lang="en-US" dirty="0" smtClean="0"/>
          </a:p>
        </p:txBody>
      </p:sp>
      <p:sp>
        <p:nvSpPr>
          <p:cNvPr id="5122" name="Title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10000"/>
          </a:bodyPr>
          <a:lstStyle/>
          <a:p>
            <a:pPr fontAlgn="auto" hangingPunct="0">
              <a:spcAft>
                <a:spcPts val="0"/>
              </a:spcAft>
              <a:buFont typeface="Arial" pitchFamily="34" charset="0"/>
              <a:buChar char="•"/>
              <a:defRPr/>
            </a:pPr>
            <a:r>
              <a:rPr lang="en-US" b="1" dirty="0" smtClean="0"/>
              <a:t>	</a:t>
            </a:r>
            <a:r>
              <a:rPr lang="en-US" dirty="0" smtClean="0"/>
              <a:t>1.  The consequence must logically (be relatable) follow the act </a:t>
            </a:r>
          </a:p>
          <a:p>
            <a:pPr fontAlgn="auto" hangingPunct="0">
              <a:spcAft>
                <a:spcPts val="0"/>
              </a:spcAft>
              <a:buFont typeface="Arial" pitchFamily="34" charset="0"/>
              <a:buChar char="•"/>
              <a:defRPr/>
            </a:pPr>
            <a:r>
              <a:rPr lang="en-US" dirty="0" smtClean="0"/>
              <a:t>	2.  The consequence cannot be imposed when the caregiver is angry.  Calm down so you can think rationally about a logical punishment</a:t>
            </a:r>
          </a:p>
          <a:p>
            <a:pPr fontAlgn="auto" hangingPunct="0">
              <a:spcAft>
                <a:spcPts val="0"/>
              </a:spcAft>
              <a:buFont typeface="Arial" pitchFamily="34" charset="0"/>
              <a:buChar char="•"/>
              <a:defRPr/>
            </a:pPr>
            <a:r>
              <a:rPr lang="en-US" dirty="0" smtClean="0"/>
              <a:t>3.  The consequence must make the child feel as though it is an unpleasant result of their behavior.  </a:t>
            </a:r>
          </a:p>
          <a:p>
            <a:pPr lvl="1" hangingPunct="0">
              <a:buFont typeface="Arial" pitchFamily="34" charset="0"/>
              <a:buChar char="•"/>
              <a:defRPr/>
            </a:pPr>
            <a:r>
              <a:rPr lang="en-US" dirty="0" smtClean="0"/>
              <a:t>Give the consequence and let the child feel its effects without any further comments from you or this might cause resentment.</a:t>
            </a:r>
          </a:p>
          <a:p>
            <a:pPr fontAlgn="auto" hangingPunct="0">
              <a:spcAft>
                <a:spcPts val="0"/>
              </a:spcAft>
              <a:buFont typeface="Arial" pitchFamily="34" charset="0"/>
              <a:buChar char="•"/>
              <a:defRPr/>
            </a:pPr>
            <a:r>
              <a:rPr lang="en-US" dirty="0" smtClean="0"/>
              <a:t>4.  The consequence should be short in duration and specific enough to have an impact on the child</a:t>
            </a:r>
          </a:p>
          <a:p>
            <a:pPr fontAlgn="auto">
              <a:spcAft>
                <a:spcPts val="0"/>
              </a:spcAft>
              <a:buFont typeface="Arial" pitchFamily="34" charset="0"/>
              <a:buChar char="•"/>
              <a:defRPr/>
            </a:pPr>
            <a:endParaRPr lang="en-US" dirty="0" smtClean="0"/>
          </a:p>
        </p:txBody>
      </p:sp>
      <p:sp>
        <p:nvSpPr>
          <p:cNvPr id="6146" name="Title 1"/>
          <p:cNvSpPr>
            <a:spLocks noGrp="1"/>
          </p:cNvSpPr>
          <p:nvPr>
            <p:ph type="title"/>
          </p:nvPr>
        </p:nvSpPr>
        <p:spPr/>
        <p:txBody>
          <a:bodyPr>
            <a:normAutofit/>
          </a:bodyPr>
          <a:lstStyle/>
          <a:p>
            <a:r>
              <a:rPr sz="3600" b="1" smtClean="0"/>
              <a:t>c.  4 Rules to Remember When following through with a consequence</a:t>
            </a:r>
            <a:endParaRPr lang="en-US" sz="3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92500" lnSpcReduction="20000"/>
          </a:bodyPr>
          <a:lstStyle/>
          <a:p>
            <a:pPr fontAlgn="auto" hangingPunct="0">
              <a:spcAft>
                <a:spcPts val="0"/>
              </a:spcAft>
              <a:buFont typeface="Arial" pitchFamily="34" charset="0"/>
              <a:buChar char="•"/>
              <a:defRPr/>
            </a:pPr>
            <a:r>
              <a:rPr lang="en-US" b="1" dirty="0" smtClean="0"/>
              <a:t>a.</a:t>
            </a:r>
            <a:r>
              <a:rPr lang="en-US" dirty="0" smtClean="0"/>
              <a:t>  Give children opportunities to make </a:t>
            </a:r>
            <a:r>
              <a:rPr lang="en-US" b="1" dirty="0" smtClean="0"/>
              <a:t>choices</a:t>
            </a:r>
            <a:r>
              <a:rPr lang="en-US" dirty="0" smtClean="0"/>
              <a:t>  (Do you want water or Juice?   </a:t>
            </a:r>
            <a:r>
              <a:rPr lang="en-US" b="1" u="sng" dirty="0" smtClean="0"/>
              <a:t>NOT</a:t>
            </a:r>
            <a:r>
              <a:rPr lang="en-US" dirty="0" smtClean="0"/>
              <a:t>   What would you like to drink?) </a:t>
            </a:r>
          </a:p>
          <a:p>
            <a:pPr fontAlgn="auto" hangingPunct="0">
              <a:spcAft>
                <a:spcPts val="0"/>
              </a:spcAft>
              <a:buFont typeface="Arial" pitchFamily="34" charset="0"/>
              <a:buChar char="•"/>
              <a:defRPr/>
            </a:pPr>
            <a:r>
              <a:rPr lang="en-US" b="1" dirty="0" smtClean="0"/>
              <a:t>b.</a:t>
            </a:r>
            <a:r>
              <a:rPr lang="en-US" dirty="0" smtClean="0"/>
              <a:t>  When children are allowed to make choices, they get practice in </a:t>
            </a:r>
            <a:r>
              <a:rPr lang="en-US" b="1" dirty="0" smtClean="0"/>
              <a:t>making decisions</a:t>
            </a:r>
            <a:endParaRPr lang="en-US" dirty="0" smtClean="0"/>
          </a:p>
          <a:p>
            <a:pPr fontAlgn="auto" hangingPunct="0">
              <a:spcAft>
                <a:spcPts val="0"/>
              </a:spcAft>
              <a:buFont typeface="Arial" pitchFamily="34" charset="0"/>
              <a:buChar char="•"/>
              <a:defRPr/>
            </a:pPr>
            <a:r>
              <a:rPr lang="en-US" b="1" dirty="0" smtClean="0"/>
              <a:t>c.</a:t>
            </a:r>
            <a:r>
              <a:rPr lang="en-US" dirty="0" smtClean="0"/>
              <a:t>  Setting limits allows children to control themselves rather than feel like they are being </a:t>
            </a:r>
            <a:r>
              <a:rPr lang="en-US" b="1" dirty="0" smtClean="0"/>
              <a:t>controlled</a:t>
            </a:r>
            <a:r>
              <a:rPr lang="en-US" dirty="0" smtClean="0"/>
              <a:t>  </a:t>
            </a:r>
          </a:p>
          <a:p>
            <a:pPr fontAlgn="auto" hangingPunct="0">
              <a:spcAft>
                <a:spcPts val="0"/>
              </a:spcAft>
              <a:buFont typeface="Arial" pitchFamily="34" charset="0"/>
              <a:buChar char="•"/>
              <a:defRPr/>
            </a:pPr>
            <a:r>
              <a:rPr lang="en-US" b="1" dirty="0" smtClean="0"/>
              <a:t>d.</a:t>
            </a:r>
            <a:r>
              <a:rPr lang="en-US" dirty="0" smtClean="0"/>
              <a:t>  Limits put on the child should have a </a:t>
            </a:r>
            <a:r>
              <a:rPr lang="en-US" b="1" dirty="0" smtClean="0"/>
              <a:t>purpose </a:t>
            </a:r>
            <a:r>
              <a:rPr lang="en-US" dirty="0" smtClean="0"/>
              <a:t>and should benefit the child.</a:t>
            </a:r>
          </a:p>
          <a:p>
            <a:pPr fontAlgn="auto" hangingPunct="0">
              <a:spcAft>
                <a:spcPts val="0"/>
              </a:spcAft>
              <a:buFont typeface="Arial" pitchFamily="34" charset="0"/>
              <a:buChar char="•"/>
              <a:defRPr/>
            </a:pPr>
            <a:r>
              <a:rPr lang="en-US" b="1" dirty="0" smtClean="0"/>
              <a:t>e.</a:t>
            </a:r>
            <a:r>
              <a:rPr lang="en-US" dirty="0" smtClean="0"/>
              <a:t>  Limit the </a:t>
            </a:r>
            <a:r>
              <a:rPr lang="en-US" b="1" dirty="0" smtClean="0"/>
              <a:t>options</a:t>
            </a:r>
            <a:r>
              <a:rPr lang="en-US" dirty="0" smtClean="0"/>
              <a:t> when giving choices.  (“either - or” choices will help to narrow it down) </a:t>
            </a:r>
          </a:p>
          <a:p>
            <a:pPr fontAlgn="auto" hangingPunct="0">
              <a:spcAft>
                <a:spcPts val="0"/>
              </a:spcAft>
              <a:buFont typeface="Arial" pitchFamily="34" charset="0"/>
              <a:buChar char="•"/>
              <a:defRPr/>
            </a:pPr>
            <a:r>
              <a:rPr lang="en-US" b="1" dirty="0" smtClean="0"/>
              <a:t>f.</a:t>
            </a:r>
            <a:r>
              <a:rPr lang="en-US" dirty="0" smtClean="0"/>
              <a:t>  Make sure you are </a:t>
            </a:r>
            <a:r>
              <a:rPr lang="en-US" b="1" dirty="0" smtClean="0"/>
              <a:t>willing</a:t>
            </a:r>
            <a:r>
              <a:rPr lang="en-US" dirty="0" smtClean="0"/>
              <a:t> to give the choices that you offer.</a:t>
            </a:r>
          </a:p>
          <a:p>
            <a:pPr fontAlgn="auto">
              <a:spcAft>
                <a:spcPts val="0"/>
              </a:spcAft>
              <a:buFont typeface="Arial" pitchFamily="34" charset="0"/>
              <a:buChar char="•"/>
              <a:defRPr/>
            </a:pPr>
            <a:endParaRPr lang="en-US" dirty="0"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3.  CHOICES WITHIN LIMITS</a:t>
            </a:r>
            <a:r>
              <a:rPr lang="en-US" dirty="0" smtClean="0"/>
              <a:t/>
            </a:r>
            <a:br>
              <a:rPr lang="en-US" dirty="0" smtClean="0"/>
            </a:br>
            <a:endParaRPr lang="en-US" dirty="0" smtClean="0"/>
          </a:p>
        </p:txBody>
      </p:sp>
      <p:pic>
        <p:nvPicPr>
          <p:cNvPr id="7173" name="Picture 5" descr="C:\Documents and Settings\All Users\Documents\Temp\Temporary Internet Files\Content.IE5\50YT5M8P\MMj02545050000[1].gif"/>
          <p:cNvPicPr>
            <a:picLocks noChangeAspect="1" noChangeArrowheads="1" noCrop="1"/>
          </p:cNvPicPr>
          <p:nvPr/>
        </p:nvPicPr>
        <p:blipFill>
          <a:blip r:embed="rId3" cstate="print"/>
          <a:srcRect/>
          <a:stretch>
            <a:fillRect/>
          </a:stretch>
        </p:blipFill>
        <p:spPr bwMode="auto">
          <a:xfrm>
            <a:off x="7162800" y="0"/>
            <a:ext cx="1524000" cy="1524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7500" lnSpcReduction="20000"/>
          </a:bodyPr>
          <a:lstStyle/>
          <a:p>
            <a:pPr fontAlgn="auto" hangingPunct="0">
              <a:spcAft>
                <a:spcPts val="0"/>
              </a:spcAft>
              <a:buFont typeface="Arial" pitchFamily="34" charset="0"/>
              <a:buChar char="•"/>
              <a:defRPr/>
            </a:pPr>
            <a:r>
              <a:rPr lang="en-US" b="1" dirty="0" smtClean="0"/>
              <a:t>a.</a:t>
            </a:r>
            <a:r>
              <a:rPr lang="en-US" dirty="0" smtClean="0"/>
              <a:t>  Use a</a:t>
            </a:r>
            <a:r>
              <a:rPr lang="en-US" b="1" dirty="0" smtClean="0"/>
              <a:t> consistent</a:t>
            </a:r>
            <a:r>
              <a:rPr lang="en-US" dirty="0" smtClean="0"/>
              <a:t> place that distances the child from the problem where there are no distractions and they can regain their composure.  NOT a place to sit and think about what they have done wrong. </a:t>
            </a:r>
          </a:p>
          <a:p>
            <a:pPr fontAlgn="auto" hangingPunct="0">
              <a:spcAft>
                <a:spcPts val="0"/>
              </a:spcAft>
              <a:buFont typeface="Arial" pitchFamily="34" charset="0"/>
              <a:buChar char="•"/>
              <a:defRPr/>
            </a:pPr>
            <a:r>
              <a:rPr lang="en-US" b="1" dirty="0" smtClean="0"/>
              <a:t>b.</a:t>
            </a:r>
            <a:r>
              <a:rPr lang="en-US" dirty="0" smtClean="0"/>
              <a:t>  One time out minute for each year of </a:t>
            </a:r>
            <a:r>
              <a:rPr lang="en-US" b="1" dirty="0" smtClean="0"/>
              <a:t>the child’s age</a:t>
            </a:r>
            <a:r>
              <a:rPr lang="en-US" dirty="0" smtClean="0"/>
              <a:t>.  </a:t>
            </a:r>
            <a:r>
              <a:rPr lang="en-US" dirty="0" err="1" smtClean="0"/>
              <a:t>ie</a:t>
            </a:r>
            <a:r>
              <a:rPr lang="en-US" dirty="0" smtClean="0"/>
              <a:t>: 2 year old should receive 2 minutes. </a:t>
            </a:r>
          </a:p>
          <a:p>
            <a:pPr fontAlgn="auto" hangingPunct="0">
              <a:spcAft>
                <a:spcPts val="0"/>
              </a:spcAft>
              <a:buFont typeface="Arial" pitchFamily="34" charset="0"/>
              <a:buChar char="•"/>
              <a:defRPr/>
            </a:pPr>
            <a:r>
              <a:rPr lang="en-US" b="1" dirty="0" smtClean="0"/>
              <a:t>c.</a:t>
            </a:r>
            <a:r>
              <a:rPr lang="en-US" dirty="0" smtClean="0"/>
              <a:t>  Use time out only for </a:t>
            </a:r>
            <a:r>
              <a:rPr lang="en-US" b="1" dirty="0" smtClean="0"/>
              <a:t>serious</a:t>
            </a:r>
            <a:r>
              <a:rPr lang="en-US" dirty="0" smtClean="0"/>
              <a:t> misbehavior like tantrum, fighting, intentional destructiveness </a:t>
            </a:r>
          </a:p>
          <a:p>
            <a:pPr fontAlgn="auto" hangingPunct="0">
              <a:spcAft>
                <a:spcPts val="0"/>
              </a:spcAft>
              <a:buFont typeface="Arial" pitchFamily="34" charset="0"/>
              <a:buChar char="•"/>
              <a:defRPr/>
            </a:pPr>
            <a:r>
              <a:rPr lang="en-US" b="1" dirty="0" smtClean="0"/>
              <a:t>d.</a:t>
            </a:r>
            <a:r>
              <a:rPr lang="en-US" dirty="0" smtClean="0"/>
              <a:t>  Do not talk  to the child while in </a:t>
            </a:r>
            <a:r>
              <a:rPr lang="en-US" b="1" dirty="0" smtClean="0"/>
              <a:t>time-out</a:t>
            </a:r>
          </a:p>
          <a:p>
            <a:pPr fontAlgn="auto" hangingPunct="0">
              <a:spcAft>
                <a:spcPts val="0"/>
              </a:spcAft>
              <a:buFont typeface="Arial" pitchFamily="34" charset="0"/>
              <a:buChar char="•"/>
              <a:defRPr/>
            </a:pPr>
            <a:r>
              <a:rPr lang="en-US" b="1" dirty="0" smtClean="0"/>
              <a:t>e.</a:t>
            </a:r>
            <a:r>
              <a:rPr lang="en-US" dirty="0" smtClean="0"/>
              <a:t>  Use time out </a:t>
            </a:r>
            <a:r>
              <a:rPr lang="en-US" b="1" dirty="0" smtClean="0"/>
              <a:t>immediately</a:t>
            </a:r>
            <a:r>
              <a:rPr lang="en-US" dirty="0" smtClean="0"/>
              <a:t> after the behavior occurs</a:t>
            </a:r>
          </a:p>
          <a:p>
            <a:pPr fontAlgn="auto" hangingPunct="0">
              <a:spcAft>
                <a:spcPts val="0"/>
              </a:spcAft>
              <a:buFont typeface="Arial" pitchFamily="34" charset="0"/>
              <a:buChar char="•"/>
              <a:defRPr/>
            </a:pPr>
            <a:r>
              <a:rPr lang="en-US" b="1" dirty="0" smtClean="0"/>
              <a:t>f.</a:t>
            </a:r>
            <a:r>
              <a:rPr lang="en-US" dirty="0" smtClean="0"/>
              <a:t>  Once the time is up, calmly explain to the child why they were </a:t>
            </a:r>
            <a:r>
              <a:rPr lang="en-US" b="1" dirty="0" smtClean="0"/>
              <a:t>punished</a:t>
            </a:r>
            <a:r>
              <a:rPr lang="en-US" dirty="0" smtClean="0"/>
              <a:t> and what behavior will be expected in the future.  If the behavior happens again, immediately repeat the process – do not give </a:t>
            </a:r>
          </a:p>
          <a:p>
            <a:pPr fontAlgn="auto" hangingPunct="0">
              <a:spcAft>
                <a:spcPts val="0"/>
              </a:spcAft>
              <a:buNone/>
              <a:defRPr/>
            </a:pPr>
            <a:r>
              <a:rPr lang="en-US" dirty="0" smtClean="0"/>
              <a:t>  reminders.</a:t>
            </a:r>
          </a:p>
          <a:p>
            <a:pPr fontAlgn="auto" hangingPunct="0">
              <a:spcAft>
                <a:spcPts val="0"/>
              </a:spcAft>
              <a:buFont typeface="Arial" pitchFamily="34" charset="0"/>
              <a:buChar char="•"/>
              <a:defRPr/>
            </a:pPr>
            <a:r>
              <a:rPr lang="en-US" b="1" dirty="0" smtClean="0"/>
              <a:t>g</a:t>
            </a:r>
            <a:r>
              <a:rPr lang="en-US" dirty="0" smtClean="0"/>
              <a:t>  Make an extra effort to </a:t>
            </a:r>
            <a:r>
              <a:rPr lang="en-US" b="1" dirty="0" smtClean="0"/>
              <a:t>notice</a:t>
            </a:r>
            <a:r>
              <a:rPr lang="en-US" dirty="0" smtClean="0"/>
              <a:t> their good choices after time out.</a:t>
            </a:r>
          </a:p>
          <a:p>
            <a:pPr fontAlgn="auto" hangingPunct="0">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4. TIME OUT</a:t>
            </a:r>
            <a:r>
              <a:rPr lang="en-US" dirty="0" smtClean="0"/>
              <a:t/>
            </a:r>
            <a:br>
              <a:rPr lang="en-US" dirty="0" smtClean="0"/>
            </a:br>
            <a:endParaRPr lang="en-US" dirty="0" smtClean="0"/>
          </a:p>
        </p:txBody>
      </p:sp>
      <p:pic>
        <p:nvPicPr>
          <p:cNvPr id="8197" name="Picture 5" descr="C:\Documents and Settings\All Users\Documents\Temp\Temporary Internet Files\Content.IE5\50YT5M8P\MPj04385150000[1].jpg"/>
          <p:cNvPicPr>
            <a:picLocks noChangeAspect="1" noChangeArrowheads="1"/>
          </p:cNvPicPr>
          <p:nvPr/>
        </p:nvPicPr>
        <p:blipFill>
          <a:blip r:embed="rId3" cstate="print"/>
          <a:srcRect/>
          <a:stretch>
            <a:fillRect/>
          </a:stretch>
        </p:blipFill>
        <p:spPr bwMode="auto">
          <a:xfrm>
            <a:off x="5562600" y="228600"/>
            <a:ext cx="1677174" cy="125867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lstStyle/>
          <a:p>
            <a:pPr hangingPunct="0"/>
            <a:r>
              <a:rPr lang="en-US" b="1" smtClean="0"/>
              <a:t>a.</a:t>
            </a:r>
            <a:r>
              <a:rPr lang="en-US" smtClean="0"/>
              <a:t>  Ignoring the </a:t>
            </a:r>
            <a:r>
              <a:rPr lang="en-US" b="1" smtClean="0"/>
              <a:t>negative</a:t>
            </a:r>
            <a:r>
              <a:rPr lang="en-US" smtClean="0"/>
              <a:t> behavior (whenever possible) and reinforcing the positive behavior.</a:t>
            </a:r>
          </a:p>
          <a:p>
            <a:pPr hangingPunct="0"/>
            <a:r>
              <a:rPr lang="en-US" b="1" smtClean="0"/>
              <a:t>b.</a:t>
            </a:r>
            <a:r>
              <a:rPr lang="en-US" smtClean="0"/>
              <a:t>  Catch them doing good things rather than </a:t>
            </a:r>
            <a:r>
              <a:rPr lang="en-US" b="1" smtClean="0"/>
              <a:t>scolding</a:t>
            </a:r>
            <a:r>
              <a:rPr lang="en-US" smtClean="0"/>
              <a:t> them for all of the bad things</a:t>
            </a:r>
          </a:p>
          <a:p>
            <a:endParaRPr lang="en-US"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5.  REVERSE ATTENTION</a:t>
            </a:r>
            <a:r>
              <a:rPr lang="en-US" dirty="0" smtClean="0"/>
              <a:t/>
            </a:r>
            <a:br>
              <a:rPr lang="en-US" dirty="0" smtClean="0"/>
            </a:br>
            <a:endParaRPr lang="en-US" dirty="0" smtClean="0"/>
          </a:p>
        </p:txBody>
      </p:sp>
      <p:pic>
        <p:nvPicPr>
          <p:cNvPr id="9220" name="Picture 4" descr="C:\Documents and Settings\All Users\Documents\Temp\Temporary Internet Files\Content.IE5\O099I51E\MCj01047140000[1].wmf"/>
          <p:cNvPicPr>
            <a:picLocks noChangeAspect="1" noChangeArrowheads="1"/>
          </p:cNvPicPr>
          <p:nvPr/>
        </p:nvPicPr>
        <p:blipFill>
          <a:blip r:embed="rId3" cstate="print"/>
          <a:srcRect/>
          <a:stretch>
            <a:fillRect/>
          </a:stretch>
        </p:blipFill>
        <p:spPr bwMode="auto">
          <a:xfrm>
            <a:off x="3733800" y="4038600"/>
            <a:ext cx="1812341" cy="161391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lnSpcReduction="10000"/>
          </a:bodyPr>
          <a:lstStyle/>
          <a:p>
            <a:pPr fontAlgn="auto" hangingPunct="0">
              <a:spcAft>
                <a:spcPts val="0"/>
              </a:spcAft>
              <a:buFont typeface="Arial" pitchFamily="34" charset="0"/>
              <a:buChar char="•"/>
              <a:defRPr/>
            </a:pPr>
            <a:r>
              <a:rPr lang="en-US" b="1" dirty="0" smtClean="0"/>
              <a:t>a.</a:t>
            </a:r>
            <a:r>
              <a:rPr lang="en-US" dirty="0" smtClean="0"/>
              <a:t>  Children feel more </a:t>
            </a:r>
            <a:r>
              <a:rPr lang="en-US" b="1" dirty="0" smtClean="0"/>
              <a:t>secure</a:t>
            </a:r>
            <a:r>
              <a:rPr lang="en-US" dirty="0" smtClean="0"/>
              <a:t> when parents are consistent.  </a:t>
            </a:r>
          </a:p>
          <a:p>
            <a:pPr fontAlgn="auto" hangingPunct="0">
              <a:spcAft>
                <a:spcPts val="0"/>
              </a:spcAft>
              <a:buFont typeface="Arial" pitchFamily="34" charset="0"/>
              <a:buChar char="•"/>
              <a:defRPr/>
            </a:pPr>
            <a:r>
              <a:rPr lang="en-US" b="1" dirty="0" smtClean="0"/>
              <a:t>b.</a:t>
            </a:r>
            <a:r>
              <a:rPr lang="en-US" dirty="0" smtClean="0"/>
              <a:t>  Positive Guidance is dependent on maintaining consistency.  It is more important than how strict or lenient you are. </a:t>
            </a:r>
          </a:p>
          <a:p>
            <a:pPr fontAlgn="auto" hangingPunct="0">
              <a:spcAft>
                <a:spcPts val="0"/>
              </a:spcAft>
              <a:buFont typeface="Arial" pitchFamily="34" charset="0"/>
              <a:buChar char="•"/>
              <a:defRPr/>
            </a:pPr>
            <a:r>
              <a:rPr lang="en-US" b="1" dirty="0" smtClean="0"/>
              <a:t>c</a:t>
            </a:r>
            <a:r>
              <a:rPr lang="en-US" dirty="0" smtClean="0"/>
              <a:t>.  Children will always know what to </a:t>
            </a:r>
            <a:r>
              <a:rPr lang="en-US" b="1" dirty="0" smtClean="0"/>
              <a:t>expect</a:t>
            </a:r>
            <a:r>
              <a:rPr lang="en-US" dirty="0" smtClean="0"/>
              <a:t> and what is expected of them.</a:t>
            </a:r>
          </a:p>
          <a:p>
            <a:pPr fontAlgn="auto" hangingPunct="0">
              <a:spcAft>
                <a:spcPts val="0"/>
              </a:spcAft>
              <a:buFont typeface="Arial" pitchFamily="34" charset="0"/>
              <a:buChar char="•"/>
              <a:defRPr/>
            </a:pPr>
            <a:r>
              <a:rPr lang="en-US" b="1" dirty="0" smtClean="0"/>
              <a:t>d.</a:t>
            </a:r>
            <a:r>
              <a:rPr lang="en-US" dirty="0" smtClean="0"/>
              <a:t>  It eliminates </a:t>
            </a:r>
            <a:r>
              <a:rPr lang="en-US" b="1" dirty="0" smtClean="0"/>
              <a:t>arguing </a:t>
            </a:r>
            <a:r>
              <a:rPr lang="en-US" dirty="0" smtClean="0"/>
              <a:t>and forgetfulness on the child’s part.  </a:t>
            </a:r>
          </a:p>
          <a:p>
            <a:pPr fontAlgn="auto" hangingPunct="0">
              <a:spcAft>
                <a:spcPts val="0"/>
              </a:spcAft>
              <a:buFont typeface="Arial" pitchFamily="34" charset="0"/>
              <a:buChar char="•"/>
              <a:defRPr/>
            </a:pPr>
            <a:r>
              <a:rPr lang="en-US" b="1" dirty="0" smtClean="0"/>
              <a:t>e.</a:t>
            </a:r>
            <a:r>
              <a:rPr lang="en-US" dirty="0" smtClean="0"/>
              <a:t>  Make threats to a child that can and will be </a:t>
            </a:r>
            <a:r>
              <a:rPr lang="en-US" b="1" dirty="0" smtClean="0"/>
              <a:t>followed</a:t>
            </a:r>
            <a:r>
              <a:rPr lang="en-US" dirty="0" smtClean="0"/>
              <a:t> through with. </a:t>
            </a:r>
          </a:p>
          <a:p>
            <a:pPr fontAlgn="auto">
              <a:spcAft>
                <a:spcPts val="0"/>
              </a:spcAft>
              <a:buFont typeface="Arial" pitchFamily="34" charset="0"/>
              <a:buChar char="•"/>
              <a:defRPr/>
            </a:pPr>
            <a:endParaRPr lang="en-US" dirty="0"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6.  CONSISTENT</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Redirection</a:t>
            </a:r>
          </a:p>
          <a:p>
            <a:r>
              <a:rPr lang="en-US" b="1" i="1" dirty="0"/>
              <a:t>NATURAL AND LOGICAL </a:t>
            </a:r>
            <a:r>
              <a:rPr lang="en-US" b="1" i="1" dirty="0" smtClean="0"/>
              <a:t>CONSEQUENCES</a:t>
            </a:r>
          </a:p>
          <a:p>
            <a:r>
              <a:rPr lang="en-US" b="1" i="1" dirty="0"/>
              <a:t>CHOICES WITHIN </a:t>
            </a:r>
            <a:r>
              <a:rPr lang="en-US" b="1" i="1" dirty="0" smtClean="0"/>
              <a:t>LIMITS</a:t>
            </a:r>
          </a:p>
          <a:p>
            <a:r>
              <a:rPr lang="en-US" b="1" i="1" dirty="0" smtClean="0"/>
              <a:t>Time out</a:t>
            </a:r>
          </a:p>
          <a:p>
            <a:r>
              <a:rPr lang="en-US" b="1" i="1" dirty="0" smtClean="0"/>
              <a:t>Reverse attention</a:t>
            </a:r>
          </a:p>
          <a:p>
            <a:r>
              <a:rPr lang="en-US" b="1" i="1" dirty="0" smtClean="0"/>
              <a:t>Consistent</a:t>
            </a:r>
          </a:p>
          <a:p>
            <a:r>
              <a:rPr lang="en-US" b="1" i="1" dirty="0" smtClean="0"/>
              <a:t>Example</a:t>
            </a:r>
          </a:p>
          <a:p>
            <a:r>
              <a:rPr lang="en-US" b="1" i="1" dirty="0" err="1" smtClean="0"/>
              <a:t>Postive</a:t>
            </a:r>
            <a:r>
              <a:rPr lang="en-US" b="1" i="1" dirty="0" smtClean="0"/>
              <a:t> Statement</a:t>
            </a:r>
          </a:p>
          <a:p>
            <a:r>
              <a:rPr lang="en-US" b="1" i="1" smtClean="0"/>
              <a:t>Encouragment</a:t>
            </a:r>
            <a:endParaRPr lang="en-US" dirty="0"/>
          </a:p>
        </p:txBody>
      </p:sp>
      <p:sp>
        <p:nvSpPr>
          <p:cNvPr id="3" name="Title 2"/>
          <p:cNvSpPr>
            <a:spLocks noGrp="1"/>
          </p:cNvSpPr>
          <p:nvPr>
            <p:ph type="title"/>
          </p:nvPr>
        </p:nvSpPr>
        <p:spPr/>
        <p:txBody>
          <a:bodyPr/>
          <a:lstStyle/>
          <a:p>
            <a:r>
              <a:rPr lang="en-US" dirty="0" smtClean="0"/>
              <a:t>Guidance Techniques</a:t>
            </a:r>
            <a:endParaRPr lang="en-US" dirty="0"/>
          </a:p>
        </p:txBody>
      </p:sp>
    </p:spTree>
    <p:extLst>
      <p:ext uri="{BB962C8B-B14F-4D97-AF65-F5344CB8AC3E}">
        <p14:creationId xmlns:p14="http://schemas.microsoft.com/office/powerpoint/2010/main" val="193166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hangingPunct="0"/>
            <a:r>
              <a:rPr lang="en-US" b="1" smtClean="0"/>
              <a:t>a.</a:t>
            </a:r>
            <a:r>
              <a:rPr lang="en-US" smtClean="0"/>
              <a:t>  This is a very effective way to teach children a desired </a:t>
            </a:r>
            <a:r>
              <a:rPr lang="en-US" b="1" smtClean="0"/>
              <a:t>behavior</a:t>
            </a:r>
            <a:endParaRPr lang="en-US" smtClean="0"/>
          </a:p>
          <a:p>
            <a:pPr hangingPunct="0"/>
            <a:r>
              <a:rPr lang="en-US" b="1" smtClean="0"/>
              <a:t>	Children will always follow what you do before they follow what you say</a:t>
            </a:r>
            <a:endParaRPr lang="en-US" smtClean="0"/>
          </a:p>
          <a:p>
            <a:endParaRPr lang="en-US"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7.  EXAMPLE</a:t>
            </a:r>
            <a:r>
              <a:rPr lang="en-US" dirty="0" smtClean="0"/>
              <a:t/>
            </a:r>
            <a:br>
              <a:rPr lang="en-US" dirty="0" smtClean="0"/>
            </a:br>
            <a:endParaRPr lang="en-US" dirty="0" smtClean="0"/>
          </a:p>
        </p:txBody>
      </p:sp>
      <p:pic>
        <p:nvPicPr>
          <p:cNvPr id="11268" name="Picture 4" descr="C:\Documents and Settings\All Users\Documents\Temp\Temporary Internet Files\Content.IE5\K02NFWB3\MCj04350410000[1].wmf"/>
          <p:cNvPicPr>
            <a:picLocks noChangeAspect="1" noChangeArrowheads="1"/>
          </p:cNvPicPr>
          <p:nvPr/>
        </p:nvPicPr>
        <p:blipFill>
          <a:blip r:embed="rId3" cstate="print"/>
          <a:srcRect/>
          <a:stretch>
            <a:fillRect/>
          </a:stretch>
        </p:blipFill>
        <p:spPr bwMode="auto">
          <a:xfrm>
            <a:off x="3657600" y="3733800"/>
            <a:ext cx="1838325" cy="1749425"/>
          </a:xfrm>
          <a:prstGeom prst="rect">
            <a:avLst/>
          </a:prstGeom>
          <a:noFill/>
        </p:spPr>
      </p:pic>
      <p:pic>
        <p:nvPicPr>
          <p:cNvPr id="11269" name="Picture 5" descr="C:\Documents and Settings\All Users\Documents\Temp\Temporary Internet Files\Content.IE5\50YT5M8P\MCj04346010000[1].wmf"/>
          <p:cNvPicPr>
            <a:picLocks noChangeAspect="1" noChangeArrowheads="1"/>
          </p:cNvPicPr>
          <p:nvPr/>
        </p:nvPicPr>
        <p:blipFill>
          <a:blip r:embed="rId4" cstate="print"/>
          <a:srcRect/>
          <a:stretch>
            <a:fillRect/>
          </a:stretch>
        </p:blipFill>
        <p:spPr bwMode="auto">
          <a:xfrm>
            <a:off x="2057400" y="3657600"/>
            <a:ext cx="1454150" cy="1978025"/>
          </a:xfrm>
          <a:prstGeom prst="rect">
            <a:avLst/>
          </a:prstGeom>
          <a:noFill/>
        </p:spPr>
      </p:pic>
      <p:pic>
        <p:nvPicPr>
          <p:cNvPr id="11270" name="Picture 6" descr="C:\Documents and Settings\All Users\Documents\Temp\Temporary Internet Files\Content.IE5\O099I51E\MCj04350550000[1].wmf"/>
          <p:cNvPicPr>
            <a:picLocks noChangeAspect="1" noChangeArrowheads="1"/>
          </p:cNvPicPr>
          <p:nvPr/>
        </p:nvPicPr>
        <p:blipFill>
          <a:blip r:embed="rId5" cstate="print"/>
          <a:srcRect/>
          <a:stretch>
            <a:fillRect/>
          </a:stretch>
        </p:blipFill>
        <p:spPr bwMode="auto">
          <a:xfrm>
            <a:off x="5715000" y="3810000"/>
            <a:ext cx="1841500" cy="18383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85000" lnSpcReduction="20000"/>
          </a:bodyPr>
          <a:lstStyle/>
          <a:p>
            <a:pPr fontAlgn="auto" hangingPunct="0">
              <a:spcAft>
                <a:spcPts val="0"/>
              </a:spcAft>
              <a:buFont typeface="Arial" pitchFamily="34" charset="0"/>
              <a:buChar char="•"/>
              <a:defRPr/>
            </a:pPr>
            <a:r>
              <a:rPr lang="en-US" b="1" dirty="0" smtClean="0"/>
              <a:t>a.</a:t>
            </a:r>
            <a:r>
              <a:rPr lang="en-US" dirty="0" smtClean="0"/>
              <a:t>  Encouragement is </a:t>
            </a:r>
            <a:r>
              <a:rPr lang="en-US" b="1" u="sng" dirty="0" smtClean="0"/>
              <a:t>the best form</a:t>
            </a:r>
            <a:r>
              <a:rPr lang="en-US" dirty="0" smtClean="0"/>
              <a:t> of positive </a:t>
            </a:r>
            <a:r>
              <a:rPr lang="en-US" b="1" dirty="0" smtClean="0"/>
              <a:t>reinforcement</a:t>
            </a:r>
            <a:r>
              <a:rPr lang="en-US" dirty="0" smtClean="0"/>
              <a:t>.  It is the best way to teach  children a positive / good behavior   </a:t>
            </a:r>
          </a:p>
          <a:p>
            <a:pPr fontAlgn="auto" hangingPunct="0">
              <a:spcAft>
                <a:spcPts val="0"/>
              </a:spcAft>
              <a:buNone/>
              <a:defRPr/>
            </a:pPr>
            <a:r>
              <a:rPr lang="en-US" dirty="0" smtClean="0"/>
              <a:t>         </a:t>
            </a:r>
          </a:p>
          <a:p>
            <a:pPr fontAlgn="auto" hangingPunct="0">
              <a:spcAft>
                <a:spcPts val="0"/>
              </a:spcAft>
              <a:buFont typeface="Arial" pitchFamily="34" charset="0"/>
              <a:buChar char="•"/>
              <a:defRPr/>
            </a:pPr>
            <a:r>
              <a:rPr lang="en-US" b="1" dirty="0" smtClean="0"/>
              <a:t>b. </a:t>
            </a:r>
            <a:r>
              <a:rPr lang="en-US" dirty="0" smtClean="0"/>
              <a:t>What is the difference between Praise and Encouragement?  What are the effects of these?</a:t>
            </a:r>
          </a:p>
          <a:p>
            <a:pPr fontAlgn="auto" hangingPunct="0">
              <a:spcAft>
                <a:spcPts val="0"/>
              </a:spcAft>
              <a:buNone/>
              <a:defRPr/>
            </a:pPr>
            <a:r>
              <a:rPr lang="en-US" sz="3800" b="1" dirty="0" smtClean="0">
                <a:solidFill>
                  <a:schemeClr val="bg2">
                    <a:lumMod val="60000"/>
                    <a:lumOff val="40000"/>
                  </a:schemeClr>
                </a:solidFill>
              </a:rPr>
              <a:t>Praise</a:t>
            </a:r>
            <a:endParaRPr lang="en-US" sz="3800" dirty="0" smtClean="0">
              <a:solidFill>
                <a:schemeClr val="bg2">
                  <a:lumMod val="60000"/>
                  <a:lumOff val="40000"/>
                </a:schemeClr>
              </a:solidFill>
            </a:endParaRPr>
          </a:p>
          <a:p>
            <a:pPr fontAlgn="auto" hangingPunct="0">
              <a:spcAft>
                <a:spcPts val="0"/>
              </a:spcAft>
              <a:buFont typeface="Arial" pitchFamily="34" charset="0"/>
              <a:buChar char="•"/>
              <a:defRPr/>
            </a:pPr>
            <a:r>
              <a:rPr lang="en-US" b="1" dirty="0" smtClean="0"/>
              <a:t>1.</a:t>
            </a:r>
            <a:r>
              <a:rPr lang="en-US" dirty="0" smtClean="0"/>
              <a:t>  A Type of reward based on </a:t>
            </a:r>
            <a:r>
              <a:rPr lang="en-US" b="1" dirty="0" smtClean="0"/>
              <a:t>competition</a:t>
            </a:r>
            <a:r>
              <a:rPr lang="en-US" dirty="0" smtClean="0"/>
              <a:t>.  It is given for winning and being the </a:t>
            </a:r>
            <a:r>
              <a:rPr lang="en-US" b="1" dirty="0" smtClean="0"/>
              <a:t>best</a:t>
            </a:r>
            <a:r>
              <a:rPr lang="en-US" dirty="0" smtClean="0"/>
              <a:t> </a:t>
            </a:r>
          </a:p>
          <a:p>
            <a:pPr fontAlgn="auto" hangingPunct="0">
              <a:spcAft>
                <a:spcPts val="0"/>
              </a:spcAft>
              <a:buFont typeface="Arial" pitchFamily="34" charset="0"/>
              <a:buChar char="•"/>
              <a:defRPr/>
            </a:pPr>
            <a:r>
              <a:rPr lang="en-US" b="1" dirty="0" smtClean="0"/>
              <a:t>2.</a:t>
            </a:r>
            <a:r>
              <a:rPr lang="en-US" dirty="0" smtClean="0"/>
              <a:t>  It teaches a child that if they do something considered </a:t>
            </a:r>
            <a:r>
              <a:rPr lang="en-US" b="1" dirty="0" smtClean="0"/>
              <a:t>good</a:t>
            </a:r>
            <a:r>
              <a:rPr lang="en-US" dirty="0" smtClean="0"/>
              <a:t>, they will be recognized with an external / tangible reward like a treat.</a:t>
            </a:r>
          </a:p>
          <a:p>
            <a:pPr fontAlgn="auto" hangingPunct="0">
              <a:spcAft>
                <a:spcPts val="0"/>
              </a:spcAft>
              <a:buFont typeface="Arial" pitchFamily="34" charset="0"/>
              <a:buChar char="•"/>
              <a:defRPr/>
            </a:pPr>
            <a:r>
              <a:rPr lang="en-US" b="1" dirty="0" smtClean="0"/>
              <a:t>3</a:t>
            </a:r>
            <a:r>
              <a:rPr lang="en-US" dirty="0" smtClean="0"/>
              <a:t>.  Places value </a:t>
            </a:r>
            <a:r>
              <a:rPr lang="en-US" b="1" dirty="0" err="1" smtClean="0"/>
              <a:t>judgements</a:t>
            </a:r>
            <a:r>
              <a:rPr lang="en-US" dirty="0" smtClean="0"/>
              <a:t> on a child. </a:t>
            </a:r>
          </a:p>
          <a:p>
            <a:pPr fontAlgn="auto" hangingPunct="0">
              <a:spcAft>
                <a:spcPts val="0"/>
              </a:spcAft>
              <a:buNone/>
              <a:defRPr/>
            </a:pPr>
            <a:r>
              <a:rPr lang="en-US" dirty="0" smtClean="0"/>
              <a:t>(“I’m so proud of you!”  “What a good boy!” “Here’s a sticker”)</a:t>
            </a:r>
          </a:p>
          <a:p>
            <a:pPr fontAlgn="auto">
              <a:spcAft>
                <a:spcPts val="0"/>
              </a:spcAft>
              <a:buFont typeface="Arial" pitchFamily="34" charset="0"/>
              <a:buChar char="•"/>
              <a:defRPr/>
            </a:pPr>
            <a:endParaRPr lang="en-US" dirty="0"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8.  ENCOURAGEMENT</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fontScale="70000" lnSpcReduction="20000"/>
          </a:bodyPr>
          <a:lstStyle/>
          <a:p>
            <a:pPr fontAlgn="auto" hangingPunct="0">
              <a:spcAft>
                <a:spcPts val="0"/>
              </a:spcAft>
              <a:buFont typeface="Arial" pitchFamily="34" charset="0"/>
              <a:buChar char="•"/>
              <a:defRPr/>
            </a:pPr>
            <a:r>
              <a:rPr lang="en-US" b="1" dirty="0" smtClean="0"/>
              <a:t>1</a:t>
            </a:r>
            <a:r>
              <a:rPr lang="en-US" dirty="0" smtClean="0"/>
              <a:t>.</a:t>
            </a:r>
            <a:r>
              <a:rPr lang="en-US" b="1" dirty="0" smtClean="0"/>
              <a:t>  </a:t>
            </a:r>
            <a:r>
              <a:rPr lang="en-US" dirty="0" smtClean="0"/>
              <a:t>Given for </a:t>
            </a:r>
            <a:r>
              <a:rPr lang="en-US" b="1" dirty="0" smtClean="0"/>
              <a:t>effort</a:t>
            </a:r>
            <a:r>
              <a:rPr lang="en-US" dirty="0" smtClean="0"/>
              <a:t> or </a:t>
            </a:r>
            <a:r>
              <a:rPr lang="en-US" b="1" dirty="0" smtClean="0"/>
              <a:t>improvement</a:t>
            </a:r>
            <a:r>
              <a:rPr lang="en-US" dirty="0" smtClean="0"/>
              <a:t>.  Its focus is on the child’s strengths and positive traits. </a:t>
            </a:r>
          </a:p>
          <a:p>
            <a:pPr fontAlgn="auto" hangingPunct="0">
              <a:spcAft>
                <a:spcPts val="0"/>
              </a:spcAft>
              <a:buFont typeface="Arial" pitchFamily="34" charset="0"/>
              <a:buChar char="•"/>
              <a:defRPr/>
            </a:pPr>
            <a:r>
              <a:rPr lang="en-US" b="1" dirty="0" smtClean="0"/>
              <a:t>2.</a:t>
            </a:r>
            <a:r>
              <a:rPr lang="en-US" dirty="0" smtClean="0"/>
              <a:t>  A person who encourages is not interested in how the child </a:t>
            </a:r>
            <a:r>
              <a:rPr lang="en-US" b="1" dirty="0" smtClean="0"/>
              <a:t>compares</a:t>
            </a:r>
            <a:r>
              <a:rPr lang="en-US" dirty="0" smtClean="0"/>
              <a:t> with others, but they are concerned with the child accepting </a:t>
            </a:r>
            <a:r>
              <a:rPr lang="en-US" b="1" dirty="0" smtClean="0"/>
              <a:t>himself</a:t>
            </a:r>
            <a:r>
              <a:rPr lang="en-US" dirty="0" smtClean="0"/>
              <a:t> and developing the courage to face difficult tasks.  </a:t>
            </a:r>
          </a:p>
          <a:p>
            <a:pPr fontAlgn="auto" hangingPunct="0">
              <a:spcAft>
                <a:spcPts val="0"/>
              </a:spcAft>
              <a:buFont typeface="Arial" pitchFamily="34" charset="0"/>
              <a:buChar char="•"/>
              <a:defRPr/>
            </a:pPr>
            <a:r>
              <a:rPr lang="en-US" b="1" dirty="0" smtClean="0"/>
              <a:t>3.</a:t>
            </a:r>
            <a:r>
              <a:rPr lang="en-US" dirty="0" smtClean="0"/>
              <a:t>  Encouragement helps a child to feel </a:t>
            </a:r>
            <a:r>
              <a:rPr lang="en-US" b="1" dirty="0" smtClean="0"/>
              <a:t>worthy</a:t>
            </a:r>
            <a:r>
              <a:rPr lang="en-US" dirty="0" smtClean="0"/>
              <a:t>.  It attempts to motivate children by giving internal rewards, evaluations and contributions.  This type of reward lasts </a:t>
            </a:r>
            <a:r>
              <a:rPr lang="en-US" b="1" dirty="0" smtClean="0"/>
              <a:t>longer and means more</a:t>
            </a:r>
            <a:r>
              <a:rPr lang="en-US" dirty="0" smtClean="0"/>
              <a:t>.</a:t>
            </a:r>
          </a:p>
          <a:p>
            <a:pPr fontAlgn="auto" hangingPunct="0">
              <a:spcAft>
                <a:spcPts val="0"/>
              </a:spcAft>
              <a:buFont typeface="Arial" pitchFamily="34" charset="0"/>
              <a:buChar char="•"/>
              <a:defRPr/>
            </a:pPr>
            <a:r>
              <a:rPr lang="en-US" b="1" dirty="0" smtClean="0"/>
              <a:t>4.</a:t>
            </a:r>
            <a:r>
              <a:rPr lang="en-US" dirty="0" smtClean="0"/>
              <a:t>  It can be given when a child is not doing well or when they are facing failure. </a:t>
            </a:r>
          </a:p>
          <a:p>
            <a:pPr lvl="1" hangingPunct="0">
              <a:buFont typeface="Arial" pitchFamily="34" charset="0"/>
              <a:buChar char="•"/>
              <a:defRPr/>
            </a:pPr>
            <a:r>
              <a:rPr lang="en-US" dirty="0" smtClean="0"/>
              <a:t>1.  Demonstrates acceptance:  (“I like the way you handled that!” “I’m glad you enjoy learning.”)</a:t>
            </a:r>
          </a:p>
          <a:p>
            <a:pPr lvl="1" hangingPunct="0">
              <a:buFont typeface="Arial" pitchFamily="34" charset="0"/>
              <a:buChar char="•"/>
              <a:defRPr/>
            </a:pPr>
            <a:r>
              <a:rPr lang="en-US" dirty="0" smtClean="0"/>
              <a:t>2.  Shows confidence:  (“You’ll make it!” “Knowing you, I’m sure you’ll do fine”)</a:t>
            </a:r>
          </a:p>
          <a:p>
            <a:pPr lvl="1" hangingPunct="0">
              <a:buFont typeface="Arial" pitchFamily="34" charset="0"/>
              <a:buChar char="•"/>
              <a:defRPr/>
            </a:pPr>
            <a:r>
              <a:rPr lang="en-US" dirty="0" smtClean="0"/>
              <a:t>3.  Express appreciation:   (“Thanks, that helped a lot.”   “That was thoughtful of you.”)</a:t>
            </a:r>
          </a:p>
          <a:p>
            <a:pPr lvl="1" hangingPunct="0">
              <a:buFont typeface="Arial" pitchFamily="34" charset="0"/>
              <a:buChar char="•"/>
              <a:defRPr/>
            </a:pPr>
            <a:r>
              <a:rPr lang="en-US" dirty="0" smtClean="0"/>
              <a:t>4.  Recognize effort and improvement (“It looks like you really worked hard on that project”     “Look at the progress you have made!”)</a:t>
            </a:r>
          </a:p>
        </p:txBody>
      </p:sp>
      <p:sp>
        <p:nvSpPr>
          <p:cNvPr id="13314" name="Title 1"/>
          <p:cNvSpPr>
            <a:spLocks noGrp="1"/>
          </p:cNvSpPr>
          <p:nvPr>
            <p:ph type="title"/>
          </p:nvPr>
        </p:nvSpPr>
        <p:spPr/>
        <p:txBody>
          <a:bodyPr>
            <a:normAutofit/>
          </a:bodyPr>
          <a:lstStyle/>
          <a:p>
            <a:r>
              <a:rPr b="1" smtClean="0">
                <a:solidFill>
                  <a:schemeClr val="bg2">
                    <a:lumMod val="60000"/>
                    <a:lumOff val="40000"/>
                  </a:schemeClr>
                </a:solidFill>
              </a:rPr>
              <a:t>Encouragement</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hangingPunct="0">
              <a:spcAft>
                <a:spcPts val="0"/>
              </a:spcAft>
              <a:buFont typeface="Arial" pitchFamily="34" charset="0"/>
              <a:buChar char="•"/>
              <a:defRPr/>
            </a:pPr>
            <a:r>
              <a:rPr lang="en-US" b="1" dirty="0" smtClean="0"/>
              <a:t>a.</a:t>
            </a:r>
            <a:r>
              <a:rPr lang="en-US" dirty="0" smtClean="0"/>
              <a:t>  Tell a child what to do</a:t>
            </a:r>
            <a:r>
              <a:rPr lang="en-US" b="1" dirty="0" smtClean="0"/>
              <a:t> NOT</a:t>
            </a:r>
            <a:r>
              <a:rPr lang="en-US" dirty="0" smtClean="0"/>
              <a:t> what not to do.   </a:t>
            </a:r>
            <a:r>
              <a:rPr lang="en-US" b="1" dirty="0" smtClean="0"/>
              <a:t>(Don’t run in the house!!!  vs.  Please walk in the house)</a:t>
            </a:r>
            <a:endParaRPr lang="en-US" dirty="0" smtClean="0"/>
          </a:p>
          <a:p>
            <a:pPr fontAlgn="auto" hangingPunct="0">
              <a:spcAft>
                <a:spcPts val="0"/>
              </a:spcAft>
              <a:buFont typeface="Arial" pitchFamily="34" charset="0"/>
              <a:buChar char="•"/>
              <a:defRPr/>
            </a:pPr>
            <a:r>
              <a:rPr lang="en-US" b="1" dirty="0" smtClean="0"/>
              <a:t>b.</a:t>
            </a:r>
            <a:r>
              <a:rPr lang="en-US" dirty="0" smtClean="0"/>
              <a:t> When giving directions, </a:t>
            </a:r>
            <a:r>
              <a:rPr lang="en-US" b="1" dirty="0" smtClean="0"/>
              <a:t>clearly</a:t>
            </a:r>
            <a:r>
              <a:rPr lang="en-US" dirty="0" smtClean="0"/>
              <a:t> state in a </a:t>
            </a:r>
            <a:r>
              <a:rPr lang="en-US" b="1" dirty="0" smtClean="0"/>
              <a:t>positive</a:t>
            </a:r>
            <a:r>
              <a:rPr lang="en-US" dirty="0" smtClean="0"/>
              <a:t> manner, what the child is expected to do and talk to the child on their </a:t>
            </a:r>
            <a:r>
              <a:rPr lang="en-US" b="1" dirty="0" smtClean="0"/>
              <a:t>eye</a:t>
            </a:r>
            <a:r>
              <a:rPr lang="en-US" dirty="0" smtClean="0"/>
              <a:t> level.</a:t>
            </a:r>
          </a:p>
          <a:p>
            <a:pPr fontAlgn="auto" hangingPunct="0">
              <a:spcAft>
                <a:spcPts val="0"/>
              </a:spcAft>
              <a:buFont typeface="Arial" pitchFamily="34" charset="0"/>
              <a:buChar char="•"/>
              <a:defRPr/>
            </a:pPr>
            <a:r>
              <a:rPr lang="en-US" b="1" dirty="0" smtClean="0"/>
              <a:t>c.</a:t>
            </a:r>
            <a:r>
              <a:rPr lang="en-US" dirty="0" smtClean="0"/>
              <a:t>  To encourage children to do a task, tell them what needs to be done and then </a:t>
            </a:r>
            <a:r>
              <a:rPr lang="en-US" b="1" dirty="0" smtClean="0"/>
              <a:t>help them get started.</a:t>
            </a:r>
            <a:endParaRPr lang="en-US" dirty="0" smtClean="0"/>
          </a:p>
          <a:p>
            <a:pPr fontAlgn="auto">
              <a:spcAft>
                <a:spcPts val="0"/>
              </a:spcAft>
              <a:buFont typeface="Arial" pitchFamily="34" charset="0"/>
              <a:buChar char="•"/>
              <a:defRPr/>
            </a:pPr>
            <a:endParaRPr lang="en-US" dirty="0" smtClean="0"/>
          </a:p>
        </p:txBody>
      </p:sp>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9.  POSITIVE STATEMENTS</a:t>
            </a:r>
            <a:r>
              <a:rPr lang="en-US" dirty="0" smtClean="0"/>
              <a:t/>
            </a:r>
            <a:br>
              <a:rPr lang="en-US" dirty="0" smtClean="0"/>
            </a:br>
            <a:endParaRPr lang="en-US" dirty="0" smtClean="0"/>
          </a:p>
        </p:txBody>
      </p:sp>
      <p:pic>
        <p:nvPicPr>
          <p:cNvPr id="14340" name="Picture 4" descr="C:\Documents and Settings\All Users\Documents\Temp\Temporary Internet Files\Content.IE5\O099I51E\MPj04384090000[1].jpg"/>
          <p:cNvPicPr>
            <a:picLocks noChangeAspect="1" noChangeArrowheads="1"/>
          </p:cNvPicPr>
          <p:nvPr/>
        </p:nvPicPr>
        <p:blipFill>
          <a:blip r:embed="rId3" cstate="print"/>
          <a:srcRect/>
          <a:stretch>
            <a:fillRect/>
          </a:stretch>
        </p:blipFill>
        <p:spPr bwMode="auto">
          <a:xfrm>
            <a:off x="3733800" y="4648200"/>
            <a:ext cx="1871472" cy="189128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rmAutofit/>
          </a:bodyPr>
          <a:lstStyle/>
          <a:p>
            <a:pPr hangingPunct="0">
              <a:buNone/>
            </a:pPr>
            <a:r>
              <a:rPr lang="en-US" dirty="0" smtClean="0"/>
              <a:t>1.  Don’t run with scissors in your hand.</a:t>
            </a:r>
          </a:p>
          <a:p>
            <a:pPr hangingPunct="0">
              <a:buNone/>
            </a:pPr>
            <a:r>
              <a:rPr lang="en-US" dirty="0" smtClean="0"/>
              <a:t> 2.  Don’t forget lunch.</a:t>
            </a:r>
          </a:p>
          <a:p>
            <a:pPr hangingPunct="0">
              <a:buNone/>
            </a:pPr>
            <a:r>
              <a:rPr lang="en-US" dirty="0" smtClean="0"/>
              <a:t>3.  Don’t run in the house.</a:t>
            </a:r>
          </a:p>
          <a:p>
            <a:pPr hangingPunct="0">
              <a:buNone/>
            </a:pPr>
            <a:r>
              <a:rPr lang="en-US" dirty="0" smtClean="0"/>
              <a:t>4.  Don’t hit her again.</a:t>
            </a:r>
          </a:p>
          <a:p>
            <a:pPr hangingPunct="0">
              <a:buNone/>
            </a:pPr>
            <a:r>
              <a:rPr lang="en-US" dirty="0" smtClean="0"/>
              <a:t>5.  Don’t touch anything! </a:t>
            </a:r>
          </a:p>
          <a:p>
            <a:pPr hangingPunct="0">
              <a:buNone/>
            </a:pPr>
            <a:r>
              <a:rPr lang="en-US" dirty="0" smtClean="0"/>
              <a:t>6.  Stop acting like a baby.</a:t>
            </a:r>
          </a:p>
          <a:p>
            <a:pPr hangingPunct="0">
              <a:buNone/>
            </a:pPr>
            <a:r>
              <a:rPr lang="en-US" dirty="0" smtClean="0"/>
              <a:t>7.  Don’t eat like a sloppy pig.</a:t>
            </a:r>
          </a:p>
          <a:p>
            <a:pPr hangingPunct="0">
              <a:buNone/>
            </a:pPr>
            <a:r>
              <a:rPr lang="en-US" dirty="0" smtClean="0"/>
              <a:t> 8.  Don’t stay up so late.</a:t>
            </a:r>
          </a:p>
          <a:p>
            <a:pPr hangingPunct="0">
              <a:buNone/>
            </a:pPr>
            <a:r>
              <a:rPr lang="en-US" dirty="0" smtClean="0"/>
              <a:t>9.  Don’t dawdle on the way home from school.</a:t>
            </a:r>
          </a:p>
          <a:p>
            <a:pPr hangingPunct="0">
              <a:buNone/>
            </a:pPr>
            <a:r>
              <a:rPr lang="en-US" dirty="0" smtClean="0"/>
              <a:t>10.  Don’t slam the door.</a:t>
            </a:r>
          </a:p>
          <a:p>
            <a:pPr>
              <a:buNone/>
            </a:pPr>
            <a:endParaRPr lang="en-US" dirty="0"/>
          </a:p>
        </p:txBody>
      </p:sp>
      <p:sp>
        <p:nvSpPr>
          <p:cNvPr id="3" name="Title 2"/>
          <p:cNvSpPr>
            <a:spLocks noGrp="1"/>
          </p:cNvSpPr>
          <p:nvPr>
            <p:ph type="title"/>
          </p:nvPr>
        </p:nvSpPr>
        <p:spPr/>
        <p:txBody>
          <a:bodyPr/>
          <a:lstStyle/>
          <a:p>
            <a:r>
              <a:rPr lang="en-US" dirty="0" smtClean="0"/>
              <a:t>Negative Statements in Study Guide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Toxic Waste Game</a:t>
            </a:r>
            <a:endParaRPr lang="en-US" dirty="0"/>
          </a:p>
        </p:txBody>
      </p:sp>
      <p:sp>
        <p:nvSpPr>
          <p:cNvPr id="3" name="Title 2"/>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stjohnson\Local Settings\Temporary Internet Files\Content.IE5\C2OK2GN5\MCj04125560000[1].wmf"/>
          <p:cNvPicPr>
            <a:picLocks noChangeAspect="1" noChangeArrowheads="1"/>
          </p:cNvPicPr>
          <p:nvPr/>
        </p:nvPicPr>
        <p:blipFill>
          <a:blip r:embed="rId3" cstate="print"/>
          <a:srcRect/>
          <a:stretch>
            <a:fillRect/>
          </a:stretch>
        </p:blipFill>
        <p:spPr bwMode="auto">
          <a:xfrm>
            <a:off x="6019800" y="4191000"/>
            <a:ext cx="2272420" cy="2254313"/>
          </a:xfrm>
          <a:prstGeom prst="rect">
            <a:avLst/>
          </a:prstGeom>
          <a:noFill/>
        </p:spPr>
      </p:pic>
      <p:pic>
        <p:nvPicPr>
          <p:cNvPr id="1026" name="Picture 2"/>
          <p:cNvPicPr>
            <a:picLocks noGrp="1" noChangeAspect="1" noChangeArrowheads="1"/>
          </p:cNvPicPr>
          <p:nvPr>
            <p:ph idx="1"/>
          </p:nvPr>
        </p:nvPicPr>
        <p:blipFill>
          <a:blip r:embed="rId4" cstate="print"/>
          <a:srcRect l="8230" t="4274" r="2352" b="11111"/>
          <a:stretch>
            <a:fillRect/>
          </a:stretch>
        </p:blipFill>
        <p:spPr bwMode="auto">
          <a:xfrm>
            <a:off x="685800" y="381000"/>
            <a:ext cx="4624328"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portant.jpg"/>
          <p:cNvPicPr>
            <a:picLocks noGrp="1" noChangeAspect="1"/>
          </p:cNvPicPr>
          <p:nvPr>
            <p:ph idx="1"/>
          </p:nvPr>
        </p:nvPicPr>
        <p:blipFill>
          <a:blip r:embed="rId3" cstate="print"/>
          <a:srcRect l="2812" t="1875" r="1406" b="31875"/>
          <a:stretch>
            <a:fillRect/>
          </a:stretch>
        </p:blipFill>
        <p:spPr>
          <a:xfrm rot="10800000">
            <a:off x="381000" y="0"/>
            <a:ext cx="8563569" cy="4442460"/>
          </a:xfrm>
        </p:spPr>
      </p:pic>
      <p:sp>
        <p:nvSpPr>
          <p:cNvPr id="5" name="TextBox 4"/>
          <p:cNvSpPr txBox="1"/>
          <p:nvPr/>
        </p:nvSpPr>
        <p:spPr>
          <a:xfrm>
            <a:off x="2209800" y="4800600"/>
            <a:ext cx="5862502" cy="523220"/>
          </a:xfrm>
          <a:prstGeom prst="rect">
            <a:avLst/>
          </a:prstGeom>
          <a:noFill/>
        </p:spPr>
        <p:txBody>
          <a:bodyPr wrap="none" rtlCol="0">
            <a:spAutoFit/>
          </a:bodyPr>
          <a:lstStyle/>
          <a:p>
            <a:r>
              <a:rPr lang="en-US" sz="2800" dirty="0" smtClean="0"/>
              <a:t>In the end, what is really important?</a:t>
            </a:r>
            <a:endParaRPr lang="en-US" sz="2800" dirty="0"/>
          </a:p>
        </p:txBody>
      </p:sp>
      <p:pic>
        <p:nvPicPr>
          <p:cNvPr id="1032" name="Picture 8" descr="C:\Documents and Settings\stjohnson\Local Settings\Temporary Internet Files\Content.IE5\HZQ6D9IE\MPj03996390000[1].jpg"/>
          <p:cNvPicPr>
            <a:picLocks noChangeAspect="1" noChangeArrowheads="1"/>
          </p:cNvPicPr>
          <p:nvPr/>
        </p:nvPicPr>
        <p:blipFill>
          <a:blip r:embed="rId4" cstate="print"/>
          <a:srcRect/>
          <a:stretch>
            <a:fillRect/>
          </a:stretch>
        </p:blipFill>
        <p:spPr bwMode="auto">
          <a:xfrm>
            <a:off x="609600" y="4572000"/>
            <a:ext cx="1524000" cy="190546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3699804"/>
            <a:ext cx="8305800" cy="2624796"/>
          </a:xfrm>
        </p:spPr>
        <p:txBody>
          <a:bodyPr/>
          <a:lstStyle/>
          <a:p>
            <a:r>
              <a:rPr lang="en-US" sz="5000" b="1" dirty="0" smtClean="0"/>
              <a:t>How will you positively guide your future children?</a:t>
            </a:r>
            <a:endParaRPr lang="en-US" sz="5000" b="1" dirty="0"/>
          </a:p>
        </p:txBody>
      </p:sp>
      <p:sp>
        <p:nvSpPr>
          <p:cNvPr id="3" name="Title 2"/>
          <p:cNvSpPr>
            <a:spLocks noGrp="1"/>
          </p:cNvSpPr>
          <p:nvPr>
            <p:ph type="ctrTitle"/>
          </p:nvPr>
        </p:nvSpPr>
        <p:spPr/>
        <p:txBody>
          <a:bodyPr/>
          <a:lstStyle/>
          <a:p>
            <a:r>
              <a:rPr lang="en-US" dirty="0" smtClean="0"/>
              <a:t>Unit 3, Reflection #1</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sz="4500" b="1" dirty="0" smtClean="0"/>
              <a:t>Bead Forms</a:t>
            </a:r>
            <a:endParaRPr lang="en-US" sz="4500" b="1" dirty="0"/>
          </a:p>
        </p:txBody>
      </p:sp>
      <p:sp>
        <p:nvSpPr>
          <p:cNvPr id="4" name="Title 3"/>
          <p:cNvSpPr>
            <a:spLocks noGrp="1"/>
          </p:cNvSpPr>
          <p:nvPr>
            <p:ph type="ctrTitle"/>
          </p:nvPr>
        </p:nvSpPr>
        <p:spPr/>
        <p:txBody>
          <a:bodyPr/>
          <a:lstStyle/>
          <a:p>
            <a:r>
              <a:rPr lang="en-US" dirty="0" smtClean="0"/>
              <a:t>DAPLA Activity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800" dirty="0" smtClean="0"/>
              <a:t>What are three behavioral needs that children need to have met. (use your note packet)</a:t>
            </a:r>
            <a:endParaRPr lang="en-US" sz="4800" dirty="0"/>
          </a:p>
        </p:txBody>
      </p:sp>
      <p:sp>
        <p:nvSpPr>
          <p:cNvPr id="3" name="Title 2"/>
          <p:cNvSpPr>
            <a:spLocks noGrp="1"/>
          </p:cNvSpPr>
          <p:nvPr>
            <p:ph type="title"/>
          </p:nvPr>
        </p:nvSpPr>
        <p:spPr/>
        <p:txBody>
          <a:bodyPr/>
          <a:lstStyle/>
          <a:p>
            <a:r>
              <a:rPr lang="en-US" dirty="0" smtClean="0"/>
              <a:t>Bell Work</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sz="4000" b="1" dirty="0" smtClean="0"/>
              <a:t>Positive Guidance</a:t>
            </a:r>
          </a:p>
        </p:txBody>
      </p:sp>
      <p:sp>
        <p:nvSpPr>
          <p:cNvPr id="2050" name="Title 1"/>
          <p:cNvSpPr>
            <a:spLocks noGrp="1"/>
          </p:cNvSpPr>
          <p:nvPr>
            <p:ph type="ctrTitle"/>
          </p:nvPr>
        </p:nvSpPr>
        <p:spPr/>
        <p:txBody>
          <a:bodyPr/>
          <a:lstStyle/>
          <a:p>
            <a:r>
              <a:rPr lang="en-US" dirty="0" smtClean="0"/>
              <a:t>Unit 3: Challenging Situations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3"/>
              </a:rPr>
              <a:t>http://www.youtube.com/watch?v=yeJPmSrHUQo&amp;safety_mode=true&amp;persist_safety_mode=1</a:t>
            </a:r>
            <a:endParaRPr lang="en-US" dirty="0" smtClean="0"/>
          </a:p>
          <a:p>
            <a:endParaRPr lang="en-US" dirty="0"/>
          </a:p>
        </p:txBody>
      </p:sp>
      <p:sp>
        <p:nvSpPr>
          <p:cNvPr id="3" name="Title 2"/>
          <p:cNvSpPr>
            <a:spLocks noGrp="1"/>
          </p:cNvSpPr>
          <p:nvPr>
            <p:ph type="title"/>
          </p:nvPr>
        </p:nvSpPr>
        <p:spPr/>
        <p:txBody>
          <a:bodyPr>
            <a:normAutofit/>
          </a:bodyPr>
          <a:lstStyle/>
          <a:p>
            <a:r>
              <a:rPr smtClean="0"/>
              <a:t>Dad's and Baby's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comics.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Beginning:   Annie is a three year old.  She is very independent.  Write an introduction about her describing what she looks like and why s he gets into so much trouble.  Draw a picture of her.</a:t>
            </a:r>
          </a:p>
          <a:p>
            <a:r>
              <a:rPr lang="en-US" dirty="0" smtClean="0"/>
              <a:t>Monday:  Annie goes to preschool and while she is playing with Mark, she grabs the truck that he is playing with.  It is a terrible, no good, very bad week.  Write a short paragraph about the situation and how the teacher responds, using proper guidance techniques.</a:t>
            </a:r>
          </a:p>
          <a:p>
            <a:endParaRPr lang="en-US" dirty="0"/>
          </a:p>
        </p:txBody>
      </p:sp>
      <p:sp>
        <p:nvSpPr>
          <p:cNvPr id="3" name="Title 2"/>
          <p:cNvSpPr>
            <a:spLocks noGrp="1"/>
          </p:cNvSpPr>
          <p:nvPr>
            <p:ph type="title"/>
          </p:nvPr>
        </p:nvSpPr>
        <p:spPr/>
        <p:txBody>
          <a:bodyPr>
            <a:normAutofit fontScale="90000"/>
          </a:bodyPr>
          <a:lstStyle/>
          <a:p>
            <a:r>
              <a:rPr b="1" u="sng" smtClean="0"/>
              <a:t>Annie and the Terrible, no good, very bad Week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715000"/>
          </a:xfrm>
        </p:spPr>
        <p:txBody>
          <a:bodyPr/>
          <a:lstStyle/>
          <a:p>
            <a:r>
              <a:rPr lang="en-US" dirty="0" smtClean="0"/>
              <a:t>Tuesday:  When Annie gets home on Tuesday, her mom gives her coloring books and crayons to play with.  As she starts coloring, she discovers that crayons break, and proceeds to break each crayon in the box in half. It is a terrible, no good, very bad week.  Write a short paragraph about the situation and how the mom responds, using proper guidance techniques.</a:t>
            </a:r>
          </a:p>
          <a:p>
            <a:r>
              <a:rPr lang="en-US" dirty="0" smtClean="0"/>
              <a:t>Wednesday:  Annie is really mad on Wednesday because her week is so rotten.  She goes to a new babysitter’s house and just sits in the corner and refuses to play with anyone else.  It is a terrible, no good, very bad week.  Write a short paragraph about the situation and how the babysitter responds, using proper guidance techniques.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normAutofit lnSpcReduction="10000"/>
          </a:bodyPr>
          <a:lstStyle/>
          <a:p>
            <a:r>
              <a:rPr lang="en-US" sz="3000" dirty="0" smtClean="0"/>
              <a:t>Thursday:  After snack time on Thursday, Annie decides that she doesn’t want to help with clean up. It is a terrible, no good, very bad day.  Tell about how the  teacher responds, using proper guidance techniques.</a:t>
            </a:r>
          </a:p>
          <a:p>
            <a:r>
              <a:rPr lang="en-US" sz="3000" dirty="0" smtClean="0"/>
              <a:t>Friday:  On Friday night, Annie’s mom decides to read her a story.  Although it was interesting at the beginning, she refuses to sit still at the end. It is a terrible, no good, very bad week.  Write a short paragraph about the situation and how the mom responds, using proper guidance technique</a:t>
            </a:r>
            <a:r>
              <a:rPr lang="en-US" dirty="0" smtClean="0"/>
              <a: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heckerboard(across)">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1492</TotalTime>
  <Words>1629</Words>
  <Application>Microsoft Office PowerPoint</Application>
  <PresentationFormat>On-screen Show (4:3)</PresentationFormat>
  <Paragraphs>146</Paragraphs>
  <Slides>29</Slides>
  <Notes>27</Notes>
  <HiddenSlides>3</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Children’s Books</vt:lpstr>
      <vt:lpstr>Guidance Techniques</vt:lpstr>
      <vt:lpstr>Bell Work</vt:lpstr>
      <vt:lpstr>Unit 3: Challenging Situations</vt:lpstr>
      <vt:lpstr>Dad's and Baby's</vt:lpstr>
      <vt:lpstr>PowerPoint Presentation</vt:lpstr>
      <vt:lpstr>Annie and the Terrible, no good, very bad Week</vt:lpstr>
      <vt:lpstr>PowerPoint Presentation</vt:lpstr>
      <vt:lpstr>PowerPoint Presentation</vt:lpstr>
      <vt:lpstr>PowerPoint Presentation</vt:lpstr>
      <vt:lpstr>PowerPoint Presentation</vt:lpstr>
      <vt:lpstr>1.  REDIRECTION </vt:lpstr>
      <vt:lpstr>2.  NATURAL AND LOGICAL CONSEQUENCES</vt:lpstr>
      <vt:lpstr>PowerPoint Presentation</vt:lpstr>
      <vt:lpstr>c.  4 Rules to Remember When following through with a consequence</vt:lpstr>
      <vt:lpstr>3.  CHOICES WITHIN LIMITS </vt:lpstr>
      <vt:lpstr>4. TIME OUT </vt:lpstr>
      <vt:lpstr>5.  REVERSE ATTENTION </vt:lpstr>
      <vt:lpstr>6.  CONSISTENT </vt:lpstr>
      <vt:lpstr>7.  EXAMPLE </vt:lpstr>
      <vt:lpstr>8.  ENCOURAGEMENT </vt:lpstr>
      <vt:lpstr>Encouragement</vt:lpstr>
      <vt:lpstr>9.  POSITIVE STATEMENTS </vt:lpstr>
      <vt:lpstr>Negative Statements in Study Guide </vt:lpstr>
      <vt:lpstr>PowerPoint Presentation</vt:lpstr>
      <vt:lpstr>PowerPoint Presentation</vt:lpstr>
      <vt:lpstr>PowerPoint Presentation</vt:lpstr>
      <vt:lpstr>Unit 3, Reflection #1</vt:lpstr>
      <vt:lpstr>DAPLA Activity</vt:lpstr>
    </vt:vector>
  </TitlesOfParts>
  <Company>Davis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Challenging Situations</dc:title>
  <dc:creator>TESTING</dc:creator>
  <cp:lastModifiedBy>Marcee Christensen</cp:lastModifiedBy>
  <cp:revision>61</cp:revision>
  <dcterms:created xsi:type="dcterms:W3CDTF">2009-05-08T21:55:17Z</dcterms:created>
  <dcterms:modified xsi:type="dcterms:W3CDTF">2012-03-01T19:59:51Z</dcterms:modified>
</cp:coreProperties>
</file>