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06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C2801-15A6-4B06-98C3-DCDE67F168D0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5C070-192E-4FBB-ACCF-843EAAA01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9723-A4AC-48A4-9DE2-62AB8CBDC49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90800"/>
            <a:ext cx="100584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8549640" cy="1666028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Century Gothic" pitchFamily="34" charset="0"/>
              </a:rPr>
              <a:t>Reading a Recipe and Measuring</a:t>
            </a:r>
            <a:endParaRPr lang="en-US" sz="6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296400" cy="69342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en-US" sz="5000" b="1" u="sng" dirty="0" smtClean="0">
                <a:latin typeface="Century Gothic" pitchFamily="34" charset="0"/>
              </a:rPr>
              <a:t>Equivalents &amp; Abbreviations</a:t>
            </a:r>
          </a:p>
          <a:p>
            <a:pPr marL="742950" indent="-742950" algn="ctr">
              <a:buNone/>
            </a:pPr>
            <a:endParaRPr lang="en-US" sz="1000" dirty="0" smtClean="0">
              <a:latin typeface="Century Gothic" pitchFamily="34" charset="0"/>
            </a:endParaRP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T., Tbsp., or tbsp = tablespoon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t., or tsp. = teaspoon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Min. = minute			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Oz. = ounce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Qt. = quart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Pt. = pint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Gal. = Gallon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Hr. = hour</a:t>
            </a:r>
          </a:p>
          <a:p>
            <a:pPr marL="742950" indent="-742950">
              <a:buNone/>
            </a:pPr>
            <a:r>
              <a:rPr lang="en-US" sz="3500" dirty="0" smtClean="0">
                <a:latin typeface="Century Gothic" pitchFamily="34" charset="0"/>
              </a:rPr>
              <a:t>Doz. = dozen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2600" y="2209800"/>
            <a:ext cx="4343400" cy="541020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marL="742950" marR="0" lvl="0" indent="-742950" algn="l" defTabSz="10188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/>
              <a:t>C. = cup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0188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/>
              <a:t>l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or # = pound		</a:t>
            </a:r>
          </a:p>
          <a:p>
            <a:pPr marL="742950" marR="0" lvl="0" indent="-742950" algn="l" defTabSz="10188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Pkg. =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russell\Desktop\Foods 1\bad cook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0058400" cy="75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0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russell\Desktop\Foods 1\Cook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7543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9052560" cy="504444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latin typeface="Century Gothic" pitchFamily="34" charset="0"/>
              </a:rPr>
              <a:t>List the FOUR parts of a recipe: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List and amounts of ingredients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Step-by-step instructions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Essential info about temperature and equipment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Number of servings</a:t>
            </a:r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None/>
            </a:pPr>
            <a:r>
              <a:rPr lang="en-US" sz="4000" b="1" dirty="0" smtClean="0"/>
              <a:t>2.  </a:t>
            </a:r>
            <a:r>
              <a:rPr lang="en-US" sz="3800" b="1" dirty="0" smtClean="0">
                <a:latin typeface="Century Gothic" pitchFamily="34" charset="0"/>
              </a:rPr>
              <a:t>What are the EIGHT steps to following a recipe correctly?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Read the recipe carefully before beginning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Check to see if you have all the ingredients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Pre-heat the oven if needed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“Gather” all equipment needed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Complete preparation of specific ingredients (EX:  Chopped Nuts, Melted Chocolate, etc.)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Measure exactly!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Mix carefully, following each direction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300" dirty="0" smtClean="0">
                <a:latin typeface="Century Gothic" pitchFamily="34" charset="0"/>
              </a:rPr>
              <a:t>Bake or cook at temperature and time directed</a:t>
            </a:r>
            <a:endParaRPr lang="en-US" sz="33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en-US" sz="4000" b="1" dirty="0" smtClean="0">
                <a:latin typeface="Century Gothic" pitchFamily="34" charset="0"/>
              </a:rPr>
              <a:t>What is the most important step and why?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#1! (Reading the recipe)-so you know what you need to do and what ingredients you need</a:t>
            </a:r>
          </a:p>
          <a:p>
            <a:pPr marL="742950" indent="-742950">
              <a:buAutoNum type="arabicPeriod" startAt="3"/>
            </a:pPr>
            <a:r>
              <a:rPr lang="en-US" sz="4000" b="1" dirty="0" smtClean="0">
                <a:latin typeface="Century Gothic" pitchFamily="34" charset="0"/>
              </a:rPr>
              <a:t>Before cooking, you should wash your hands for at least how long?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20 seconds</a:t>
            </a:r>
          </a:p>
          <a:p>
            <a:pPr marL="1188686" lvl="1" indent="-742950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000" b="1" dirty="0" smtClean="0"/>
              <a:t>5.  </a:t>
            </a:r>
            <a:r>
              <a:rPr lang="en-US" sz="4000" b="1" dirty="0" smtClean="0">
                <a:latin typeface="Century Gothic" pitchFamily="34" charset="0"/>
              </a:rPr>
              <a:t>What should you NEVER do when measuring flour?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Pack or tap the cup (it releases the air needed in the measurement)</a:t>
            </a:r>
          </a:p>
          <a:p>
            <a:pPr marL="1188686" lvl="1" indent="-742950">
              <a:buNone/>
            </a:pPr>
            <a:endParaRPr lang="en-US" sz="3600" b="1" dirty="0" smtClean="0">
              <a:latin typeface="Century Gothic" pitchFamily="34" charset="0"/>
            </a:endParaRPr>
          </a:p>
          <a:p>
            <a:pPr marL="1188686" lvl="1" indent="-742950">
              <a:buNone/>
            </a:pPr>
            <a:r>
              <a:rPr lang="en-US" sz="3600" b="1" dirty="0" smtClean="0">
                <a:latin typeface="Century Gothic" pitchFamily="34" charset="0"/>
              </a:rPr>
              <a:t>How should you measure flour instead?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Spoon in the flour then level it off</a:t>
            </a:r>
          </a:p>
          <a:p>
            <a:pPr marL="1188686" lvl="1" indent="-742950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4000" b="1" dirty="0" smtClean="0"/>
              <a:t>6.  </a:t>
            </a:r>
            <a:r>
              <a:rPr lang="en-US" sz="4000" b="1" dirty="0" smtClean="0">
                <a:latin typeface="Century Gothic" pitchFamily="34" charset="0"/>
              </a:rPr>
              <a:t>What is the most efficient way to measure the following measurements of dry ingredients?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4 Tbsp. = 	___________________</a:t>
            </a:r>
          </a:p>
          <a:p>
            <a:pPr marL="1188686" lvl="1" indent="-742950">
              <a:buNone/>
            </a:pPr>
            <a:endParaRPr lang="en-US" sz="3500" dirty="0" smtClean="0">
              <a:latin typeface="Century Gothic" pitchFamily="34" charset="0"/>
            </a:endParaRP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3/4 c.    = 	___________________</a:t>
            </a:r>
          </a:p>
          <a:p>
            <a:pPr marL="1188686" lvl="1" indent="-742950">
              <a:buNone/>
            </a:pPr>
            <a:endParaRPr lang="en-US" sz="3500" dirty="0" smtClean="0">
              <a:latin typeface="Century Gothic" pitchFamily="34" charset="0"/>
            </a:endParaRP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3 tsp.    =	___________________</a:t>
            </a:r>
          </a:p>
          <a:p>
            <a:pPr marL="1188686" lvl="1" indent="-742950">
              <a:buNone/>
            </a:pPr>
            <a:endParaRPr lang="en-US" sz="3500" dirty="0" smtClean="0">
              <a:latin typeface="Century Gothic" pitchFamily="34" charset="0"/>
            </a:endParaRP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>
                <a:latin typeface="Century Gothic" pitchFamily="34" charset="0"/>
              </a:rPr>
              <a:t>1/8 c.    =	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24925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1/4 c.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581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1/2 c. + 1/4 c.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1 Tbsp.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615011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2 Tbsp.</a:t>
            </a:r>
            <a:endParaRPr 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296400" cy="69342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 startAt="7"/>
            </a:pPr>
            <a:r>
              <a:rPr lang="en-US" sz="4000" b="1" dirty="0" smtClean="0">
                <a:latin typeface="Century Gothic" pitchFamily="34" charset="0"/>
              </a:rPr>
              <a:t>When cutting a recipe in half, or when doubling a recipe:</a:t>
            </a:r>
          </a:p>
          <a:p>
            <a:pPr marL="742950" indent="-742950">
              <a:buNone/>
            </a:pPr>
            <a:endParaRPr lang="en-US" sz="2000" b="1" dirty="0" smtClean="0">
              <a:latin typeface="Century Gothic" pitchFamily="34" charset="0"/>
            </a:endParaRPr>
          </a:p>
          <a:p>
            <a:pPr marL="742950" indent="-742950">
              <a:buNone/>
            </a:pPr>
            <a:r>
              <a:rPr lang="en-US" sz="4000" b="1" dirty="0" smtClean="0">
                <a:latin typeface="Century Gothic" pitchFamily="34" charset="0"/>
              </a:rPr>
              <a:t>	</a:t>
            </a:r>
            <a:r>
              <a:rPr lang="en-US" sz="4000" dirty="0" smtClean="0">
                <a:latin typeface="Century Gothic" pitchFamily="34" charset="0"/>
              </a:rPr>
              <a:t>The cooking </a:t>
            </a:r>
            <a:r>
              <a:rPr lang="en-US" sz="4000" b="1" u="sng" dirty="0" smtClean="0">
                <a:latin typeface="Century Gothic" pitchFamily="34" charset="0"/>
              </a:rPr>
              <a:t>TEMPERATURE</a:t>
            </a:r>
            <a:r>
              <a:rPr lang="en-US" sz="4000" dirty="0" smtClean="0">
                <a:latin typeface="Century Gothic" pitchFamily="34" charset="0"/>
              </a:rPr>
              <a:t> remains the same, but the </a:t>
            </a:r>
            <a:r>
              <a:rPr lang="en-US" sz="4000" b="1" u="sng" dirty="0" smtClean="0">
                <a:latin typeface="Century Gothic" pitchFamily="34" charset="0"/>
              </a:rPr>
              <a:t>SIZE</a:t>
            </a:r>
            <a:r>
              <a:rPr lang="en-US" sz="4000" dirty="0" smtClean="0">
                <a:latin typeface="Century Gothic" pitchFamily="34" charset="0"/>
              </a:rPr>
              <a:t> of the cooking pan and the length of </a:t>
            </a:r>
            <a:r>
              <a:rPr lang="en-US" sz="4000" b="1" u="sng" dirty="0" smtClean="0">
                <a:latin typeface="Century Gothic" pitchFamily="34" charset="0"/>
              </a:rPr>
              <a:t>TIME</a:t>
            </a:r>
            <a:r>
              <a:rPr lang="en-US" sz="4000" dirty="0" smtClean="0">
                <a:latin typeface="Century Gothic" pitchFamily="34" charset="0"/>
              </a:rPr>
              <a:t> will be affected.</a:t>
            </a:r>
          </a:p>
          <a:p>
            <a:pPr marL="742950" indent="-742950">
              <a:buNone/>
            </a:pPr>
            <a:endParaRPr lang="en-US" sz="4000" dirty="0" smtClean="0">
              <a:latin typeface="Century Gothic" pitchFamily="34" charset="0"/>
            </a:endParaRPr>
          </a:p>
          <a:p>
            <a:pPr marL="742950" indent="-742950">
              <a:buNone/>
            </a:pPr>
            <a:r>
              <a:rPr lang="en-US" sz="4000" b="1" dirty="0" smtClean="0">
                <a:latin typeface="Century Gothic" pitchFamily="34" charset="0"/>
              </a:rPr>
              <a:t>8.   When baking with a glass dish, you need to reduce (lower) the oven temperature by:</a:t>
            </a:r>
          </a:p>
          <a:p>
            <a:pPr marL="742950" indent="-742950">
              <a:buNone/>
            </a:pPr>
            <a:endParaRPr lang="en-US" sz="2000" b="1" dirty="0" smtClean="0">
              <a:latin typeface="Century Gothic" pitchFamily="34" charset="0"/>
            </a:endParaRPr>
          </a:p>
          <a:p>
            <a:pPr marL="742950" indent="-742950">
              <a:buNone/>
            </a:pPr>
            <a:r>
              <a:rPr lang="en-US" sz="4000" b="1" dirty="0" smtClean="0">
                <a:latin typeface="Century Gothic" pitchFamily="34" charset="0"/>
              </a:rPr>
              <a:t>			                 </a:t>
            </a:r>
            <a:r>
              <a:rPr lang="en-US" sz="4000" dirty="0" smtClean="0">
                <a:latin typeface="Century Gothic" pitchFamily="34" charset="0"/>
              </a:rPr>
              <a:t>25⁰</a:t>
            </a:r>
          </a:p>
          <a:p>
            <a:pPr marL="742950" indent="-742950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765</TotalTime>
  <Words>270</Words>
  <Application>Microsoft Office PowerPoint</Application>
  <PresentationFormat>Custom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Reading a Recipe and Measuring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Jenn Russell</cp:lastModifiedBy>
  <cp:revision>29</cp:revision>
  <dcterms:created xsi:type="dcterms:W3CDTF">2008-12-22T22:47:22Z</dcterms:created>
  <dcterms:modified xsi:type="dcterms:W3CDTF">2014-08-22T21:41:38Z</dcterms:modified>
</cp:coreProperties>
</file>