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68" r:id="rId3"/>
    <p:sldId id="269" r:id="rId4"/>
    <p:sldId id="270" r:id="rId5"/>
    <p:sldId id="273" r:id="rId6"/>
    <p:sldId id="274" r:id="rId7"/>
    <p:sldId id="275" r:id="rId8"/>
    <p:sldId id="276" r:id="rId9"/>
    <p:sldId id="259" r:id="rId10"/>
    <p:sldId id="258" r:id="rId11"/>
    <p:sldId id="260" r:id="rId12"/>
    <p:sldId id="271" r:id="rId13"/>
    <p:sldId id="261" r:id="rId14"/>
    <p:sldId id="262" r:id="rId15"/>
    <p:sldId id="263" r:id="rId16"/>
    <p:sldId id="265" r:id="rId17"/>
    <p:sldId id="266" r:id="rId18"/>
    <p:sldId id="267" r:id="rId19"/>
    <p:sldId id="272"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2C11E71-49E7-4AC3-B87C-5882FBF6B640}" type="datetimeFigureOut">
              <a:rPr lang="en-US" smtClean="0"/>
              <a:pPr/>
              <a:t>11/6/2014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C1FE725-7C20-4075-9907-09B824BF850E}" type="slidenum">
              <a:rPr lang="en-US" smtClean="0"/>
              <a:pPr/>
              <a:t>‹#›</a:t>
            </a:fld>
            <a:endParaRPr lang="en-US"/>
          </a:p>
        </p:txBody>
      </p:sp>
    </p:spTree>
    <p:extLst>
      <p:ext uri="{BB962C8B-B14F-4D97-AF65-F5344CB8AC3E}">
        <p14:creationId xmlns:p14="http://schemas.microsoft.com/office/powerpoint/2010/main" val="2728824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ECBF1A-E7DE-425D-8020-ABCE27CB1FE2}" type="slidenum">
              <a:rPr lang="en-US"/>
              <a:pPr/>
              <a:t>11</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3CFDBE-E0D6-426B-BF01-97D3381AA760}" type="slidenum">
              <a:rPr lang="en-US"/>
              <a:pPr/>
              <a:t>13</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4CEA82-407D-4CBC-A0F2-BB94CE607A28}" type="slidenum">
              <a:rPr lang="en-US"/>
              <a:pPr/>
              <a:t>14</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34D8D1-8119-4933-A498-D2AA5B5BE6FC}" type="slidenum">
              <a:rPr lang="en-US"/>
              <a:pPr/>
              <a:t>15</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CC6665-AED8-4725-BA3F-3F69FDF927A3}" type="slidenum">
              <a:rPr lang="en-US"/>
              <a:pPr/>
              <a:t>16</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F3D29B-814C-4433-910F-7CECA2575CFD}" type="slidenum">
              <a:rPr lang="en-US"/>
              <a:pPr/>
              <a:t>17</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750AEE-D223-4A09-B323-C61FBFC4EB73}"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B5ED0-8AE0-4F5E-AA0A-63C5612EFF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50AEE-D223-4A09-B323-C61FBFC4EB73}"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B5ED0-8AE0-4F5E-AA0A-63C5612EFF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50AEE-D223-4A09-B323-C61FBFC4EB73}"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B5ED0-8AE0-4F5E-AA0A-63C5612EFF4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cSld name="1_Title Slide">
    <p:spTree>
      <p:nvGrpSpPr>
        <p:cNvPr id="1" name=""/>
        <p:cNvGrpSpPr/>
        <p:nvPr/>
      </p:nvGrpSpPr>
      <p:grpSpPr>
        <a:xfrm>
          <a:off x="0" y="0"/>
          <a:ext cx="0" cy="0"/>
          <a:chOff x="0" y="0"/>
          <a:chExt cx="0" cy="0"/>
        </a:xfrm>
      </p:grpSpPr>
      <p:sp>
        <p:nvSpPr>
          <p:cNvPr id="5123" name="Rectangle 3"/>
          <p:cNvSpPr>
            <a:spLocks noChangeArrowheads="1"/>
          </p:cNvSpPr>
          <p:nvPr/>
        </p:nvSpPr>
        <p:spPr bwMode="auto">
          <a:xfrm>
            <a:off x="0" y="0"/>
            <a:ext cx="4572000" cy="6858000"/>
          </a:xfrm>
          <a:prstGeom prst="rect">
            <a:avLst/>
          </a:prstGeom>
          <a:solidFill>
            <a:schemeClr val="accent2"/>
          </a:solidFill>
          <a:ln w="9525">
            <a:noFill/>
            <a:miter lim="800000"/>
            <a:headEnd/>
            <a:tailEnd/>
          </a:ln>
          <a:effectLst/>
        </p:spPr>
        <p:txBody>
          <a:bodyPr wrap="none" anchor="ctr"/>
          <a:lstStyle/>
          <a:p>
            <a:pPr algn="ctr"/>
            <a:endParaRPr kumimoji="1" lang="en-US" sz="2400">
              <a:latin typeface="Times New Roman" pitchFamily="18" charset="0"/>
            </a:endParaRPr>
          </a:p>
        </p:txBody>
      </p:sp>
      <p:sp>
        <p:nvSpPr>
          <p:cNvPr id="5124" name="AutoShape 4"/>
          <p:cNvSpPr>
            <a:spLocks noChangeArrowheads="1"/>
          </p:cNvSpPr>
          <p:nvPr/>
        </p:nvSpPr>
        <p:spPr bwMode="white">
          <a:xfrm>
            <a:off x="685800" y="704850"/>
            <a:ext cx="5181600" cy="2557463"/>
          </a:xfrm>
          <a:prstGeom prst="roundRect">
            <a:avLst>
              <a:gd name="adj" fmla="val 50000"/>
            </a:avLst>
          </a:prstGeom>
          <a:solidFill>
            <a:schemeClr val="bg1"/>
          </a:solidFill>
          <a:ln w="9525">
            <a:noFill/>
            <a:round/>
            <a:headEnd/>
            <a:tailEnd/>
          </a:ln>
          <a:effectLst/>
        </p:spPr>
        <p:txBody>
          <a:bodyPr wrap="none" anchor="ctr"/>
          <a:lstStyle/>
          <a:p>
            <a:pPr algn="ctr"/>
            <a:endParaRPr kumimoji="1" lang="en-US" sz="2400">
              <a:latin typeface="Times New Roman" pitchFamily="18" charset="0"/>
            </a:endParaRPr>
          </a:p>
        </p:txBody>
      </p:sp>
      <p:grpSp>
        <p:nvGrpSpPr>
          <p:cNvPr id="2" name="Group 5"/>
          <p:cNvGrpSpPr>
            <a:grpSpLocks/>
          </p:cNvGrpSpPr>
          <p:nvPr/>
        </p:nvGrpSpPr>
        <p:grpSpPr bwMode="auto">
          <a:xfrm>
            <a:off x="3641725" y="6032500"/>
            <a:ext cx="4876800" cy="319088"/>
            <a:chOff x="2288" y="3080"/>
            <a:chExt cx="3072" cy="201"/>
          </a:xfrm>
        </p:grpSpPr>
        <p:sp>
          <p:nvSpPr>
            <p:cNvPr id="5126"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5127"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5130" name="Rectangle 10"/>
          <p:cNvSpPr>
            <a:spLocks noGrp="1" noChangeArrowheads="1"/>
          </p:cNvSpPr>
          <p:nvPr>
            <p:ph type="ftr" sz="quarter" idx="3"/>
          </p:nvPr>
        </p:nvSpPr>
        <p:spPr>
          <a:xfrm>
            <a:off x="4711700" y="6267450"/>
            <a:ext cx="2897188" cy="474663"/>
          </a:xfrm>
        </p:spPr>
        <p:txBody>
          <a:bodyPr/>
          <a:lstStyle>
            <a:lvl1pPr>
              <a:defRPr sz="1400"/>
            </a:lvl1pPr>
          </a:lstStyle>
          <a:p>
            <a:r>
              <a:rPr lang="en-US"/>
              <a:t>©Learning ZoneExpress</a:t>
            </a:r>
          </a:p>
        </p:txBody>
      </p:sp>
      <p:sp>
        <p:nvSpPr>
          <p:cNvPr id="5131" name="Rectangle 11"/>
          <p:cNvSpPr>
            <a:spLocks noGrp="1" noChangeArrowheads="1"/>
          </p:cNvSpPr>
          <p:nvPr>
            <p:ph type="sldNum" sz="quarter" idx="4"/>
          </p:nvPr>
        </p:nvSpPr>
        <p:spPr>
          <a:xfrm>
            <a:off x="76200" y="6248400"/>
            <a:ext cx="587375" cy="488950"/>
          </a:xfrm>
        </p:spPr>
        <p:txBody>
          <a:bodyPr anchorCtr="0"/>
          <a:lstStyle>
            <a:lvl1pPr>
              <a:defRPr sz="2600">
                <a:latin typeface="Arial" charset="0"/>
              </a:defRPr>
            </a:lvl1pPr>
          </a:lstStyle>
          <a:p>
            <a:fld id="{C793A4F9-4461-4EFD-8ED0-F50A64B622A8}" type="slidenum">
              <a:rPr lang="en-US"/>
              <a:pPr/>
              <a:t>‹#›</a:t>
            </a:fld>
            <a:endParaRPr lang="en-US"/>
          </a:p>
        </p:txBody>
      </p:sp>
      <p:sp>
        <p:nvSpPr>
          <p:cNvPr id="5132" name="AutoShape 12"/>
          <p:cNvSpPr>
            <a:spLocks noGrp="1" noChangeArrowheads="1"/>
          </p:cNvSpPr>
          <p:nvPr>
            <p:ph type="ctrTitle" sz="quarter"/>
          </p:nvPr>
        </p:nvSpPr>
        <p:spPr>
          <a:xfrm>
            <a:off x="687388" y="704850"/>
            <a:ext cx="8229600" cy="2544763"/>
          </a:xfrm>
          <a:prstGeom prst="roundRect">
            <a:avLst>
              <a:gd name="adj" fmla="val 50000"/>
            </a:avLst>
          </a:prstGeom>
        </p:spPr>
        <p:txBody>
          <a:bodyPr anchor="ctr"/>
          <a:lstStyle>
            <a:lvl1pPr algn="ctr">
              <a:defRPr sz="4000"/>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50AEE-D223-4A09-B323-C61FBFC4EB73}"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B5ED0-8AE0-4F5E-AA0A-63C5612EFF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750AEE-D223-4A09-B323-C61FBFC4EB73}"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B5ED0-8AE0-4F5E-AA0A-63C5612EFF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750AEE-D223-4A09-B323-C61FBFC4EB73}"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B5ED0-8AE0-4F5E-AA0A-63C5612EFF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750AEE-D223-4A09-B323-C61FBFC4EB73}" type="datetimeFigureOut">
              <a:rPr lang="en-US" smtClean="0"/>
              <a:pPr/>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5B5ED0-8AE0-4F5E-AA0A-63C5612EFF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750AEE-D223-4A09-B323-C61FBFC4EB73}" type="datetimeFigureOut">
              <a:rPr lang="en-US" smtClean="0"/>
              <a:pPr/>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5B5ED0-8AE0-4F5E-AA0A-63C5612EFF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50AEE-D223-4A09-B323-C61FBFC4EB73}" type="datetimeFigureOut">
              <a:rPr lang="en-US" smtClean="0"/>
              <a:pPr/>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5B5ED0-8AE0-4F5E-AA0A-63C5612EFF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50AEE-D223-4A09-B323-C61FBFC4EB73}"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B5ED0-8AE0-4F5E-AA0A-63C5612EFF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50AEE-D223-4A09-B323-C61FBFC4EB73}"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B5ED0-8AE0-4F5E-AA0A-63C5612EFF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50AEE-D223-4A09-B323-C61FBFC4EB73}" type="datetimeFigureOut">
              <a:rPr lang="en-US" smtClean="0"/>
              <a:pPr/>
              <a:t>11/6/2014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B5ED0-8AE0-4F5E-AA0A-63C5612EFF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3"/>
          </p:nvPr>
        </p:nvSpPr>
        <p:spPr/>
        <p:txBody>
          <a:bodyPr/>
          <a:lstStyle/>
          <a:p>
            <a:r>
              <a:rPr lang="en-US"/>
              <a:t>©Learning ZoneExpress</a:t>
            </a:r>
          </a:p>
        </p:txBody>
      </p:sp>
      <p:sp>
        <p:nvSpPr>
          <p:cNvPr id="6" name="Rectangle 11"/>
          <p:cNvSpPr>
            <a:spLocks noGrp="1" noChangeArrowheads="1"/>
          </p:cNvSpPr>
          <p:nvPr>
            <p:ph type="sldNum" sz="quarter" idx="4"/>
          </p:nvPr>
        </p:nvSpPr>
        <p:spPr/>
        <p:txBody>
          <a:bodyPr/>
          <a:lstStyle/>
          <a:p>
            <a:fld id="{2A9FBA0B-9B5A-40B0-9277-C9F3087C0172}" type="slidenum">
              <a:rPr lang="en-US"/>
              <a:pPr/>
              <a:t>1</a:t>
            </a:fld>
            <a:endParaRPr lang="en-US"/>
          </a:p>
        </p:txBody>
      </p:sp>
      <p:sp>
        <p:nvSpPr>
          <p:cNvPr id="2050" name="AutoShape 2"/>
          <p:cNvSpPr>
            <a:spLocks noGrp="1" noChangeArrowheads="1"/>
          </p:cNvSpPr>
          <p:nvPr>
            <p:ph type="ctrTitle"/>
          </p:nvPr>
        </p:nvSpPr>
        <p:spPr>
          <a:xfrm>
            <a:off x="695325" y="709613"/>
            <a:ext cx="8448675" cy="2532062"/>
          </a:xfrm>
        </p:spPr>
        <p:txBody>
          <a:bodyPr/>
          <a:lstStyle/>
          <a:p>
            <a:pPr>
              <a:lnSpc>
                <a:spcPct val="100000"/>
              </a:lnSpc>
              <a:spcBef>
                <a:spcPct val="70000"/>
              </a:spcBef>
            </a:pPr>
            <a:r>
              <a:rPr lang="en-US" sz="2800" dirty="0"/>
              <a:t>From Freud to Brazelton:</a:t>
            </a:r>
            <a:r>
              <a:rPr lang="en-US" sz="3200" dirty="0"/>
              <a:t/>
            </a:r>
            <a:br>
              <a:rPr lang="en-US" sz="3200" dirty="0"/>
            </a:br>
            <a:r>
              <a:rPr lang="en-US" sz="3800" dirty="0"/>
              <a:t>100 Years of Child &amp; Parenting Development Theories</a:t>
            </a:r>
            <a:endParaRPr lang="en-US" sz="2800" dirty="0">
              <a:solidFill>
                <a:schemeClr val="tx2"/>
              </a:solidFill>
            </a:endParaRPr>
          </a:p>
        </p:txBody>
      </p:sp>
      <p:pic>
        <p:nvPicPr>
          <p:cNvPr id="2053" name="Picture 5" descr="j0202020"/>
          <p:cNvPicPr>
            <a:picLocks noChangeAspect="1" noChangeArrowheads="1"/>
          </p:cNvPicPr>
          <p:nvPr/>
        </p:nvPicPr>
        <p:blipFill>
          <a:blip r:embed="rId2"/>
          <a:srcRect/>
          <a:stretch>
            <a:fillRect/>
          </a:stretch>
        </p:blipFill>
        <p:spPr bwMode="auto">
          <a:xfrm>
            <a:off x="3644900" y="3254375"/>
            <a:ext cx="4162425" cy="2789238"/>
          </a:xfrm>
          <a:prstGeom prst="rect">
            <a:avLst/>
          </a:prstGeom>
          <a:noFill/>
        </p:spPr>
      </p:pic>
      <p:sp>
        <p:nvSpPr>
          <p:cNvPr id="2056" name="Text Box 8"/>
          <p:cNvSpPr txBox="1">
            <a:spLocks noChangeArrowheads="1"/>
          </p:cNvSpPr>
          <p:nvPr/>
        </p:nvSpPr>
        <p:spPr bwMode="auto">
          <a:xfrm>
            <a:off x="3708400" y="6032500"/>
            <a:ext cx="3060700" cy="336550"/>
          </a:xfrm>
          <a:prstGeom prst="rect">
            <a:avLst/>
          </a:prstGeom>
          <a:noFill/>
          <a:ln w="9525">
            <a:noFill/>
            <a:miter lim="800000"/>
            <a:headEnd/>
            <a:tailEnd/>
          </a:ln>
          <a:effectLst/>
        </p:spPr>
        <p:txBody>
          <a:bodyPr>
            <a:spAutoFit/>
          </a:bodyPr>
          <a:lstStyle/>
          <a:p>
            <a:pPr eaLnBrk="0" hangingPunct="0">
              <a:spcBef>
                <a:spcPct val="50000"/>
              </a:spcBef>
            </a:pPr>
            <a:r>
              <a:rPr lang="en-US" sz="1600">
                <a:solidFill>
                  <a:schemeClr val="bg1"/>
                </a:solidFill>
              </a:rPr>
              <a:t>by Dr. Marty Rossmann</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©Learning ZoneExpress</a:t>
            </a:r>
          </a:p>
        </p:txBody>
      </p:sp>
      <p:sp>
        <p:nvSpPr>
          <p:cNvPr id="7" name="Slide Number Placeholder 4"/>
          <p:cNvSpPr>
            <a:spLocks noGrp="1"/>
          </p:cNvSpPr>
          <p:nvPr>
            <p:ph type="sldNum" sz="quarter" idx="11"/>
          </p:nvPr>
        </p:nvSpPr>
        <p:spPr/>
        <p:txBody>
          <a:bodyPr/>
          <a:lstStyle/>
          <a:p>
            <a:fld id="{6F1C6C15-9238-4A95-A768-9403FF8B55B3}" type="slidenum">
              <a:rPr lang="en-US"/>
              <a:pPr/>
              <a:t>10</a:t>
            </a:fld>
            <a:endParaRPr lang="en-US"/>
          </a:p>
        </p:txBody>
      </p:sp>
      <p:sp>
        <p:nvSpPr>
          <p:cNvPr id="88066" name="AutoShape 2"/>
          <p:cNvSpPr>
            <a:spLocks noGrp="1" noChangeArrowheads="1"/>
          </p:cNvSpPr>
          <p:nvPr>
            <p:ph type="title"/>
          </p:nvPr>
        </p:nvSpPr>
        <p:spPr>
          <a:xfrm>
            <a:off x="939800" y="588963"/>
            <a:ext cx="6478588" cy="1038225"/>
          </a:xfrm>
        </p:spPr>
        <p:txBody>
          <a:bodyPr/>
          <a:lstStyle/>
          <a:p>
            <a:r>
              <a:rPr lang="en-US" sz="2400"/>
              <a:t>Why Study Child &amp; Parenting Development Theories?</a:t>
            </a:r>
            <a:endParaRPr lang="en-US"/>
          </a:p>
        </p:txBody>
      </p:sp>
      <p:sp>
        <p:nvSpPr>
          <p:cNvPr id="88067" name="Rectangle 3"/>
          <p:cNvSpPr>
            <a:spLocks noGrp="1" noChangeArrowheads="1"/>
          </p:cNvSpPr>
          <p:nvPr>
            <p:ph type="body" idx="1"/>
          </p:nvPr>
        </p:nvSpPr>
        <p:spPr/>
        <p:txBody>
          <a:bodyPr/>
          <a:lstStyle/>
          <a:p>
            <a:r>
              <a:rPr lang="en-US"/>
              <a:t>Theories help people:</a:t>
            </a:r>
          </a:p>
          <a:p>
            <a:pPr lvl="1">
              <a:spcBef>
                <a:spcPct val="55000"/>
              </a:spcBef>
            </a:pPr>
            <a:r>
              <a:rPr lang="en-US"/>
              <a:t>Organize their ideas about raising children.</a:t>
            </a:r>
          </a:p>
          <a:p>
            <a:pPr lvl="1">
              <a:spcBef>
                <a:spcPct val="55000"/>
              </a:spcBef>
            </a:pPr>
            <a:r>
              <a:rPr lang="en-US"/>
              <a:t>Understand influences on parenting.</a:t>
            </a:r>
          </a:p>
          <a:p>
            <a:pPr lvl="1">
              <a:spcBef>
                <a:spcPct val="55000"/>
              </a:spcBef>
            </a:pPr>
            <a:r>
              <a:rPr lang="en-US"/>
              <a:t>Discover more than one way to interact with children.</a:t>
            </a:r>
          </a:p>
          <a:p>
            <a:pPr lvl="1">
              <a:spcBef>
                <a:spcPct val="55000"/>
              </a:spcBef>
            </a:pPr>
            <a:r>
              <a:rPr lang="en-US"/>
              <a:t>Analyze the benefits and consequences of using more than one theory.</a:t>
            </a:r>
          </a:p>
        </p:txBody>
      </p:sp>
      <p:sp>
        <p:nvSpPr>
          <p:cNvPr id="88068" name="Text Box 4"/>
          <p:cNvSpPr txBox="1">
            <a:spLocks noChangeArrowheads="1"/>
          </p:cNvSpPr>
          <p:nvPr/>
        </p:nvSpPr>
        <p:spPr bwMode="auto">
          <a:xfrm>
            <a:off x="2819400" y="5334000"/>
            <a:ext cx="6122987" cy="1314450"/>
          </a:xfrm>
          <a:prstGeom prst="rect">
            <a:avLst/>
          </a:prstGeom>
          <a:noFill/>
          <a:ln w="9525">
            <a:noFill/>
            <a:miter lim="800000"/>
            <a:headEnd/>
            <a:tailEnd/>
          </a:ln>
          <a:effectLst/>
        </p:spPr>
        <p:txBody>
          <a:bodyPr>
            <a:spAutoFit/>
          </a:bodyPr>
          <a:lstStyle/>
          <a:p>
            <a:pPr algn="r" eaLnBrk="0" hangingPunct="0">
              <a:spcBef>
                <a:spcPct val="50000"/>
              </a:spcBef>
            </a:pPr>
            <a:r>
              <a:rPr lang="en-US" sz="1600" i="1" dirty="0">
                <a:latin typeface="Times" charset="0"/>
              </a:rPr>
              <a:t>Sigmund Freud • Erik Erikson • Maria Montessori </a:t>
            </a:r>
            <a:br>
              <a:rPr lang="en-US" sz="1600" i="1" dirty="0">
                <a:latin typeface="Times" charset="0"/>
              </a:rPr>
            </a:br>
            <a:r>
              <a:rPr lang="en-US" sz="1600" i="1" dirty="0">
                <a:latin typeface="Times" charset="0"/>
              </a:rPr>
              <a:t>Jean Piaget • </a:t>
            </a:r>
            <a:r>
              <a:rPr lang="en-US" sz="1600" i="1" dirty="0" err="1">
                <a:latin typeface="Times" charset="0"/>
              </a:rPr>
              <a:t>Urie</a:t>
            </a:r>
            <a:r>
              <a:rPr lang="en-US" sz="1600" i="1" dirty="0">
                <a:latin typeface="Times" charset="0"/>
              </a:rPr>
              <a:t> </a:t>
            </a:r>
            <a:r>
              <a:rPr lang="en-US" sz="1600" i="1" dirty="0" err="1">
                <a:latin typeface="Times" charset="0"/>
              </a:rPr>
              <a:t>Bronfenbrenner</a:t>
            </a:r>
            <a:r>
              <a:rPr lang="en-US" sz="1600" i="1" dirty="0">
                <a:latin typeface="Times" charset="0"/>
              </a:rPr>
              <a:t> • Lev </a:t>
            </a:r>
            <a:r>
              <a:rPr lang="en-US" sz="1600" i="1" dirty="0" err="1">
                <a:latin typeface="Times" charset="0"/>
              </a:rPr>
              <a:t>Semenovich</a:t>
            </a:r>
            <a:r>
              <a:rPr lang="en-US" sz="1600" i="1" dirty="0">
                <a:latin typeface="Times" charset="0"/>
              </a:rPr>
              <a:t> </a:t>
            </a:r>
            <a:r>
              <a:rPr lang="en-US" sz="1600" i="1" dirty="0" err="1">
                <a:latin typeface="Times" charset="0"/>
              </a:rPr>
              <a:t>Vygotsky</a:t>
            </a:r>
            <a:r>
              <a:rPr lang="en-US" sz="1600" i="1" dirty="0">
                <a:latin typeface="Times" charset="0"/>
              </a:rPr>
              <a:t/>
            </a:r>
            <a:br>
              <a:rPr lang="en-US" sz="1600" i="1" dirty="0">
                <a:latin typeface="Times" charset="0"/>
              </a:rPr>
            </a:br>
            <a:r>
              <a:rPr lang="en-US" sz="1600" i="1" dirty="0">
                <a:latin typeface="Times" charset="0"/>
              </a:rPr>
              <a:t>Abraham Maslow • Arnold Gesell • John </a:t>
            </a:r>
            <a:r>
              <a:rPr lang="en-US" sz="1600" i="1" dirty="0" err="1">
                <a:latin typeface="Times" charset="0"/>
              </a:rPr>
              <a:t>Bowlby</a:t>
            </a:r>
            <a:r>
              <a:rPr lang="en-US" sz="1600" i="1" dirty="0">
                <a:latin typeface="Times" charset="0"/>
              </a:rPr>
              <a:t> • Rudolph </a:t>
            </a:r>
            <a:r>
              <a:rPr lang="en-US" sz="1600" i="1" dirty="0" err="1">
                <a:latin typeface="Times" charset="0"/>
              </a:rPr>
              <a:t>Dreikurs</a:t>
            </a:r>
            <a:r>
              <a:rPr lang="en-US" sz="1600" i="1" dirty="0">
                <a:latin typeface="Times" charset="0"/>
              </a:rPr>
              <a:t/>
            </a:r>
            <a:br>
              <a:rPr lang="en-US" sz="1600" i="1" dirty="0">
                <a:latin typeface="Times" charset="0"/>
              </a:rPr>
            </a:br>
            <a:r>
              <a:rPr lang="en-US" sz="1600" i="1" dirty="0">
                <a:latin typeface="Times" charset="0"/>
              </a:rPr>
              <a:t>Lawrence Kohlberg • B.F. Skinner • Benjamin Spock</a:t>
            </a:r>
            <a:br>
              <a:rPr lang="en-US" sz="1600" i="1" dirty="0">
                <a:latin typeface="Times" charset="0"/>
              </a:rPr>
            </a:br>
            <a:r>
              <a:rPr lang="en-US" sz="1600" i="1" dirty="0">
                <a:latin typeface="Times" charset="0"/>
              </a:rPr>
              <a:t>Diana </a:t>
            </a:r>
            <a:r>
              <a:rPr lang="en-US" sz="1600" i="1" dirty="0" err="1">
                <a:latin typeface="Times" charset="0"/>
              </a:rPr>
              <a:t>Baumrind</a:t>
            </a:r>
            <a:r>
              <a:rPr lang="en-US" sz="1600" i="1" dirty="0">
                <a:latin typeface="Times" charset="0"/>
              </a:rPr>
              <a:t> • T. Berry </a:t>
            </a:r>
            <a:r>
              <a:rPr lang="en-US" sz="1600" i="1" dirty="0" err="1">
                <a:latin typeface="Times" charset="0"/>
              </a:rPr>
              <a:t>Brazelton</a:t>
            </a:r>
            <a:r>
              <a:rPr lang="en-US" sz="1600" i="1" dirty="0">
                <a:latin typeface="Times" charset="0"/>
              </a:rPr>
              <a:t> • Howard Gardner</a:t>
            </a:r>
            <a:endParaRPr lang="en-US" dirty="0"/>
          </a:p>
        </p:txBody>
      </p:sp>
      <p:pic>
        <p:nvPicPr>
          <p:cNvPr id="88071" name="Picture 7"/>
          <p:cNvPicPr>
            <a:picLocks noChangeAspect="1" noChangeArrowheads="1"/>
          </p:cNvPicPr>
          <p:nvPr/>
        </p:nvPicPr>
        <p:blipFill>
          <a:blip r:embed="rId2"/>
          <a:srcRect/>
          <a:stretch>
            <a:fillRect/>
          </a:stretch>
        </p:blipFill>
        <p:spPr bwMode="auto">
          <a:xfrm>
            <a:off x="7292975" y="0"/>
            <a:ext cx="1851025" cy="2770188"/>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88066"/>
                                        </p:tgtEl>
                                        <p:attrNameLst>
                                          <p:attrName>style.visibility</p:attrName>
                                        </p:attrNameLst>
                                      </p:cBhvr>
                                      <p:to>
                                        <p:strVal val="visible"/>
                                      </p:to>
                                    </p:set>
                                    <p:animEffect transition="in" filter="slide(fromRight)">
                                      <p:cBhvr>
                                        <p:cTn id="7" dur="500"/>
                                        <p:tgtEl>
                                          <p:spTgt spid="88066"/>
                                        </p:tgtEl>
                                      </p:cBhvr>
                                    </p:animEffect>
                                  </p:childTnLst>
                                </p:cTn>
                              </p:par>
                            </p:childTnLst>
                          </p:cTn>
                        </p:par>
                        <p:par>
                          <p:cTn id="8" fill="hold">
                            <p:stCondLst>
                              <p:cond delay="500"/>
                            </p:stCondLst>
                            <p:childTnLst>
                              <p:par>
                                <p:cTn id="9" presetID="2" presetClass="entr" presetSubtype="3" fill="hold" nodeType="afterEffect">
                                  <p:stCondLst>
                                    <p:cond delay="0"/>
                                  </p:stCondLst>
                                  <p:childTnLst>
                                    <p:set>
                                      <p:cBhvr>
                                        <p:cTn id="10" dur="1" fill="hold">
                                          <p:stCondLst>
                                            <p:cond delay="0"/>
                                          </p:stCondLst>
                                        </p:cTn>
                                        <p:tgtEl>
                                          <p:spTgt spid="88071"/>
                                        </p:tgtEl>
                                        <p:attrNameLst>
                                          <p:attrName>style.visibility</p:attrName>
                                        </p:attrNameLst>
                                      </p:cBhvr>
                                      <p:to>
                                        <p:strVal val="visible"/>
                                      </p:to>
                                    </p:set>
                                    <p:anim calcmode="lin" valueType="num">
                                      <p:cBhvr additive="base">
                                        <p:cTn id="11" dur="500" fill="hold"/>
                                        <p:tgtEl>
                                          <p:spTgt spid="88071"/>
                                        </p:tgtEl>
                                        <p:attrNameLst>
                                          <p:attrName>ppt_x</p:attrName>
                                        </p:attrNameLst>
                                      </p:cBhvr>
                                      <p:tavLst>
                                        <p:tav tm="0">
                                          <p:val>
                                            <p:strVal val="1+#ppt_w/2"/>
                                          </p:val>
                                        </p:tav>
                                        <p:tav tm="100000">
                                          <p:val>
                                            <p:strVal val="#ppt_x"/>
                                          </p:val>
                                        </p:tav>
                                      </p:tavLst>
                                    </p:anim>
                                    <p:anim calcmode="lin" valueType="num">
                                      <p:cBhvr additive="base">
                                        <p:cTn id="12" dur="500" fill="hold"/>
                                        <p:tgtEl>
                                          <p:spTgt spid="88071"/>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88067">
                                            <p:txEl>
                                              <p:pRg st="0" end="0"/>
                                            </p:txEl>
                                          </p:spTgt>
                                        </p:tgtEl>
                                        <p:attrNameLst>
                                          <p:attrName>style.visibility</p:attrName>
                                        </p:attrNameLst>
                                      </p:cBhvr>
                                      <p:to>
                                        <p:strVal val="visible"/>
                                      </p:to>
                                    </p:set>
                                    <p:animEffect transition="in" filter="slide(fromLeft)">
                                      <p:cBhvr>
                                        <p:cTn id="16" dur="500"/>
                                        <p:tgtEl>
                                          <p:spTgt spid="88067">
                                            <p:txEl>
                                              <p:pRg st="0" end="0"/>
                                            </p:txEl>
                                          </p:spTgt>
                                        </p:tgtEl>
                                      </p:cBhvr>
                                    </p:animEffect>
                                  </p:childTnLst>
                                </p:cTn>
                              </p:par>
                            </p:childTnLst>
                          </p:cTn>
                        </p:par>
                        <p:par>
                          <p:cTn id="17" fill="hold">
                            <p:stCondLst>
                              <p:cond delay="1500"/>
                            </p:stCondLst>
                            <p:childTnLst>
                              <p:par>
                                <p:cTn id="18" presetID="12" presetClass="entr" presetSubtype="8" fill="hold" grpId="0" nodeType="afterEffect">
                                  <p:stCondLst>
                                    <p:cond delay="0"/>
                                  </p:stCondLst>
                                  <p:childTnLst>
                                    <p:set>
                                      <p:cBhvr>
                                        <p:cTn id="19" dur="1" fill="hold">
                                          <p:stCondLst>
                                            <p:cond delay="0"/>
                                          </p:stCondLst>
                                        </p:cTn>
                                        <p:tgtEl>
                                          <p:spTgt spid="88067">
                                            <p:txEl>
                                              <p:pRg st="1" end="1"/>
                                            </p:txEl>
                                          </p:spTgt>
                                        </p:tgtEl>
                                        <p:attrNameLst>
                                          <p:attrName>style.visibility</p:attrName>
                                        </p:attrNameLst>
                                      </p:cBhvr>
                                      <p:to>
                                        <p:strVal val="visible"/>
                                      </p:to>
                                    </p:set>
                                    <p:animEffect transition="in" filter="slide(fromLeft)">
                                      <p:cBhvr>
                                        <p:cTn id="20" dur="500"/>
                                        <p:tgtEl>
                                          <p:spTgt spid="88067">
                                            <p:txEl>
                                              <p:pRg st="1" end="1"/>
                                            </p:txEl>
                                          </p:spTgt>
                                        </p:tgtEl>
                                      </p:cBhvr>
                                    </p:animEffect>
                                  </p:childTnLst>
                                </p:cTn>
                              </p:par>
                            </p:childTnLst>
                          </p:cTn>
                        </p:par>
                        <p:par>
                          <p:cTn id="21" fill="hold">
                            <p:stCondLst>
                              <p:cond delay="2000"/>
                            </p:stCondLst>
                            <p:childTnLst>
                              <p:par>
                                <p:cTn id="22" presetID="12" presetClass="entr" presetSubtype="8" fill="hold" grpId="0" nodeType="afterEffect">
                                  <p:stCondLst>
                                    <p:cond delay="0"/>
                                  </p:stCondLst>
                                  <p:childTnLst>
                                    <p:set>
                                      <p:cBhvr>
                                        <p:cTn id="23" dur="1" fill="hold">
                                          <p:stCondLst>
                                            <p:cond delay="0"/>
                                          </p:stCondLst>
                                        </p:cTn>
                                        <p:tgtEl>
                                          <p:spTgt spid="88067">
                                            <p:txEl>
                                              <p:pRg st="2" end="2"/>
                                            </p:txEl>
                                          </p:spTgt>
                                        </p:tgtEl>
                                        <p:attrNameLst>
                                          <p:attrName>style.visibility</p:attrName>
                                        </p:attrNameLst>
                                      </p:cBhvr>
                                      <p:to>
                                        <p:strVal val="visible"/>
                                      </p:to>
                                    </p:set>
                                    <p:animEffect transition="in" filter="slide(fromLeft)">
                                      <p:cBhvr>
                                        <p:cTn id="24" dur="500"/>
                                        <p:tgtEl>
                                          <p:spTgt spid="88067">
                                            <p:txEl>
                                              <p:pRg st="2" end="2"/>
                                            </p:txEl>
                                          </p:spTgt>
                                        </p:tgtEl>
                                      </p:cBhvr>
                                    </p:animEffect>
                                  </p:childTnLst>
                                </p:cTn>
                              </p:par>
                            </p:childTnLst>
                          </p:cTn>
                        </p:par>
                        <p:par>
                          <p:cTn id="25" fill="hold">
                            <p:stCondLst>
                              <p:cond delay="2500"/>
                            </p:stCondLst>
                            <p:childTnLst>
                              <p:par>
                                <p:cTn id="26" presetID="12" presetClass="entr" presetSubtype="8" fill="hold" grpId="0" nodeType="afterEffect">
                                  <p:stCondLst>
                                    <p:cond delay="0"/>
                                  </p:stCondLst>
                                  <p:childTnLst>
                                    <p:set>
                                      <p:cBhvr>
                                        <p:cTn id="27" dur="1" fill="hold">
                                          <p:stCondLst>
                                            <p:cond delay="0"/>
                                          </p:stCondLst>
                                        </p:cTn>
                                        <p:tgtEl>
                                          <p:spTgt spid="88067">
                                            <p:txEl>
                                              <p:pRg st="3" end="3"/>
                                            </p:txEl>
                                          </p:spTgt>
                                        </p:tgtEl>
                                        <p:attrNameLst>
                                          <p:attrName>style.visibility</p:attrName>
                                        </p:attrNameLst>
                                      </p:cBhvr>
                                      <p:to>
                                        <p:strVal val="visible"/>
                                      </p:to>
                                    </p:set>
                                    <p:animEffect transition="in" filter="slide(fromLeft)">
                                      <p:cBhvr>
                                        <p:cTn id="28" dur="500"/>
                                        <p:tgtEl>
                                          <p:spTgt spid="88067">
                                            <p:txEl>
                                              <p:pRg st="3" end="3"/>
                                            </p:txEl>
                                          </p:spTgt>
                                        </p:tgtEl>
                                      </p:cBhvr>
                                    </p:animEffect>
                                  </p:childTnLst>
                                </p:cTn>
                              </p:par>
                            </p:childTnLst>
                          </p:cTn>
                        </p:par>
                        <p:par>
                          <p:cTn id="29" fill="hold">
                            <p:stCondLst>
                              <p:cond delay="3000"/>
                            </p:stCondLst>
                            <p:childTnLst>
                              <p:par>
                                <p:cTn id="30" presetID="12" presetClass="entr" presetSubtype="8" fill="hold" grpId="0" nodeType="afterEffect">
                                  <p:stCondLst>
                                    <p:cond delay="0"/>
                                  </p:stCondLst>
                                  <p:childTnLst>
                                    <p:set>
                                      <p:cBhvr>
                                        <p:cTn id="31" dur="1" fill="hold">
                                          <p:stCondLst>
                                            <p:cond delay="0"/>
                                          </p:stCondLst>
                                        </p:cTn>
                                        <p:tgtEl>
                                          <p:spTgt spid="88067">
                                            <p:txEl>
                                              <p:pRg st="4" end="4"/>
                                            </p:txEl>
                                          </p:spTgt>
                                        </p:tgtEl>
                                        <p:attrNameLst>
                                          <p:attrName>style.visibility</p:attrName>
                                        </p:attrNameLst>
                                      </p:cBhvr>
                                      <p:to>
                                        <p:strVal val="visible"/>
                                      </p:to>
                                    </p:set>
                                    <p:animEffect transition="in" filter="slide(fromLeft)">
                                      <p:cBhvr>
                                        <p:cTn id="32" dur="500"/>
                                        <p:tgtEl>
                                          <p:spTgt spid="88067">
                                            <p:txEl>
                                              <p:pRg st="4" end="4"/>
                                            </p:txEl>
                                          </p:spTgt>
                                        </p:tgtEl>
                                      </p:cBhvr>
                                    </p:animEffect>
                                  </p:childTnLst>
                                </p:cTn>
                              </p:par>
                            </p:childTnLst>
                          </p:cTn>
                        </p:par>
                        <p:par>
                          <p:cTn id="33" fill="hold">
                            <p:stCondLst>
                              <p:cond delay="3500"/>
                            </p:stCondLst>
                            <p:childTnLst>
                              <p:par>
                                <p:cTn id="34" presetID="2" presetClass="entr" presetSubtype="2" fill="hold" grpId="0" nodeType="afterEffect">
                                  <p:stCondLst>
                                    <p:cond delay="0"/>
                                  </p:stCondLst>
                                  <p:iterate type="wd">
                                    <p:tmPct val="100000"/>
                                  </p:iterate>
                                  <p:childTnLst>
                                    <p:set>
                                      <p:cBhvr>
                                        <p:cTn id="35" dur="1" fill="hold">
                                          <p:stCondLst>
                                            <p:cond delay="0"/>
                                          </p:stCondLst>
                                        </p:cTn>
                                        <p:tgtEl>
                                          <p:spTgt spid="88068"/>
                                        </p:tgtEl>
                                        <p:attrNameLst>
                                          <p:attrName>style.visibility</p:attrName>
                                        </p:attrNameLst>
                                      </p:cBhvr>
                                      <p:to>
                                        <p:strVal val="visible"/>
                                      </p:to>
                                    </p:set>
                                    <p:anim calcmode="lin" valueType="num">
                                      <p:cBhvr additive="base">
                                        <p:cTn id="36" dur="300" fill="hold"/>
                                        <p:tgtEl>
                                          <p:spTgt spid="88068"/>
                                        </p:tgtEl>
                                        <p:attrNameLst>
                                          <p:attrName>ppt_x</p:attrName>
                                        </p:attrNameLst>
                                      </p:cBhvr>
                                      <p:tavLst>
                                        <p:tav tm="0">
                                          <p:val>
                                            <p:strVal val="1+#ppt_w/2"/>
                                          </p:val>
                                        </p:tav>
                                        <p:tav tm="100000">
                                          <p:val>
                                            <p:strVal val="#ppt_x"/>
                                          </p:val>
                                        </p:tav>
                                      </p:tavLst>
                                    </p:anim>
                                    <p:anim calcmode="lin" valueType="num">
                                      <p:cBhvr additive="base">
                                        <p:cTn id="37" dur="300" fill="hold"/>
                                        <p:tgtEl>
                                          <p:spTgt spid="880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autoUpdateAnimBg="0"/>
      <p:bldP spid="88067" grpId="0" build="p" bldLvl="2" autoUpdateAnimBg="0" advAuto="0"/>
      <p:bldP spid="8806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a:t>©Learning ZoneExpress</a:t>
            </a:r>
          </a:p>
        </p:txBody>
      </p:sp>
      <p:sp>
        <p:nvSpPr>
          <p:cNvPr id="8" name="Slide Number Placeholder 4"/>
          <p:cNvSpPr>
            <a:spLocks noGrp="1"/>
          </p:cNvSpPr>
          <p:nvPr>
            <p:ph type="sldNum" sz="quarter" idx="11"/>
          </p:nvPr>
        </p:nvSpPr>
        <p:spPr/>
        <p:txBody>
          <a:bodyPr/>
          <a:lstStyle/>
          <a:p>
            <a:fld id="{27EA5760-F115-4865-A9FE-453E2B0AD262}" type="slidenum">
              <a:rPr lang="en-US"/>
              <a:pPr/>
              <a:t>11</a:t>
            </a:fld>
            <a:endParaRPr lang="en-US"/>
          </a:p>
        </p:txBody>
      </p:sp>
      <p:sp>
        <p:nvSpPr>
          <p:cNvPr id="58374" name="Text Box 6"/>
          <p:cNvSpPr txBox="1">
            <a:spLocks noChangeArrowheads="1"/>
          </p:cNvSpPr>
          <p:nvPr/>
        </p:nvSpPr>
        <p:spPr bwMode="auto">
          <a:xfrm>
            <a:off x="777875" y="209550"/>
            <a:ext cx="4586288" cy="411163"/>
          </a:xfrm>
          <a:prstGeom prst="rect">
            <a:avLst/>
          </a:prstGeom>
          <a:noFill/>
          <a:ln w="9525">
            <a:noFill/>
            <a:miter lim="800000"/>
            <a:headEnd/>
            <a:tailEnd/>
          </a:ln>
          <a:effectLst/>
        </p:spPr>
        <p:txBody>
          <a:bodyPr>
            <a:spAutoFit/>
          </a:bodyPr>
          <a:lstStyle/>
          <a:p>
            <a:pPr eaLnBrk="0" hangingPunct="0">
              <a:spcBef>
                <a:spcPct val="50000"/>
              </a:spcBef>
            </a:pPr>
            <a:r>
              <a:rPr lang="en-US" b="1">
                <a:latin typeface="Comic Sans MS" pitchFamily="66" charset="0"/>
              </a:rPr>
              <a:t>Erik Erikson (1902-1994)</a:t>
            </a:r>
            <a:endParaRPr lang="en-US" sz="2800" b="1">
              <a:latin typeface="Comic Sans MS" pitchFamily="66" charset="0"/>
            </a:endParaRPr>
          </a:p>
        </p:txBody>
      </p:sp>
      <p:sp>
        <p:nvSpPr>
          <p:cNvPr id="58375" name="AutoShape 7"/>
          <p:cNvSpPr>
            <a:spLocks noGrp="1" noChangeArrowheads="1"/>
          </p:cNvSpPr>
          <p:nvPr>
            <p:ph type="title"/>
          </p:nvPr>
        </p:nvSpPr>
        <p:spPr>
          <a:xfrm>
            <a:off x="457200" y="274638"/>
            <a:ext cx="8229600" cy="6278562"/>
          </a:xfrm>
        </p:spPr>
        <p:txBody>
          <a:bodyPr>
            <a:normAutofit fontScale="90000"/>
          </a:bodyPr>
          <a:lstStyle/>
          <a:p>
            <a:pPr algn="l"/>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t>
            </a:r>
            <a:r>
              <a:rPr lang="en-US" sz="2400" dirty="0" smtClean="0"/>
              <a:t>(The 8 Stages of man) </a:t>
            </a:r>
            <a:br>
              <a:rPr lang="en-US" sz="2400" dirty="0" smtClean="0"/>
            </a:br>
            <a:r>
              <a:rPr lang="en-US" sz="2400" dirty="0" smtClean="0"/>
              <a:t>- Studied the stages of personality development throughout </a:t>
            </a:r>
            <a:br>
              <a:rPr lang="en-US" sz="2400" dirty="0" smtClean="0"/>
            </a:br>
            <a:r>
              <a:rPr lang="en-US" sz="2400" dirty="0" smtClean="0"/>
              <a:t>the life cycle.  </a:t>
            </a:r>
            <a:br>
              <a:rPr lang="en-US" sz="2400" dirty="0" smtClean="0"/>
            </a:br>
            <a:r>
              <a:rPr lang="en-US" sz="2400" dirty="0" smtClean="0"/>
              <a:t>- This is always redeveloping itself. </a:t>
            </a:r>
            <a:br>
              <a:rPr lang="en-US" sz="2400" dirty="0" smtClean="0"/>
            </a:br>
            <a:r>
              <a:rPr lang="en-US" sz="2400" dirty="0" smtClean="0"/>
              <a:t>- Each level defines a new social awareness and interaction </a:t>
            </a:r>
            <a:br>
              <a:rPr lang="en-US" sz="2400" dirty="0" smtClean="0"/>
            </a:br>
            <a:r>
              <a:rPr lang="en-US" sz="2400" dirty="0" smtClean="0"/>
              <a:t>possible for the ndividual.</a:t>
            </a: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2800" b="1" dirty="0" smtClean="0">
                <a:sym typeface="Wingdings"/>
              </a:rPr>
              <a:t></a:t>
            </a:r>
            <a:r>
              <a:rPr lang="en-US" sz="2800" b="1" dirty="0" smtClean="0"/>
              <a:t> MEMORY JOGGER</a:t>
            </a:r>
            <a:r>
              <a:rPr lang="en-US" sz="2800" dirty="0" smtClean="0"/>
              <a:t>:    </a:t>
            </a:r>
            <a:r>
              <a:rPr lang="en-US" sz="2800" b="1" dirty="0" smtClean="0"/>
              <a:t>ERICKSON = 8 letters for 8 stages of man (hold up 8 fingers)</a:t>
            </a:r>
            <a:r>
              <a:rPr lang="en-US" sz="2800" dirty="0" smtClean="0"/>
              <a:t> </a:t>
            </a:r>
            <a:br>
              <a:rPr lang="en-US" sz="2800" dirty="0" smtClean="0"/>
            </a:br>
            <a:r>
              <a:rPr lang="en-US" sz="2800" b="1" dirty="0" smtClean="0"/>
              <a:t>Letter E = </a:t>
            </a:r>
            <a:r>
              <a:rPr lang="en-US" sz="2800" b="1" u="sng" dirty="0" smtClean="0"/>
              <a:t>E</a:t>
            </a:r>
            <a:r>
              <a:rPr lang="en-US" sz="2800" b="1" dirty="0" smtClean="0"/>
              <a:t>rickson, </a:t>
            </a:r>
            <a:r>
              <a:rPr lang="en-US" sz="2800" b="1" u="sng" dirty="0" smtClean="0"/>
              <a:t>E</a:t>
            </a:r>
            <a:r>
              <a:rPr lang="en-US" sz="2800" b="1" dirty="0" smtClean="0"/>
              <a:t>ight, </a:t>
            </a:r>
            <a:r>
              <a:rPr lang="en-US" sz="2800" b="1" u="sng" dirty="0" smtClean="0"/>
              <a:t>E</a:t>
            </a:r>
            <a:r>
              <a:rPr lang="en-US" sz="2800" b="1" dirty="0" smtClean="0"/>
              <a:t>motional</a:t>
            </a:r>
            <a:r>
              <a:rPr lang="en-US" sz="2800" dirty="0" smtClean="0"/>
              <a:t> </a:t>
            </a:r>
            <a:r>
              <a:rPr lang="en-US" sz="2800" b="1" dirty="0" smtClean="0">
                <a:sym typeface="Wingdings"/>
              </a:rPr>
              <a:t></a:t>
            </a:r>
            <a:r>
              <a:rPr lang="en-US" sz="2800" b="1" dirty="0" smtClean="0"/>
              <a:t> </a:t>
            </a:r>
            <a:r>
              <a:rPr lang="en-US" sz="2800" b="1" dirty="0" smtClean="0">
                <a:sym typeface="Wingdings"/>
              </a:rPr>
              <a:t></a:t>
            </a:r>
            <a:r>
              <a:rPr lang="en-US" sz="2800" b="1" dirty="0" smtClean="0"/>
              <a:t> </a:t>
            </a:r>
            <a:r>
              <a:rPr lang="en-US" sz="2800" b="1" dirty="0" smtClean="0">
                <a:sym typeface="Wingdings"/>
              </a:rPr>
              <a:t></a:t>
            </a:r>
            <a:r>
              <a:rPr lang="en-US" sz="2800" b="1" dirty="0" smtClean="0"/>
              <a:t> </a:t>
            </a:r>
            <a:r>
              <a:rPr lang="en-US" sz="2800" b="1" dirty="0" smtClean="0">
                <a:sym typeface="Webdings"/>
              </a:rPr>
              <a:t></a:t>
            </a:r>
            <a:r>
              <a:rPr lang="en-US" sz="2800" b="1" dirty="0" smtClean="0"/>
              <a:t> </a:t>
            </a:r>
            <a:r>
              <a:rPr lang="en-US" sz="2800" b="1" dirty="0" smtClean="0">
                <a:sym typeface="Webdings"/>
              </a:rPr>
              <a:t></a:t>
            </a:r>
            <a:r>
              <a:rPr lang="en-US" sz="2800" b="1" dirty="0" smtClean="0"/>
              <a:t> </a:t>
            </a:r>
            <a:r>
              <a:rPr lang="en-US" sz="2800" b="1" dirty="0" smtClean="0">
                <a:sym typeface="Webdings"/>
              </a:rPr>
              <a:t></a:t>
            </a:r>
            <a:r>
              <a:rPr lang="en-US" sz="2800" b="1" dirty="0" smtClean="0"/>
              <a:t> </a:t>
            </a:r>
            <a:r>
              <a:rPr lang="en-US" sz="2800" b="1" dirty="0" smtClean="0">
                <a:sym typeface="Webdings"/>
              </a:rPr>
              <a:t></a:t>
            </a:r>
            <a:r>
              <a:rPr lang="en-US" sz="2800" b="1" dirty="0" smtClean="0"/>
              <a:t> = Emotions</a:t>
            </a:r>
            <a:r>
              <a:rPr lang="en-US" sz="2800" dirty="0" smtClean="0"/>
              <a:t/>
            </a:r>
            <a:br>
              <a:rPr lang="en-US" sz="2800" dirty="0" smtClean="0"/>
            </a:br>
            <a:r>
              <a:rPr lang="en-US" sz="1800" dirty="0" smtClean="0"/>
              <a:t/>
            </a:r>
            <a:br>
              <a:rPr lang="en-US" sz="1800" dirty="0" smtClean="0"/>
            </a:br>
            <a:endParaRPr lang="en-US" sz="1800" dirty="0"/>
          </a:p>
        </p:txBody>
      </p:sp>
      <p:pic>
        <p:nvPicPr>
          <p:cNvPr id="9" name="Picture 9"/>
          <p:cNvPicPr>
            <a:picLocks noChangeAspect="1" noChangeArrowheads="1"/>
          </p:cNvPicPr>
          <p:nvPr/>
        </p:nvPicPr>
        <p:blipFill>
          <a:blip r:embed="rId3"/>
          <a:srcRect/>
          <a:stretch>
            <a:fillRect/>
          </a:stretch>
        </p:blipFill>
        <p:spPr bwMode="auto">
          <a:xfrm>
            <a:off x="7289800" y="0"/>
            <a:ext cx="1854200" cy="2774950"/>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ERIK ERICKSON</a:t>
            </a:r>
            <a:endParaRPr lang="en-US" dirty="0"/>
          </a:p>
        </p:txBody>
      </p:sp>
      <p:sp>
        <p:nvSpPr>
          <p:cNvPr id="3" name="Content Placeholder 2"/>
          <p:cNvSpPr>
            <a:spLocks noGrp="1"/>
          </p:cNvSpPr>
          <p:nvPr>
            <p:ph idx="1"/>
          </p:nvPr>
        </p:nvSpPr>
        <p:spPr>
          <a:xfrm>
            <a:off x="457200" y="1066800"/>
            <a:ext cx="8229600" cy="5059363"/>
          </a:xfrm>
        </p:spPr>
        <p:txBody>
          <a:bodyPr>
            <a:normAutofit fontScale="62500" lnSpcReduction="20000"/>
          </a:bodyPr>
          <a:lstStyle/>
          <a:p>
            <a:pPr lvl="1"/>
            <a:r>
              <a:rPr lang="en-US" b="1" dirty="0" smtClean="0">
                <a:solidFill>
                  <a:schemeClr val="tx2"/>
                </a:solidFill>
              </a:rPr>
              <a:t>Trust vs. Mistrust</a:t>
            </a:r>
            <a:r>
              <a:rPr lang="en-US" dirty="0" smtClean="0"/>
              <a:t> (0-12 to 18 mos.)</a:t>
            </a:r>
          </a:p>
          <a:p>
            <a:r>
              <a:rPr lang="en-US" dirty="0" smtClean="0"/>
              <a:t>Infant forms a loving, trusting relationship with parent or is frustrated and lacks self-confidence.</a:t>
            </a:r>
          </a:p>
          <a:p>
            <a:r>
              <a:rPr lang="en-US" dirty="0" smtClean="0"/>
              <a:t>The degree to which a child learns to trust or mistrust others.</a:t>
            </a:r>
          </a:p>
          <a:p>
            <a:r>
              <a:rPr lang="en-US" dirty="0" smtClean="0"/>
              <a:t>Determined by the type and amount of care the child receives.</a:t>
            </a:r>
          </a:p>
          <a:p>
            <a:pPr lvl="2">
              <a:buNone/>
            </a:pPr>
            <a:endParaRPr lang="en-US" dirty="0" smtClean="0"/>
          </a:p>
          <a:p>
            <a:pPr lvl="1"/>
            <a:r>
              <a:rPr lang="en-US" b="1" dirty="0" smtClean="0">
                <a:solidFill>
                  <a:schemeClr val="tx2"/>
                </a:solidFill>
              </a:rPr>
              <a:t>Autonomy vs. Shame and Doubt</a:t>
            </a:r>
            <a:r>
              <a:rPr lang="en-US" dirty="0" smtClean="0"/>
              <a:t> (18 mos. to 3 years)</a:t>
            </a:r>
          </a:p>
          <a:p>
            <a:r>
              <a:rPr lang="en-US" dirty="0" smtClean="0"/>
              <a:t>Child needs to develop self-control with firm, gradual and kindly support of parents so the child does not lose self-esteem. </a:t>
            </a:r>
          </a:p>
          <a:p>
            <a:r>
              <a:rPr lang="en-US" dirty="0" smtClean="0"/>
              <a:t>The degree to which a child is allowed and encouraged freedom and self-direction </a:t>
            </a:r>
          </a:p>
          <a:p>
            <a:pPr lvl="2">
              <a:buNone/>
            </a:pPr>
            <a:endParaRPr lang="en-US" dirty="0" smtClean="0"/>
          </a:p>
          <a:p>
            <a:pPr lvl="1"/>
            <a:r>
              <a:rPr lang="en-US" b="1" dirty="0" smtClean="0">
                <a:solidFill>
                  <a:schemeClr val="tx2"/>
                </a:solidFill>
              </a:rPr>
              <a:t>Initiative vs. Guilt</a:t>
            </a:r>
            <a:r>
              <a:rPr lang="en-US" dirty="0" smtClean="0"/>
              <a:t> (4-6 years)</a:t>
            </a:r>
          </a:p>
          <a:p>
            <a:r>
              <a:rPr lang="en-US" dirty="0" smtClean="0"/>
              <a:t>Child gains skill in language and exploring and needs guidance from parents to proceed in life in a self-confident, guilt-free way.</a:t>
            </a:r>
          </a:p>
          <a:p>
            <a:r>
              <a:rPr lang="en-US" dirty="0" smtClean="0"/>
              <a:t>The degree to which a child is allowed control of his/her body, choices, fantasy, motor activities, and language activities.</a:t>
            </a:r>
          </a:p>
          <a:p>
            <a:r>
              <a:rPr lang="en-US" dirty="0" smtClean="0"/>
              <a:t>	Begins to develop social skills (cooperating, leading, following)</a:t>
            </a:r>
          </a:p>
          <a:p>
            <a:pPr lvl="2"/>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a:t>©Learning ZoneExpress</a:t>
            </a:r>
          </a:p>
        </p:txBody>
      </p:sp>
      <p:sp>
        <p:nvSpPr>
          <p:cNvPr id="9" name="Slide Number Placeholder 4"/>
          <p:cNvSpPr>
            <a:spLocks noGrp="1"/>
          </p:cNvSpPr>
          <p:nvPr>
            <p:ph type="sldNum" sz="quarter" idx="11"/>
          </p:nvPr>
        </p:nvSpPr>
        <p:spPr/>
        <p:txBody>
          <a:bodyPr/>
          <a:lstStyle/>
          <a:p>
            <a:fld id="{CEAF027C-6AD1-4CE6-B42C-1F5A4E8440D3}" type="slidenum">
              <a:rPr lang="en-US"/>
              <a:pPr/>
              <a:t>13</a:t>
            </a:fld>
            <a:endParaRPr lang="en-US"/>
          </a:p>
        </p:txBody>
      </p:sp>
      <p:sp>
        <p:nvSpPr>
          <p:cNvPr id="59407" name="AutoShape 15"/>
          <p:cNvSpPr>
            <a:spLocks noGrp="1" noChangeArrowheads="1"/>
          </p:cNvSpPr>
          <p:nvPr>
            <p:ph type="title"/>
          </p:nvPr>
        </p:nvSpPr>
        <p:spPr/>
        <p:txBody>
          <a:bodyPr/>
          <a:lstStyle/>
          <a:p>
            <a:r>
              <a:rPr lang="en-US"/>
              <a:t>Psychosocial Theory</a:t>
            </a:r>
          </a:p>
        </p:txBody>
      </p:sp>
      <p:sp>
        <p:nvSpPr>
          <p:cNvPr id="59408" name="Rectangle 16"/>
          <p:cNvSpPr>
            <a:spLocks noGrp="1" noChangeArrowheads="1"/>
          </p:cNvSpPr>
          <p:nvPr>
            <p:ph type="body" idx="1"/>
          </p:nvPr>
        </p:nvSpPr>
        <p:spPr/>
        <p:txBody>
          <a:bodyPr>
            <a:normAutofit fontScale="92500"/>
          </a:bodyPr>
          <a:lstStyle/>
          <a:p>
            <a:r>
              <a:rPr lang="en-US"/>
              <a:t>Psychosocial Stages: </a:t>
            </a:r>
          </a:p>
          <a:p>
            <a:pPr lvl="1"/>
            <a:r>
              <a:rPr lang="en-US" b="1">
                <a:solidFill>
                  <a:schemeClr val="tx2"/>
                </a:solidFill>
              </a:rPr>
              <a:t>Industry vs. Inferiority</a:t>
            </a:r>
            <a:r>
              <a:rPr lang="en-US"/>
              <a:t> (7-12+ years)</a:t>
            </a:r>
          </a:p>
          <a:p>
            <a:pPr lvl="2"/>
            <a:r>
              <a:rPr lang="en-US"/>
              <a:t>Child pursues and completes activities that produce something and gain recognition from parents, teachers and friends.  Failure makes the child feel inadequate and inferior.</a:t>
            </a:r>
          </a:p>
          <a:p>
            <a:pPr lvl="1"/>
            <a:r>
              <a:rPr lang="en-US" b="1">
                <a:solidFill>
                  <a:schemeClr val="tx2"/>
                </a:solidFill>
              </a:rPr>
              <a:t>Identity vs. Role Confusion</a:t>
            </a:r>
            <a:r>
              <a:rPr lang="en-US"/>
              <a:t> (12-18 years)</a:t>
            </a:r>
          </a:p>
          <a:p>
            <a:pPr lvl="2"/>
            <a:r>
              <a:rPr lang="en-US"/>
              <a:t>The sense of “who I am” and what part I play in society (occupation, politics, sex roles, religion, etc.) is determined.  Parents have new expectations for the adolescent.  Those who don’t develop effective steps toward a tangible future may be insecure, confused and lack self-esteem.</a:t>
            </a:r>
          </a:p>
        </p:txBody>
      </p:sp>
      <p:sp>
        <p:nvSpPr>
          <p:cNvPr id="59409" name="Text Box 17"/>
          <p:cNvSpPr txBox="1">
            <a:spLocks noChangeArrowheads="1"/>
          </p:cNvSpPr>
          <p:nvPr/>
        </p:nvSpPr>
        <p:spPr bwMode="auto">
          <a:xfrm>
            <a:off x="777875" y="209550"/>
            <a:ext cx="4586288" cy="411163"/>
          </a:xfrm>
          <a:prstGeom prst="rect">
            <a:avLst/>
          </a:prstGeom>
          <a:noFill/>
          <a:ln w="9525">
            <a:noFill/>
            <a:miter lim="800000"/>
            <a:headEnd/>
            <a:tailEnd/>
          </a:ln>
          <a:effectLst/>
        </p:spPr>
        <p:txBody>
          <a:bodyPr>
            <a:spAutoFit/>
          </a:bodyPr>
          <a:lstStyle/>
          <a:p>
            <a:pPr eaLnBrk="0" hangingPunct="0">
              <a:spcBef>
                <a:spcPct val="50000"/>
              </a:spcBef>
            </a:pPr>
            <a:r>
              <a:rPr lang="en-US" b="1">
                <a:latin typeface="Comic Sans MS" pitchFamily="66" charset="0"/>
              </a:rPr>
              <a:t>Erik Erikson (1902-1994)</a:t>
            </a:r>
            <a:endParaRPr lang="en-US" sz="2800" b="1">
              <a:latin typeface="Comic Sans MS" pitchFamily="66" charset="0"/>
            </a:endParaRPr>
          </a:p>
        </p:txBody>
      </p:sp>
      <p:pic>
        <p:nvPicPr>
          <p:cNvPr id="59410" name="Picture 18"/>
          <p:cNvPicPr>
            <a:picLocks noChangeAspect="1" noChangeArrowheads="1"/>
          </p:cNvPicPr>
          <p:nvPr/>
        </p:nvPicPr>
        <p:blipFill>
          <a:blip r:embed="rId3"/>
          <a:srcRect/>
          <a:stretch>
            <a:fillRect/>
          </a:stretch>
        </p:blipFill>
        <p:spPr bwMode="auto">
          <a:xfrm>
            <a:off x="7292975" y="0"/>
            <a:ext cx="1851025" cy="2847975"/>
          </a:xfrm>
          <a:prstGeom prst="rect">
            <a:avLst/>
          </a:prstGeom>
          <a:noFill/>
        </p:spPr>
      </p:pic>
      <p:sp>
        <p:nvSpPr>
          <p:cNvPr id="59411" name="Text Box 19"/>
          <p:cNvSpPr txBox="1">
            <a:spLocks noChangeArrowheads="1"/>
          </p:cNvSpPr>
          <p:nvPr/>
        </p:nvSpPr>
        <p:spPr bwMode="auto">
          <a:xfrm>
            <a:off x="762000" y="1371600"/>
            <a:ext cx="6273800" cy="411163"/>
          </a:xfrm>
          <a:prstGeom prst="rect">
            <a:avLst/>
          </a:prstGeom>
          <a:noFill/>
          <a:ln w="9525">
            <a:noFill/>
            <a:miter lim="800000"/>
            <a:headEnd/>
            <a:tailEnd/>
          </a:ln>
          <a:effectLst/>
        </p:spPr>
        <p:txBody>
          <a:bodyPr>
            <a:spAutoFit/>
          </a:bodyPr>
          <a:lstStyle/>
          <a:p>
            <a:pPr eaLnBrk="0" hangingPunct="0">
              <a:spcBef>
                <a:spcPct val="50000"/>
              </a:spcBef>
            </a:pPr>
            <a:r>
              <a:rPr lang="en-US" i="1" dirty="0">
                <a:solidFill>
                  <a:schemeClr val="accent2"/>
                </a:solidFill>
                <a:latin typeface="Comic Sans MS" pitchFamily="66" charset="0"/>
              </a:rPr>
              <a:t>There are stages of psychological development.</a:t>
            </a:r>
          </a:p>
        </p:txBody>
      </p:sp>
      <p:sp>
        <p:nvSpPr>
          <p:cNvPr id="59412" name="Text Box 20"/>
          <p:cNvSpPr txBox="1">
            <a:spLocks noChangeArrowheads="1"/>
          </p:cNvSpPr>
          <p:nvPr/>
        </p:nvSpPr>
        <p:spPr bwMode="auto">
          <a:xfrm>
            <a:off x="3987800" y="6337300"/>
            <a:ext cx="4978400" cy="339725"/>
          </a:xfrm>
          <a:prstGeom prst="rect">
            <a:avLst/>
          </a:prstGeom>
          <a:noFill/>
          <a:ln w="9525">
            <a:noFill/>
            <a:miter lim="800000"/>
            <a:headEnd/>
            <a:tailEnd/>
          </a:ln>
          <a:effectLst/>
        </p:spPr>
        <p:txBody>
          <a:bodyPr>
            <a:spAutoFit/>
          </a:bodyPr>
          <a:lstStyle/>
          <a:p>
            <a:pPr eaLnBrk="0" hangingPunct="0">
              <a:spcBef>
                <a:spcPct val="50000"/>
              </a:spcBef>
            </a:pPr>
            <a:r>
              <a:rPr lang="en-US" sz="1400" i="1">
                <a:latin typeface="Comic Sans MS" pitchFamily="66" charset="0"/>
              </a:rPr>
              <a:t>(There are more stages for adults, not shown here.)</a:t>
            </a:r>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59410"/>
                                        </p:tgtEl>
                                        <p:attrNameLst>
                                          <p:attrName>style.visibility</p:attrName>
                                        </p:attrNameLst>
                                      </p:cBhvr>
                                      <p:to>
                                        <p:strVal val="visible"/>
                                      </p:to>
                                    </p:set>
                                    <p:anim calcmode="lin" valueType="num">
                                      <p:cBhvr additive="base">
                                        <p:cTn id="7" dur="500" fill="hold"/>
                                        <p:tgtEl>
                                          <p:spTgt spid="59410"/>
                                        </p:tgtEl>
                                        <p:attrNameLst>
                                          <p:attrName>ppt_x</p:attrName>
                                        </p:attrNameLst>
                                      </p:cBhvr>
                                      <p:tavLst>
                                        <p:tav tm="0">
                                          <p:val>
                                            <p:strVal val="1+#ppt_w/2"/>
                                          </p:val>
                                        </p:tav>
                                        <p:tav tm="100000">
                                          <p:val>
                                            <p:strVal val="#ppt_x"/>
                                          </p:val>
                                        </p:tav>
                                      </p:tavLst>
                                    </p:anim>
                                    <p:anim calcmode="lin" valueType="num">
                                      <p:cBhvr additive="base">
                                        <p:cTn id="8" dur="500" fill="hold"/>
                                        <p:tgtEl>
                                          <p:spTgt spid="5941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59408">
                                            <p:txEl>
                                              <p:pRg st="0" end="0"/>
                                            </p:txEl>
                                          </p:spTgt>
                                        </p:tgtEl>
                                        <p:attrNameLst>
                                          <p:attrName>style.visibility</p:attrName>
                                        </p:attrNameLst>
                                      </p:cBhvr>
                                      <p:to>
                                        <p:strVal val="visible"/>
                                      </p:to>
                                    </p:set>
                                    <p:animEffect transition="in" filter="slide(fromLeft)">
                                      <p:cBhvr>
                                        <p:cTn id="12" dur="500"/>
                                        <p:tgtEl>
                                          <p:spTgt spid="59408">
                                            <p:txEl>
                                              <p:pRg st="0" end="0"/>
                                            </p:txEl>
                                          </p:spTgt>
                                        </p:tgtEl>
                                      </p:cBhvr>
                                    </p:animEffect>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59408">
                                            <p:txEl>
                                              <p:pRg st="1" end="1"/>
                                            </p:txEl>
                                          </p:spTgt>
                                        </p:tgtEl>
                                        <p:attrNameLst>
                                          <p:attrName>style.visibility</p:attrName>
                                        </p:attrNameLst>
                                      </p:cBhvr>
                                      <p:to>
                                        <p:strVal val="visible"/>
                                      </p:to>
                                    </p:set>
                                    <p:animEffect transition="in" filter="slide(fromLeft)">
                                      <p:cBhvr>
                                        <p:cTn id="16" dur="500"/>
                                        <p:tgtEl>
                                          <p:spTgt spid="59408">
                                            <p:txEl>
                                              <p:pRg st="1" end="1"/>
                                            </p:txEl>
                                          </p:spTgt>
                                        </p:tgtEl>
                                      </p:cBhvr>
                                    </p:animEffect>
                                  </p:childTnLst>
                                </p:cTn>
                              </p:par>
                              <p:par>
                                <p:cTn id="17" presetID="12" presetClass="entr" presetSubtype="8" fill="hold" grpId="0" nodeType="withEffect">
                                  <p:stCondLst>
                                    <p:cond delay="0"/>
                                  </p:stCondLst>
                                  <p:childTnLst>
                                    <p:set>
                                      <p:cBhvr>
                                        <p:cTn id="18" dur="1" fill="hold">
                                          <p:stCondLst>
                                            <p:cond delay="0"/>
                                          </p:stCondLst>
                                        </p:cTn>
                                        <p:tgtEl>
                                          <p:spTgt spid="59408">
                                            <p:txEl>
                                              <p:pRg st="2" end="2"/>
                                            </p:txEl>
                                          </p:spTgt>
                                        </p:tgtEl>
                                        <p:attrNameLst>
                                          <p:attrName>style.visibility</p:attrName>
                                        </p:attrNameLst>
                                      </p:cBhvr>
                                      <p:to>
                                        <p:strVal val="visible"/>
                                      </p:to>
                                    </p:set>
                                    <p:animEffect transition="in" filter="slide(fromLeft)">
                                      <p:cBhvr>
                                        <p:cTn id="19" dur="500"/>
                                        <p:tgtEl>
                                          <p:spTgt spid="59408">
                                            <p:txEl>
                                              <p:pRg st="2" end="2"/>
                                            </p:txEl>
                                          </p:spTgt>
                                        </p:tgtEl>
                                      </p:cBhvr>
                                    </p:animEffect>
                                  </p:childTnLst>
                                </p:cTn>
                              </p:par>
                            </p:childTnLst>
                          </p:cTn>
                        </p:par>
                        <p:par>
                          <p:cTn id="20" fill="hold">
                            <p:stCondLst>
                              <p:cond delay="1500"/>
                            </p:stCondLst>
                            <p:childTnLst>
                              <p:par>
                                <p:cTn id="21" presetID="12" presetClass="entr" presetSubtype="8" fill="hold" grpId="0" nodeType="afterEffect">
                                  <p:stCondLst>
                                    <p:cond delay="0"/>
                                  </p:stCondLst>
                                  <p:childTnLst>
                                    <p:set>
                                      <p:cBhvr>
                                        <p:cTn id="22" dur="1" fill="hold">
                                          <p:stCondLst>
                                            <p:cond delay="0"/>
                                          </p:stCondLst>
                                        </p:cTn>
                                        <p:tgtEl>
                                          <p:spTgt spid="59408">
                                            <p:txEl>
                                              <p:pRg st="3" end="3"/>
                                            </p:txEl>
                                          </p:spTgt>
                                        </p:tgtEl>
                                        <p:attrNameLst>
                                          <p:attrName>style.visibility</p:attrName>
                                        </p:attrNameLst>
                                      </p:cBhvr>
                                      <p:to>
                                        <p:strVal val="visible"/>
                                      </p:to>
                                    </p:set>
                                    <p:animEffect transition="in" filter="slide(fromLeft)">
                                      <p:cBhvr>
                                        <p:cTn id="23" dur="500"/>
                                        <p:tgtEl>
                                          <p:spTgt spid="59408">
                                            <p:txEl>
                                              <p:pRg st="3" end="3"/>
                                            </p:txEl>
                                          </p:spTgt>
                                        </p:tgtEl>
                                      </p:cBhvr>
                                    </p:animEffect>
                                  </p:childTnLst>
                                </p:cTn>
                              </p:par>
                              <p:par>
                                <p:cTn id="24" presetID="12" presetClass="entr" presetSubtype="8" fill="hold" grpId="0" nodeType="withEffect">
                                  <p:stCondLst>
                                    <p:cond delay="0"/>
                                  </p:stCondLst>
                                  <p:childTnLst>
                                    <p:set>
                                      <p:cBhvr>
                                        <p:cTn id="25" dur="1" fill="hold">
                                          <p:stCondLst>
                                            <p:cond delay="0"/>
                                          </p:stCondLst>
                                        </p:cTn>
                                        <p:tgtEl>
                                          <p:spTgt spid="59408">
                                            <p:txEl>
                                              <p:pRg st="4" end="4"/>
                                            </p:txEl>
                                          </p:spTgt>
                                        </p:tgtEl>
                                        <p:attrNameLst>
                                          <p:attrName>style.visibility</p:attrName>
                                        </p:attrNameLst>
                                      </p:cBhvr>
                                      <p:to>
                                        <p:strVal val="visible"/>
                                      </p:to>
                                    </p:set>
                                    <p:animEffect transition="in" filter="slide(fromLeft)">
                                      <p:cBhvr>
                                        <p:cTn id="26" dur="500"/>
                                        <p:tgtEl>
                                          <p:spTgt spid="59408">
                                            <p:txEl>
                                              <p:pRg st="4" end="4"/>
                                            </p:txEl>
                                          </p:spTgt>
                                        </p:tgtEl>
                                      </p:cBhvr>
                                    </p:animEffect>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59412"/>
                                        </p:tgtEl>
                                        <p:attrNameLst>
                                          <p:attrName>style.visibility</p:attrName>
                                        </p:attrNameLst>
                                      </p:cBhvr>
                                      <p:to>
                                        <p:strVal val="visible"/>
                                      </p:to>
                                    </p:set>
                                    <p:animEffect transition="in" filter="wipe(left)">
                                      <p:cBhvr>
                                        <p:cTn id="30" dur="500"/>
                                        <p:tgtEl>
                                          <p:spTgt spid="59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8" grpId="0" build="p" bldLvl="2" autoUpdateAnimBg="0" advAuto="0"/>
      <p:bldP spid="5941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a:t>©Learning ZoneExpress</a:t>
            </a:r>
          </a:p>
        </p:txBody>
      </p:sp>
      <p:sp>
        <p:nvSpPr>
          <p:cNvPr id="9" name="Slide Number Placeholder 4"/>
          <p:cNvSpPr>
            <a:spLocks noGrp="1"/>
          </p:cNvSpPr>
          <p:nvPr>
            <p:ph type="sldNum" sz="quarter" idx="11"/>
          </p:nvPr>
        </p:nvSpPr>
        <p:spPr/>
        <p:txBody>
          <a:bodyPr/>
          <a:lstStyle/>
          <a:p>
            <a:fld id="{A319BA80-8D96-41A1-80DC-DCA63C82664B}" type="slidenum">
              <a:rPr lang="en-US"/>
              <a:pPr/>
              <a:t>14</a:t>
            </a:fld>
            <a:endParaRPr lang="en-US"/>
          </a:p>
        </p:txBody>
      </p:sp>
      <p:sp>
        <p:nvSpPr>
          <p:cNvPr id="6155" name="Text Box 11"/>
          <p:cNvSpPr txBox="1">
            <a:spLocks noChangeArrowheads="1"/>
          </p:cNvSpPr>
          <p:nvPr/>
        </p:nvSpPr>
        <p:spPr bwMode="auto">
          <a:xfrm>
            <a:off x="777875" y="209550"/>
            <a:ext cx="4586288" cy="411163"/>
          </a:xfrm>
          <a:prstGeom prst="rect">
            <a:avLst/>
          </a:prstGeom>
          <a:noFill/>
          <a:ln w="9525">
            <a:noFill/>
            <a:miter lim="800000"/>
            <a:headEnd/>
            <a:tailEnd/>
          </a:ln>
          <a:effectLst/>
        </p:spPr>
        <p:txBody>
          <a:bodyPr>
            <a:spAutoFit/>
          </a:bodyPr>
          <a:lstStyle/>
          <a:p>
            <a:pPr eaLnBrk="0" hangingPunct="0">
              <a:spcBef>
                <a:spcPct val="50000"/>
              </a:spcBef>
            </a:pPr>
            <a:r>
              <a:rPr lang="en-US" b="1">
                <a:latin typeface="Comic Sans MS" pitchFamily="66" charset="0"/>
              </a:rPr>
              <a:t>Jean Piaget (1896-1980)</a:t>
            </a:r>
          </a:p>
        </p:txBody>
      </p:sp>
      <p:pic>
        <p:nvPicPr>
          <p:cNvPr id="6160" name="Picture 16"/>
          <p:cNvPicPr>
            <a:picLocks noChangeAspect="1" noChangeArrowheads="1"/>
          </p:cNvPicPr>
          <p:nvPr/>
        </p:nvPicPr>
        <p:blipFill>
          <a:blip r:embed="rId3"/>
          <a:srcRect l="12335" t="14279" r="10498" b="11024"/>
          <a:stretch>
            <a:fillRect/>
          </a:stretch>
        </p:blipFill>
        <p:spPr bwMode="auto">
          <a:xfrm>
            <a:off x="7277100" y="4095750"/>
            <a:ext cx="1866900" cy="2762250"/>
          </a:xfrm>
          <a:prstGeom prst="rect">
            <a:avLst/>
          </a:prstGeom>
          <a:noFill/>
        </p:spPr>
      </p:pic>
      <p:sp>
        <p:nvSpPr>
          <p:cNvPr id="6163" name="AutoShape 19"/>
          <p:cNvSpPr>
            <a:spLocks noGrp="1" noChangeArrowheads="1"/>
          </p:cNvSpPr>
          <p:nvPr>
            <p:ph type="title"/>
          </p:nvPr>
        </p:nvSpPr>
        <p:spPr>
          <a:xfrm>
            <a:off x="304800" y="304800"/>
            <a:ext cx="8839200" cy="1143000"/>
          </a:xfrm>
        </p:spPr>
        <p:txBody>
          <a:bodyPr>
            <a:normAutofit fontScale="90000"/>
          </a:bodyPr>
          <a:lstStyle/>
          <a:p>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t>
            </a:r>
            <a:r>
              <a:rPr lang="en-US" sz="2000" i="1" dirty="0" smtClean="0">
                <a:solidFill>
                  <a:schemeClr val="accent2"/>
                </a:solidFill>
                <a:latin typeface="Comic Sans MS" pitchFamily="66" charset="0"/>
              </a:rPr>
              <a:t>Understanding &amp; supporting a child’s learning.</a:t>
            </a:r>
            <a:r>
              <a:rPr lang="en-US" sz="2000" b="1" i="1" dirty="0" smtClean="0">
                <a:solidFill>
                  <a:schemeClr val="accent2"/>
                </a:solidFill>
                <a:latin typeface="Comic Sans MS" pitchFamily="66" charset="0"/>
              </a:rPr>
              <a:t/>
            </a:r>
            <a:br>
              <a:rPr lang="en-US" sz="2000" b="1" i="1" dirty="0" smtClean="0">
                <a:solidFill>
                  <a:schemeClr val="accent2"/>
                </a:solidFill>
                <a:latin typeface="Comic Sans MS" pitchFamily="66" charset="0"/>
              </a:rPr>
            </a:br>
            <a:r>
              <a:rPr lang="en-US" sz="1200" dirty="0" smtClean="0"/>
              <a:t/>
            </a:r>
            <a:br>
              <a:rPr lang="en-US" sz="1200" dirty="0" smtClean="0"/>
            </a:br>
            <a:r>
              <a:rPr lang="en-US" sz="2000" dirty="0" smtClean="0"/>
              <a:t>He Researched and defined the cognitive / Intellectual skills of </a:t>
            </a:r>
            <a:br>
              <a:rPr lang="en-US" sz="2000" dirty="0" smtClean="0"/>
            </a:br>
            <a:r>
              <a:rPr lang="en-US" sz="2000" dirty="0" smtClean="0"/>
              <a:t>children and how they learn</a:t>
            </a:r>
            <a:br>
              <a:rPr lang="en-US" sz="2000" dirty="0" smtClean="0"/>
            </a:br>
            <a:r>
              <a:rPr lang="en-US" sz="2000" dirty="0" smtClean="0"/>
              <a:t> </a:t>
            </a:r>
            <a:br>
              <a:rPr lang="en-US" sz="2000" dirty="0" smtClean="0"/>
            </a:br>
            <a:r>
              <a:rPr lang="en-US" sz="2000" b="1" dirty="0" smtClean="0">
                <a:sym typeface="Wingdings"/>
              </a:rPr>
              <a:t></a:t>
            </a:r>
            <a:r>
              <a:rPr lang="en-US" sz="2000" b="1" dirty="0" smtClean="0"/>
              <a:t> MEMORY JOGGER</a:t>
            </a:r>
            <a:r>
              <a:rPr lang="en-US" sz="2000" dirty="0" smtClean="0"/>
              <a:t>:   Notice his last name ends with </a:t>
            </a:r>
            <a:r>
              <a:rPr lang="en-US" sz="2000" b="1" dirty="0" smtClean="0"/>
              <a:t>“Get”</a:t>
            </a:r>
            <a:r>
              <a:rPr lang="en-US" sz="2000" dirty="0" smtClean="0"/>
              <a:t> and he taught how children </a:t>
            </a:r>
            <a:r>
              <a:rPr lang="en-US" sz="2000" b="1" u="sng" dirty="0" smtClean="0"/>
              <a:t>GET SMART</a:t>
            </a:r>
            <a:r>
              <a:rPr lang="en-US" sz="2000" dirty="0" smtClean="0"/>
              <a:t> – point to head and say “Get smart”  </a:t>
            </a:r>
            <a:endParaRPr lang="en-US" sz="2000" dirty="0"/>
          </a:p>
        </p:txBody>
      </p:sp>
      <p:sp>
        <p:nvSpPr>
          <p:cNvPr id="6164" name="Rectangle 20"/>
          <p:cNvSpPr>
            <a:spLocks noGrp="1" noChangeArrowheads="1"/>
          </p:cNvSpPr>
          <p:nvPr>
            <p:ph type="body" idx="1"/>
          </p:nvPr>
        </p:nvSpPr>
        <p:spPr/>
        <p:txBody>
          <a:bodyPr/>
          <a:lstStyle/>
          <a:p>
            <a:endParaRPr lang="en-US" dirty="0" smtClean="0"/>
          </a:p>
          <a:p>
            <a:r>
              <a:rPr lang="en-US" dirty="0" smtClean="0"/>
              <a:t>Two </a:t>
            </a:r>
            <a:r>
              <a:rPr lang="en-US" dirty="0"/>
              <a:t>processes are essential </a:t>
            </a:r>
            <a:br>
              <a:rPr lang="en-US" dirty="0"/>
            </a:br>
            <a:r>
              <a:rPr lang="en-US" dirty="0"/>
              <a:t>for development:</a:t>
            </a:r>
          </a:p>
          <a:p>
            <a:pPr lvl="1"/>
            <a:r>
              <a:rPr lang="en-US" sz="2400" dirty="0">
                <a:solidFill>
                  <a:schemeClr val="tx2"/>
                </a:solidFill>
              </a:rPr>
              <a:t>Assimilation</a:t>
            </a:r>
            <a:endParaRPr lang="en-US" sz="2400" dirty="0"/>
          </a:p>
          <a:p>
            <a:pPr lvl="2"/>
            <a:r>
              <a:rPr lang="en-US" sz="2000" dirty="0"/>
              <a:t>Learning to understand events or objects, </a:t>
            </a:r>
            <a:br>
              <a:rPr lang="en-US" sz="2000" dirty="0"/>
            </a:br>
            <a:r>
              <a:rPr lang="en-US" sz="2000" dirty="0"/>
              <a:t>based on existing structure.</a:t>
            </a:r>
            <a:endParaRPr lang="en-US" dirty="0"/>
          </a:p>
          <a:p>
            <a:pPr lvl="1"/>
            <a:r>
              <a:rPr lang="en-US" sz="2400" dirty="0">
                <a:solidFill>
                  <a:schemeClr val="tx2"/>
                </a:solidFill>
              </a:rPr>
              <a:t>Accommodation</a:t>
            </a:r>
            <a:endParaRPr lang="en-US" dirty="0"/>
          </a:p>
          <a:p>
            <a:pPr lvl="2"/>
            <a:r>
              <a:rPr lang="en-US" sz="2000" dirty="0"/>
              <a:t>Expanding understanding, based on new information.</a:t>
            </a:r>
            <a:endParaRPr lang="en-US" dirty="0"/>
          </a:p>
        </p:txBody>
      </p:sp>
      <p:sp>
        <p:nvSpPr>
          <p:cNvPr id="6165" name="Text Box 21"/>
          <p:cNvSpPr txBox="1">
            <a:spLocks noChangeArrowheads="1"/>
          </p:cNvSpPr>
          <p:nvPr/>
        </p:nvSpPr>
        <p:spPr bwMode="auto">
          <a:xfrm>
            <a:off x="304800" y="304800"/>
            <a:ext cx="8112125" cy="861774"/>
          </a:xfrm>
          <a:prstGeom prst="rect">
            <a:avLst/>
          </a:prstGeom>
          <a:noFill/>
          <a:ln w="9525">
            <a:noFill/>
            <a:miter lim="800000"/>
            <a:headEnd/>
            <a:tailEnd/>
          </a:ln>
          <a:effectLst/>
        </p:spPr>
        <p:txBody>
          <a:bodyPr>
            <a:spAutoFit/>
          </a:bodyPr>
          <a:lstStyle/>
          <a:p>
            <a:pPr eaLnBrk="0" hangingPunct="0">
              <a:spcBef>
                <a:spcPct val="50000"/>
              </a:spcBef>
            </a:pPr>
            <a:endParaRPr lang="en-US" sz="2000" i="1" dirty="0" smtClean="0">
              <a:solidFill>
                <a:schemeClr val="accent2"/>
              </a:solidFill>
              <a:latin typeface="Comic Sans MS" pitchFamily="66" charset="0"/>
            </a:endParaRPr>
          </a:p>
          <a:p>
            <a:pPr eaLnBrk="0" hangingPunct="0">
              <a:spcBef>
                <a:spcPct val="50000"/>
              </a:spcBef>
            </a:pPr>
            <a:endParaRPr lang="en-US" sz="2000" i="1" dirty="0" smtClean="0">
              <a:solidFill>
                <a:schemeClr val="accent2"/>
              </a:solidFill>
              <a:latin typeface="Comic Sans MS" pitchFamily="66" charset="0"/>
            </a:endParaRPr>
          </a:p>
        </p:txBody>
      </p:sp>
      <p:pic>
        <p:nvPicPr>
          <p:cNvPr id="6167" name="Picture 23" descr="JeanPiaget.jpg                                                 000A0E85 the beast                      ABA78158:"/>
          <p:cNvPicPr>
            <a:picLocks noChangeAspect="1" noChangeArrowheads="1"/>
          </p:cNvPicPr>
          <p:nvPr/>
        </p:nvPicPr>
        <p:blipFill>
          <a:blip r:embed="rId4"/>
          <a:srcRect/>
          <a:stretch>
            <a:fillRect/>
          </a:stretch>
        </p:blipFill>
        <p:spPr bwMode="auto">
          <a:xfrm>
            <a:off x="6705600" y="2286000"/>
            <a:ext cx="1143000" cy="1490663"/>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167"/>
                                        </p:tgtEl>
                                        <p:attrNameLst>
                                          <p:attrName>style.visibility</p:attrName>
                                        </p:attrNameLst>
                                      </p:cBhvr>
                                      <p:to>
                                        <p:strVal val="visible"/>
                                      </p:to>
                                    </p:set>
                                    <p:anim calcmode="lin" valueType="num">
                                      <p:cBhvr additive="base">
                                        <p:cTn id="7" dur="500" fill="hold"/>
                                        <p:tgtEl>
                                          <p:spTgt spid="6167"/>
                                        </p:tgtEl>
                                        <p:attrNameLst>
                                          <p:attrName>ppt_x</p:attrName>
                                        </p:attrNameLst>
                                      </p:cBhvr>
                                      <p:tavLst>
                                        <p:tav tm="0">
                                          <p:val>
                                            <p:strVal val="#ppt_x"/>
                                          </p:val>
                                        </p:tav>
                                        <p:tav tm="100000">
                                          <p:val>
                                            <p:strVal val="#ppt_x"/>
                                          </p:val>
                                        </p:tav>
                                      </p:tavLst>
                                    </p:anim>
                                    <p:anim calcmode="lin" valueType="num">
                                      <p:cBhvr additive="base">
                                        <p:cTn id="8" dur="500" fill="hold"/>
                                        <p:tgtEl>
                                          <p:spTgt spid="616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2" presetClass="entr" presetSubtype="2" fill="hold" grpId="0" nodeType="afterEffect">
                                  <p:stCondLst>
                                    <p:cond delay="0"/>
                                  </p:stCondLst>
                                  <p:childTnLst>
                                    <p:set>
                                      <p:cBhvr>
                                        <p:cTn id="11" dur="1" fill="hold">
                                          <p:stCondLst>
                                            <p:cond delay="0"/>
                                          </p:stCondLst>
                                        </p:cTn>
                                        <p:tgtEl>
                                          <p:spTgt spid="6163"/>
                                        </p:tgtEl>
                                        <p:attrNameLst>
                                          <p:attrName>style.visibility</p:attrName>
                                        </p:attrNameLst>
                                      </p:cBhvr>
                                      <p:to>
                                        <p:strVal val="visible"/>
                                      </p:to>
                                    </p:set>
                                    <p:animEffect transition="in" filter="slide(fromRight)">
                                      <p:cBhvr>
                                        <p:cTn id="12" dur="500"/>
                                        <p:tgtEl>
                                          <p:spTgt spid="6163"/>
                                        </p:tgtEl>
                                      </p:cBhvr>
                                    </p:animEffect>
                                  </p:childTnLst>
                                </p:cTn>
                              </p:par>
                            </p:childTnLst>
                          </p:cTn>
                        </p:par>
                        <p:par>
                          <p:cTn id="13" fill="hold">
                            <p:stCondLst>
                              <p:cond delay="1000"/>
                            </p:stCondLst>
                            <p:childTnLst>
                              <p:par>
                                <p:cTn id="14" presetID="2" presetClass="entr" presetSubtype="8" fill="hold" grpId="0" nodeType="afterEffect" nodePh="1">
                                  <p:stCondLst>
                                    <p:cond delay="0"/>
                                  </p:stCondLst>
                                  <p:endCondLst>
                                    <p:cond evt="begin" delay="0">
                                      <p:tn val="14"/>
                                    </p:cond>
                                  </p:endCondLst>
                                  <p:childTnLst>
                                    <p:set>
                                      <p:cBhvr>
                                        <p:cTn id="15" dur="1" fill="hold">
                                          <p:stCondLst>
                                            <p:cond delay="0"/>
                                          </p:stCondLst>
                                        </p:cTn>
                                        <p:tgtEl>
                                          <p:spTgt spid="6165"/>
                                        </p:tgtEl>
                                        <p:attrNameLst>
                                          <p:attrName>style.visibility</p:attrName>
                                        </p:attrNameLst>
                                      </p:cBhvr>
                                      <p:to>
                                        <p:strVal val="visible"/>
                                      </p:to>
                                    </p:set>
                                    <p:anim calcmode="lin" valueType="num">
                                      <p:cBhvr additive="base">
                                        <p:cTn id="16" dur="500" fill="hold"/>
                                        <p:tgtEl>
                                          <p:spTgt spid="6165"/>
                                        </p:tgtEl>
                                        <p:attrNameLst>
                                          <p:attrName>ppt_x</p:attrName>
                                        </p:attrNameLst>
                                      </p:cBhvr>
                                      <p:tavLst>
                                        <p:tav tm="0">
                                          <p:val>
                                            <p:strVal val="0-#ppt_w/2"/>
                                          </p:val>
                                        </p:tav>
                                        <p:tav tm="100000">
                                          <p:val>
                                            <p:strVal val="#ppt_x"/>
                                          </p:val>
                                        </p:tav>
                                      </p:tavLst>
                                    </p:anim>
                                    <p:anim calcmode="lin" valueType="num">
                                      <p:cBhvr additive="base">
                                        <p:cTn id="17" dur="500" fill="hold"/>
                                        <p:tgtEl>
                                          <p:spTgt spid="6165"/>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3" fill="hold" nodeType="afterEffect">
                                  <p:stCondLst>
                                    <p:cond delay="0"/>
                                  </p:stCondLst>
                                  <p:childTnLst>
                                    <p:set>
                                      <p:cBhvr>
                                        <p:cTn id="20" dur="1" fill="hold">
                                          <p:stCondLst>
                                            <p:cond delay="0"/>
                                          </p:stCondLst>
                                        </p:cTn>
                                        <p:tgtEl>
                                          <p:spTgt spid="6160"/>
                                        </p:tgtEl>
                                        <p:attrNameLst>
                                          <p:attrName>style.visibility</p:attrName>
                                        </p:attrNameLst>
                                      </p:cBhvr>
                                      <p:to>
                                        <p:strVal val="visible"/>
                                      </p:to>
                                    </p:set>
                                    <p:anim calcmode="lin" valueType="num">
                                      <p:cBhvr additive="base">
                                        <p:cTn id="21" dur="500" fill="hold"/>
                                        <p:tgtEl>
                                          <p:spTgt spid="6160"/>
                                        </p:tgtEl>
                                        <p:attrNameLst>
                                          <p:attrName>ppt_x</p:attrName>
                                        </p:attrNameLst>
                                      </p:cBhvr>
                                      <p:tavLst>
                                        <p:tav tm="0">
                                          <p:val>
                                            <p:strVal val="1+#ppt_w/2"/>
                                          </p:val>
                                        </p:tav>
                                        <p:tav tm="100000">
                                          <p:val>
                                            <p:strVal val="#ppt_x"/>
                                          </p:val>
                                        </p:tav>
                                      </p:tavLst>
                                    </p:anim>
                                    <p:anim calcmode="lin" valueType="num">
                                      <p:cBhvr additive="base">
                                        <p:cTn id="22" dur="500" fill="hold"/>
                                        <p:tgtEl>
                                          <p:spTgt spid="6160"/>
                                        </p:tgtEl>
                                        <p:attrNameLst>
                                          <p:attrName>ppt_y</p:attrName>
                                        </p:attrNameLst>
                                      </p:cBhvr>
                                      <p:tavLst>
                                        <p:tav tm="0">
                                          <p:val>
                                            <p:strVal val="0-#ppt_h/2"/>
                                          </p:val>
                                        </p:tav>
                                        <p:tav tm="100000">
                                          <p:val>
                                            <p:strVal val="#ppt_y"/>
                                          </p:val>
                                        </p:tav>
                                      </p:tavLst>
                                    </p:anim>
                                  </p:childTnLst>
                                </p:cTn>
                              </p:par>
                            </p:childTnLst>
                          </p:cTn>
                        </p:par>
                        <p:par>
                          <p:cTn id="23" fill="hold">
                            <p:stCondLst>
                              <p:cond delay="2000"/>
                            </p:stCondLst>
                            <p:childTnLst>
                              <p:par>
                                <p:cTn id="24" presetID="12" presetClass="entr" presetSubtype="8" fill="hold" grpId="0" nodeType="afterEffect">
                                  <p:stCondLst>
                                    <p:cond delay="0"/>
                                  </p:stCondLst>
                                  <p:childTnLst>
                                    <p:set>
                                      <p:cBhvr>
                                        <p:cTn id="25" dur="1" fill="hold">
                                          <p:stCondLst>
                                            <p:cond delay="0"/>
                                          </p:stCondLst>
                                        </p:cTn>
                                        <p:tgtEl>
                                          <p:spTgt spid="6164">
                                            <p:txEl>
                                              <p:pRg st="1" end="1"/>
                                            </p:txEl>
                                          </p:spTgt>
                                        </p:tgtEl>
                                        <p:attrNameLst>
                                          <p:attrName>style.visibility</p:attrName>
                                        </p:attrNameLst>
                                      </p:cBhvr>
                                      <p:to>
                                        <p:strVal val="visible"/>
                                      </p:to>
                                    </p:set>
                                    <p:animEffect transition="in" filter="slide(fromLeft)">
                                      <p:cBhvr>
                                        <p:cTn id="26" dur="500"/>
                                        <p:tgtEl>
                                          <p:spTgt spid="6164">
                                            <p:txEl>
                                              <p:pRg st="1" end="1"/>
                                            </p:txEl>
                                          </p:spTgt>
                                        </p:tgtEl>
                                      </p:cBhvr>
                                    </p:animEffect>
                                  </p:childTnLst>
                                </p:cTn>
                              </p:par>
                            </p:childTnLst>
                          </p:cTn>
                        </p:par>
                        <p:par>
                          <p:cTn id="27" fill="hold">
                            <p:stCondLst>
                              <p:cond delay="2500"/>
                            </p:stCondLst>
                            <p:childTnLst>
                              <p:par>
                                <p:cTn id="28" presetID="12" presetClass="entr" presetSubtype="8" fill="hold" grpId="0" nodeType="afterEffect">
                                  <p:stCondLst>
                                    <p:cond delay="0"/>
                                  </p:stCondLst>
                                  <p:childTnLst>
                                    <p:set>
                                      <p:cBhvr>
                                        <p:cTn id="29" dur="1" fill="hold">
                                          <p:stCondLst>
                                            <p:cond delay="0"/>
                                          </p:stCondLst>
                                        </p:cTn>
                                        <p:tgtEl>
                                          <p:spTgt spid="6164">
                                            <p:txEl>
                                              <p:pRg st="2" end="2"/>
                                            </p:txEl>
                                          </p:spTgt>
                                        </p:tgtEl>
                                        <p:attrNameLst>
                                          <p:attrName>style.visibility</p:attrName>
                                        </p:attrNameLst>
                                      </p:cBhvr>
                                      <p:to>
                                        <p:strVal val="visible"/>
                                      </p:to>
                                    </p:set>
                                    <p:animEffect transition="in" filter="slide(fromLeft)">
                                      <p:cBhvr>
                                        <p:cTn id="30" dur="500"/>
                                        <p:tgtEl>
                                          <p:spTgt spid="6164">
                                            <p:txEl>
                                              <p:pRg st="2" end="2"/>
                                            </p:txEl>
                                          </p:spTgt>
                                        </p:tgtEl>
                                      </p:cBhvr>
                                    </p:animEffect>
                                  </p:childTnLst>
                                </p:cTn>
                              </p:par>
                              <p:par>
                                <p:cTn id="31" presetID="12" presetClass="entr" presetSubtype="8" fill="hold" grpId="0" nodeType="withEffect">
                                  <p:stCondLst>
                                    <p:cond delay="0"/>
                                  </p:stCondLst>
                                  <p:childTnLst>
                                    <p:set>
                                      <p:cBhvr>
                                        <p:cTn id="32" dur="1" fill="hold">
                                          <p:stCondLst>
                                            <p:cond delay="0"/>
                                          </p:stCondLst>
                                        </p:cTn>
                                        <p:tgtEl>
                                          <p:spTgt spid="6164">
                                            <p:txEl>
                                              <p:pRg st="3" end="3"/>
                                            </p:txEl>
                                          </p:spTgt>
                                        </p:tgtEl>
                                        <p:attrNameLst>
                                          <p:attrName>style.visibility</p:attrName>
                                        </p:attrNameLst>
                                      </p:cBhvr>
                                      <p:to>
                                        <p:strVal val="visible"/>
                                      </p:to>
                                    </p:set>
                                    <p:animEffect transition="in" filter="slide(fromLeft)">
                                      <p:cBhvr>
                                        <p:cTn id="33" dur="500"/>
                                        <p:tgtEl>
                                          <p:spTgt spid="6164">
                                            <p:txEl>
                                              <p:pRg st="3" end="3"/>
                                            </p:txEl>
                                          </p:spTgt>
                                        </p:tgtEl>
                                      </p:cBhvr>
                                    </p:animEffect>
                                  </p:childTnLst>
                                </p:cTn>
                              </p:par>
                            </p:childTnLst>
                          </p:cTn>
                        </p:par>
                        <p:par>
                          <p:cTn id="34" fill="hold">
                            <p:stCondLst>
                              <p:cond delay="3000"/>
                            </p:stCondLst>
                            <p:childTnLst>
                              <p:par>
                                <p:cTn id="35" presetID="12" presetClass="entr" presetSubtype="8" fill="hold" grpId="0" nodeType="afterEffect">
                                  <p:stCondLst>
                                    <p:cond delay="0"/>
                                  </p:stCondLst>
                                  <p:childTnLst>
                                    <p:set>
                                      <p:cBhvr>
                                        <p:cTn id="36" dur="1" fill="hold">
                                          <p:stCondLst>
                                            <p:cond delay="0"/>
                                          </p:stCondLst>
                                        </p:cTn>
                                        <p:tgtEl>
                                          <p:spTgt spid="6164">
                                            <p:txEl>
                                              <p:pRg st="4" end="4"/>
                                            </p:txEl>
                                          </p:spTgt>
                                        </p:tgtEl>
                                        <p:attrNameLst>
                                          <p:attrName>style.visibility</p:attrName>
                                        </p:attrNameLst>
                                      </p:cBhvr>
                                      <p:to>
                                        <p:strVal val="visible"/>
                                      </p:to>
                                    </p:set>
                                    <p:animEffect transition="in" filter="slide(fromLeft)">
                                      <p:cBhvr>
                                        <p:cTn id="37" dur="500"/>
                                        <p:tgtEl>
                                          <p:spTgt spid="6164">
                                            <p:txEl>
                                              <p:pRg st="4" end="4"/>
                                            </p:txEl>
                                          </p:spTgt>
                                        </p:tgtEl>
                                      </p:cBhvr>
                                    </p:animEffect>
                                  </p:childTnLst>
                                </p:cTn>
                              </p:par>
                              <p:par>
                                <p:cTn id="38" presetID="12" presetClass="entr" presetSubtype="8" fill="hold" grpId="0" nodeType="withEffect">
                                  <p:stCondLst>
                                    <p:cond delay="0"/>
                                  </p:stCondLst>
                                  <p:childTnLst>
                                    <p:set>
                                      <p:cBhvr>
                                        <p:cTn id="39" dur="1" fill="hold">
                                          <p:stCondLst>
                                            <p:cond delay="0"/>
                                          </p:stCondLst>
                                        </p:cTn>
                                        <p:tgtEl>
                                          <p:spTgt spid="6164">
                                            <p:txEl>
                                              <p:pRg st="5" end="5"/>
                                            </p:txEl>
                                          </p:spTgt>
                                        </p:tgtEl>
                                        <p:attrNameLst>
                                          <p:attrName>style.visibility</p:attrName>
                                        </p:attrNameLst>
                                      </p:cBhvr>
                                      <p:to>
                                        <p:strVal val="visible"/>
                                      </p:to>
                                    </p:set>
                                    <p:animEffect transition="in" filter="slide(fromLeft)">
                                      <p:cBhvr>
                                        <p:cTn id="40" dur="500"/>
                                        <p:tgtEl>
                                          <p:spTgt spid="616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3" grpId="0" autoUpdateAnimBg="0"/>
      <p:bldP spid="6164" grpId="0" build="p" bldLvl="2" autoUpdateAnimBg="0" advAuto="0"/>
      <p:bldP spid="616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a:t>©Learning ZoneExpress</a:t>
            </a:r>
          </a:p>
        </p:txBody>
      </p:sp>
      <p:sp>
        <p:nvSpPr>
          <p:cNvPr id="8" name="Slide Number Placeholder 4"/>
          <p:cNvSpPr>
            <a:spLocks noGrp="1"/>
          </p:cNvSpPr>
          <p:nvPr>
            <p:ph type="sldNum" sz="quarter" idx="11"/>
          </p:nvPr>
        </p:nvSpPr>
        <p:spPr/>
        <p:txBody>
          <a:bodyPr/>
          <a:lstStyle/>
          <a:p>
            <a:fld id="{826244CC-E36D-4595-A066-32B79F894C1D}" type="slidenum">
              <a:rPr lang="en-US"/>
              <a:pPr/>
              <a:t>15</a:t>
            </a:fld>
            <a:endParaRPr lang="en-US"/>
          </a:p>
        </p:txBody>
      </p:sp>
      <p:sp>
        <p:nvSpPr>
          <p:cNvPr id="8203" name="Text Box 11"/>
          <p:cNvSpPr txBox="1">
            <a:spLocks noChangeArrowheads="1"/>
          </p:cNvSpPr>
          <p:nvPr/>
        </p:nvSpPr>
        <p:spPr bwMode="auto">
          <a:xfrm>
            <a:off x="777875" y="209550"/>
            <a:ext cx="4586288" cy="411163"/>
          </a:xfrm>
          <a:prstGeom prst="rect">
            <a:avLst/>
          </a:prstGeom>
          <a:noFill/>
          <a:ln w="9525">
            <a:noFill/>
            <a:miter lim="800000"/>
            <a:headEnd/>
            <a:tailEnd/>
          </a:ln>
          <a:effectLst/>
        </p:spPr>
        <p:txBody>
          <a:bodyPr>
            <a:spAutoFit/>
          </a:bodyPr>
          <a:lstStyle/>
          <a:p>
            <a:pPr eaLnBrk="0" hangingPunct="0">
              <a:spcBef>
                <a:spcPct val="50000"/>
              </a:spcBef>
            </a:pPr>
            <a:r>
              <a:rPr lang="en-US" b="1">
                <a:latin typeface="Comic Sans MS" pitchFamily="66" charset="0"/>
              </a:rPr>
              <a:t>Jean Piaget (1896-1980)</a:t>
            </a:r>
          </a:p>
        </p:txBody>
      </p:sp>
      <p:sp>
        <p:nvSpPr>
          <p:cNvPr id="8204" name="AutoShape 12"/>
          <p:cNvSpPr>
            <a:spLocks noGrp="1" noChangeArrowheads="1"/>
          </p:cNvSpPr>
          <p:nvPr>
            <p:ph type="title"/>
          </p:nvPr>
        </p:nvSpPr>
        <p:spPr>
          <a:xfrm>
            <a:off x="0" y="304800"/>
            <a:ext cx="8229600" cy="1143000"/>
          </a:xfrm>
        </p:spPr>
        <p:txBody>
          <a:bodyPr/>
          <a:lstStyle/>
          <a:p>
            <a:r>
              <a:rPr lang="en-US" sz="2600" dirty="0"/>
              <a:t>Cognitive Development Theory</a:t>
            </a:r>
            <a:endParaRPr lang="en-US" dirty="0"/>
          </a:p>
        </p:txBody>
      </p:sp>
      <p:sp>
        <p:nvSpPr>
          <p:cNvPr id="8205" name="Rectangle 13"/>
          <p:cNvSpPr>
            <a:spLocks noGrp="1" noChangeArrowheads="1"/>
          </p:cNvSpPr>
          <p:nvPr>
            <p:ph type="body" idx="1"/>
          </p:nvPr>
        </p:nvSpPr>
        <p:spPr>
          <a:xfrm>
            <a:off x="838200" y="1987550"/>
            <a:ext cx="8305800" cy="4733925"/>
          </a:xfrm>
        </p:spPr>
        <p:txBody>
          <a:bodyPr>
            <a:normAutofit fontScale="92500" lnSpcReduction="10000"/>
          </a:bodyPr>
          <a:lstStyle/>
          <a:p>
            <a:r>
              <a:rPr lang="en-US" sz="2000" dirty="0"/>
              <a:t>Sensorimotor </a:t>
            </a:r>
            <a:r>
              <a:rPr lang="en-US" sz="1800" dirty="0"/>
              <a:t>(Birth – 2 years</a:t>
            </a:r>
            <a:r>
              <a:rPr lang="en-US" sz="1800" dirty="0" smtClean="0"/>
              <a:t>)</a:t>
            </a:r>
          </a:p>
          <a:p>
            <a:r>
              <a:rPr lang="en-US" sz="2000" b="1" dirty="0" smtClean="0">
                <a:sym typeface="Wingdings"/>
              </a:rPr>
              <a:t></a:t>
            </a:r>
            <a:r>
              <a:rPr lang="en-US" sz="2000" b="1" dirty="0" smtClean="0"/>
              <a:t> MEMORY JOGGER: Stick out your tongue to help you</a:t>
            </a:r>
            <a:endParaRPr lang="en-US" sz="2000" dirty="0"/>
          </a:p>
          <a:p>
            <a:pPr lvl="1"/>
            <a:r>
              <a:rPr lang="en-US" sz="1800" dirty="0"/>
              <a:t>Learning about world through 5 senses </a:t>
            </a:r>
            <a:r>
              <a:rPr lang="en-US" sz="1600" dirty="0"/>
              <a:t>(see, feel, hear, smell &amp; taste).</a:t>
            </a:r>
            <a:endParaRPr lang="en-US" sz="1800" dirty="0"/>
          </a:p>
          <a:p>
            <a:pPr lvl="1"/>
            <a:r>
              <a:rPr lang="en-US" sz="1800" dirty="0"/>
              <a:t>Learning to control and manipulate muscles </a:t>
            </a:r>
            <a:r>
              <a:rPr lang="en-US" sz="1600" dirty="0"/>
              <a:t>(small &amp; large motor skills).</a:t>
            </a:r>
            <a:endParaRPr lang="en-US" sz="1800" dirty="0"/>
          </a:p>
          <a:p>
            <a:pPr lvl="1"/>
            <a:r>
              <a:rPr lang="en-US" sz="1800" dirty="0"/>
              <a:t>Learning about self (egocentric).</a:t>
            </a:r>
          </a:p>
          <a:p>
            <a:pPr lvl="1"/>
            <a:r>
              <a:rPr lang="en-US" sz="1800" dirty="0"/>
              <a:t>Learning from trial and error (12-18 months).</a:t>
            </a:r>
          </a:p>
          <a:p>
            <a:pPr lvl="1"/>
            <a:r>
              <a:rPr lang="en-US" sz="1800" dirty="0"/>
              <a:t>Thinking about how to do something without actually doing it.</a:t>
            </a:r>
          </a:p>
          <a:p>
            <a:pPr>
              <a:spcBef>
                <a:spcPct val="40000"/>
              </a:spcBef>
            </a:pPr>
            <a:r>
              <a:rPr lang="en-US" sz="2000" dirty="0"/>
              <a:t>Preoperational </a:t>
            </a:r>
            <a:r>
              <a:rPr lang="en-US" sz="1800" dirty="0"/>
              <a:t>(2-7 years</a:t>
            </a:r>
            <a:r>
              <a:rPr lang="en-US" sz="1800" dirty="0" smtClean="0"/>
              <a:t>)</a:t>
            </a:r>
          </a:p>
          <a:p>
            <a:r>
              <a:rPr lang="en-US" sz="2000" b="1" dirty="0" smtClean="0"/>
              <a:t>MEMORY JOGGER: The word operate is part of Preoperational </a:t>
            </a:r>
            <a:r>
              <a:rPr lang="en-US" sz="2000" dirty="0" smtClean="0"/>
              <a:t> </a:t>
            </a:r>
            <a:r>
              <a:rPr lang="en-US" sz="2000" b="1" dirty="0" smtClean="0"/>
              <a:t>and you Need smarts to OPERATE.</a:t>
            </a:r>
            <a:endParaRPr lang="en-US" sz="2000" dirty="0"/>
          </a:p>
          <a:p>
            <a:pPr lvl="1"/>
            <a:r>
              <a:rPr lang="en-US" sz="1800" dirty="0"/>
              <a:t>Learning by using language and mental images.</a:t>
            </a:r>
          </a:p>
          <a:p>
            <a:pPr lvl="1"/>
            <a:r>
              <a:rPr lang="en-US" sz="1800" dirty="0"/>
              <a:t>Learning to internalize thought process.</a:t>
            </a:r>
          </a:p>
          <a:p>
            <a:pPr lvl="1"/>
            <a:r>
              <a:rPr lang="en-US" sz="1800" dirty="0"/>
              <a:t>Continuing to be egocentric.</a:t>
            </a:r>
          </a:p>
          <a:p>
            <a:pPr lvl="1"/>
            <a:r>
              <a:rPr lang="en-US" sz="1800" dirty="0"/>
              <a:t>Learning by watching and performing</a:t>
            </a:r>
            <a:r>
              <a:rPr lang="en-US" sz="1800" dirty="0" smtClean="0"/>
              <a:t>.</a:t>
            </a:r>
          </a:p>
          <a:p>
            <a:pPr lvl="1"/>
            <a:r>
              <a:rPr lang="en-US" sz="1800" b="1" dirty="0" smtClean="0">
                <a:sym typeface="Webdings"/>
              </a:rPr>
              <a:t></a:t>
            </a:r>
            <a:r>
              <a:rPr lang="en-US" sz="1800" b="1" dirty="0" smtClean="0"/>
              <a:t> (police) </a:t>
            </a:r>
            <a:r>
              <a:rPr lang="en-US" sz="1800" b="1" dirty="0" smtClean="0">
                <a:sym typeface="Webdings"/>
              </a:rPr>
              <a:t></a:t>
            </a:r>
            <a:r>
              <a:rPr lang="en-US" sz="1800" b="1" dirty="0" smtClean="0"/>
              <a:t>(nike)  </a:t>
            </a:r>
            <a:r>
              <a:rPr lang="en-US" sz="1800" b="1" dirty="0" smtClean="0">
                <a:sym typeface="Webdings"/>
              </a:rPr>
              <a:t></a:t>
            </a:r>
            <a:r>
              <a:rPr lang="en-US" sz="1800" b="1" dirty="0" smtClean="0"/>
              <a:t> (no smoking) </a:t>
            </a:r>
            <a:r>
              <a:rPr lang="en-US" sz="1800" b="1" dirty="0" smtClean="0">
                <a:sym typeface="Webdings"/>
              </a:rPr>
              <a:t></a:t>
            </a:r>
            <a:r>
              <a:rPr lang="en-US" sz="1800" b="1" dirty="0" smtClean="0"/>
              <a:t>(bathroom)  </a:t>
            </a:r>
            <a:r>
              <a:rPr lang="en-US" sz="1800" b="1" dirty="0" smtClean="0">
                <a:sym typeface="Webdings"/>
              </a:rPr>
              <a:t></a:t>
            </a:r>
            <a:r>
              <a:rPr lang="en-US" sz="1800" b="1" dirty="0" smtClean="0"/>
              <a:t> (stop)  M (McDonalds)</a:t>
            </a:r>
            <a:endParaRPr lang="en-US" sz="1800" dirty="0" smtClean="0"/>
          </a:p>
          <a:p>
            <a:pPr lvl="1"/>
            <a:endParaRPr lang="en-US" sz="1800" dirty="0"/>
          </a:p>
        </p:txBody>
      </p:sp>
      <p:pic>
        <p:nvPicPr>
          <p:cNvPr id="8206" name="Picture 14" descr="j0182830"/>
          <p:cNvPicPr>
            <a:picLocks noChangeAspect="1" noChangeArrowheads="1"/>
          </p:cNvPicPr>
          <p:nvPr/>
        </p:nvPicPr>
        <p:blipFill>
          <a:blip r:embed="rId3"/>
          <a:srcRect/>
          <a:stretch>
            <a:fillRect/>
          </a:stretch>
        </p:blipFill>
        <p:spPr bwMode="auto">
          <a:xfrm>
            <a:off x="6238875" y="0"/>
            <a:ext cx="2905125" cy="1936750"/>
          </a:xfrm>
          <a:prstGeom prst="rect">
            <a:avLst/>
          </a:prstGeom>
          <a:noFill/>
          <a:ln w="9525">
            <a:noFill/>
            <a:miter lim="800000"/>
            <a:headEnd/>
            <a:tailEnd/>
          </a:ln>
        </p:spPr>
      </p:pic>
      <p:sp>
        <p:nvSpPr>
          <p:cNvPr id="8207" name="Text Box 15"/>
          <p:cNvSpPr txBox="1">
            <a:spLocks noChangeArrowheads="1"/>
          </p:cNvSpPr>
          <p:nvPr/>
        </p:nvSpPr>
        <p:spPr bwMode="auto">
          <a:xfrm>
            <a:off x="600075" y="1522413"/>
            <a:ext cx="8112125" cy="446087"/>
          </a:xfrm>
          <a:prstGeom prst="rect">
            <a:avLst/>
          </a:prstGeom>
          <a:noFill/>
          <a:ln w="9525">
            <a:noFill/>
            <a:miter lim="800000"/>
            <a:headEnd/>
            <a:tailEnd/>
          </a:ln>
          <a:effectLst/>
        </p:spPr>
        <p:txBody>
          <a:bodyPr>
            <a:spAutoFit/>
          </a:bodyPr>
          <a:lstStyle/>
          <a:p>
            <a:pPr eaLnBrk="0" hangingPunct="0">
              <a:spcBef>
                <a:spcPct val="50000"/>
              </a:spcBef>
            </a:pPr>
            <a:r>
              <a:rPr lang="en-US" sz="2000" i="1">
                <a:solidFill>
                  <a:schemeClr val="accent2"/>
                </a:solidFill>
                <a:latin typeface="Comic Sans MS" pitchFamily="66" charset="0"/>
              </a:rPr>
              <a:t>Understanding &amp; supporting a child’s learning.</a:t>
            </a:r>
            <a:endParaRPr lang="en-US" sz="2000" b="1" i="1">
              <a:solidFill>
                <a:schemeClr val="accent2"/>
              </a:solidFill>
              <a:latin typeface="Comic Sans MS" pitchFamily="66"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8206"/>
                                        </p:tgtEl>
                                        <p:attrNameLst>
                                          <p:attrName>style.visibility</p:attrName>
                                        </p:attrNameLst>
                                      </p:cBhvr>
                                      <p:to>
                                        <p:strVal val="visible"/>
                                      </p:to>
                                    </p:set>
                                    <p:anim calcmode="lin" valueType="num">
                                      <p:cBhvr additive="base">
                                        <p:cTn id="7" dur="500" fill="hold"/>
                                        <p:tgtEl>
                                          <p:spTgt spid="8206"/>
                                        </p:tgtEl>
                                        <p:attrNameLst>
                                          <p:attrName>ppt_x</p:attrName>
                                        </p:attrNameLst>
                                      </p:cBhvr>
                                      <p:tavLst>
                                        <p:tav tm="0">
                                          <p:val>
                                            <p:strVal val="1+#ppt_w/2"/>
                                          </p:val>
                                        </p:tav>
                                        <p:tav tm="100000">
                                          <p:val>
                                            <p:strVal val="#ppt_x"/>
                                          </p:val>
                                        </p:tav>
                                      </p:tavLst>
                                    </p:anim>
                                    <p:anim calcmode="lin" valueType="num">
                                      <p:cBhvr additive="base">
                                        <p:cTn id="8" dur="500" fill="hold"/>
                                        <p:tgtEl>
                                          <p:spTgt spid="820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8205">
                                            <p:txEl>
                                              <p:pRg st="0" end="0"/>
                                            </p:txEl>
                                          </p:spTgt>
                                        </p:tgtEl>
                                        <p:attrNameLst>
                                          <p:attrName>style.visibility</p:attrName>
                                        </p:attrNameLst>
                                      </p:cBhvr>
                                      <p:to>
                                        <p:strVal val="visible"/>
                                      </p:to>
                                    </p:set>
                                    <p:animEffect transition="in" filter="slide(fromLeft)">
                                      <p:cBhvr>
                                        <p:cTn id="12" dur="500"/>
                                        <p:tgtEl>
                                          <p:spTgt spid="8205">
                                            <p:txEl>
                                              <p:pRg st="0" end="0"/>
                                            </p:txEl>
                                          </p:spTgt>
                                        </p:tgtEl>
                                      </p:cBhvr>
                                    </p:animEffect>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8205">
                                            <p:txEl>
                                              <p:pRg st="1" end="1"/>
                                            </p:txEl>
                                          </p:spTgt>
                                        </p:tgtEl>
                                        <p:attrNameLst>
                                          <p:attrName>style.visibility</p:attrName>
                                        </p:attrNameLst>
                                      </p:cBhvr>
                                      <p:to>
                                        <p:strVal val="visible"/>
                                      </p:to>
                                    </p:set>
                                    <p:animEffect transition="in" filter="slide(fromLeft)">
                                      <p:cBhvr>
                                        <p:cTn id="16" dur="500"/>
                                        <p:tgtEl>
                                          <p:spTgt spid="8205">
                                            <p:txEl>
                                              <p:pRg st="1" end="1"/>
                                            </p:txEl>
                                          </p:spTgt>
                                        </p:tgtEl>
                                      </p:cBhvr>
                                    </p:animEffect>
                                  </p:childTnLst>
                                </p:cTn>
                              </p:par>
                            </p:childTnLst>
                          </p:cTn>
                        </p:par>
                        <p:par>
                          <p:cTn id="17" fill="hold">
                            <p:stCondLst>
                              <p:cond delay="1500"/>
                            </p:stCondLst>
                            <p:childTnLst>
                              <p:par>
                                <p:cTn id="18" presetID="12" presetClass="entr" presetSubtype="8" fill="hold" grpId="0" nodeType="afterEffect">
                                  <p:stCondLst>
                                    <p:cond delay="0"/>
                                  </p:stCondLst>
                                  <p:childTnLst>
                                    <p:set>
                                      <p:cBhvr>
                                        <p:cTn id="19" dur="1" fill="hold">
                                          <p:stCondLst>
                                            <p:cond delay="0"/>
                                          </p:stCondLst>
                                        </p:cTn>
                                        <p:tgtEl>
                                          <p:spTgt spid="8205">
                                            <p:txEl>
                                              <p:pRg st="2" end="2"/>
                                            </p:txEl>
                                          </p:spTgt>
                                        </p:tgtEl>
                                        <p:attrNameLst>
                                          <p:attrName>style.visibility</p:attrName>
                                        </p:attrNameLst>
                                      </p:cBhvr>
                                      <p:to>
                                        <p:strVal val="visible"/>
                                      </p:to>
                                    </p:set>
                                    <p:animEffect transition="in" filter="slide(fromLeft)">
                                      <p:cBhvr>
                                        <p:cTn id="20" dur="500"/>
                                        <p:tgtEl>
                                          <p:spTgt spid="8205">
                                            <p:txEl>
                                              <p:pRg st="2" end="2"/>
                                            </p:txEl>
                                          </p:spTgt>
                                        </p:tgtEl>
                                      </p:cBhvr>
                                    </p:animEffect>
                                  </p:childTnLst>
                                </p:cTn>
                              </p:par>
                            </p:childTnLst>
                          </p:cTn>
                        </p:par>
                        <p:par>
                          <p:cTn id="21" fill="hold">
                            <p:stCondLst>
                              <p:cond delay="2000"/>
                            </p:stCondLst>
                            <p:childTnLst>
                              <p:par>
                                <p:cTn id="22" presetID="12" presetClass="entr" presetSubtype="8" fill="hold" grpId="0" nodeType="afterEffect">
                                  <p:stCondLst>
                                    <p:cond delay="0"/>
                                  </p:stCondLst>
                                  <p:childTnLst>
                                    <p:set>
                                      <p:cBhvr>
                                        <p:cTn id="23" dur="1" fill="hold">
                                          <p:stCondLst>
                                            <p:cond delay="0"/>
                                          </p:stCondLst>
                                        </p:cTn>
                                        <p:tgtEl>
                                          <p:spTgt spid="8205">
                                            <p:txEl>
                                              <p:pRg st="3" end="3"/>
                                            </p:txEl>
                                          </p:spTgt>
                                        </p:tgtEl>
                                        <p:attrNameLst>
                                          <p:attrName>style.visibility</p:attrName>
                                        </p:attrNameLst>
                                      </p:cBhvr>
                                      <p:to>
                                        <p:strVal val="visible"/>
                                      </p:to>
                                    </p:set>
                                    <p:animEffect transition="in" filter="slide(fromLeft)">
                                      <p:cBhvr>
                                        <p:cTn id="24" dur="500"/>
                                        <p:tgtEl>
                                          <p:spTgt spid="8205">
                                            <p:txEl>
                                              <p:pRg st="3" end="3"/>
                                            </p:txEl>
                                          </p:spTgt>
                                        </p:tgtEl>
                                      </p:cBhvr>
                                    </p:animEffect>
                                  </p:childTnLst>
                                </p:cTn>
                              </p:par>
                            </p:childTnLst>
                          </p:cTn>
                        </p:par>
                        <p:par>
                          <p:cTn id="25" fill="hold">
                            <p:stCondLst>
                              <p:cond delay="2500"/>
                            </p:stCondLst>
                            <p:childTnLst>
                              <p:par>
                                <p:cTn id="26" presetID="12" presetClass="entr" presetSubtype="8" fill="hold" grpId="0" nodeType="afterEffect">
                                  <p:stCondLst>
                                    <p:cond delay="0"/>
                                  </p:stCondLst>
                                  <p:childTnLst>
                                    <p:set>
                                      <p:cBhvr>
                                        <p:cTn id="27" dur="1" fill="hold">
                                          <p:stCondLst>
                                            <p:cond delay="0"/>
                                          </p:stCondLst>
                                        </p:cTn>
                                        <p:tgtEl>
                                          <p:spTgt spid="8205">
                                            <p:txEl>
                                              <p:pRg st="4" end="4"/>
                                            </p:txEl>
                                          </p:spTgt>
                                        </p:tgtEl>
                                        <p:attrNameLst>
                                          <p:attrName>style.visibility</p:attrName>
                                        </p:attrNameLst>
                                      </p:cBhvr>
                                      <p:to>
                                        <p:strVal val="visible"/>
                                      </p:to>
                                    </p:set>
                                    <p:animEffect transition="in" filter="slide(fromLeft)">
                                      <p:cBhvr>
                                        <p:cTn id="28" dur="500"/>
                                        <p:tgtEl>
                                          <p:spTgt spid="8205">
                                            <p:txEl>
                                              <p:pRg st="4" end="4"/>
                                            </p:txEl>
                                          </p:spTgt>
                                        </p:tgtEl>
                                      </p:cBhvr>
                                    </p:animEffect>
                                  </p:childTnLst>
                                </p:cTn>
                              </p:par>
                            </p:childTnLst>
                          </p:cTn>
                        </p:par>
                        <p:par>
                          <p:cTn id="29" fill="hold">
                            <p:stCondLst>
                              <p:cond delay="3000"/>
                            </p:stCondLst>
                            <p:childTnLst>
                              <p:par>
                                <p:cTn id="30" presetID="12" presetClass="entr" presetSubtype="8" fill="hold" grpId="0" nodeType="afterEffect">
                                  <p:stCondLst>
                                    <p:cond delay="0"/>
                                  </p:stCondLst>
                                  <p:childTnLst>
                                    <p:set>
                                      <p:cBhvr>
                                        <p:cTn id="31" dur="1" fill="hold">
                                          <p:stCondLst>
                                            <p:cond delay="0"/>
                                          </p:stCondLst>
                                        </p:cTn>
                                        <p:tgtEl>
                                          <p:spTgt spid="8205">
                                            <p:txEl>
                                              <p:pRg st="5" end="5"/>
                                            </p:txEl>
                                          </p:spTgt>
                                        </p:tgtEl>
                                        <p:attrNameLst>
                                          <p:attrName>style.visibility</p:attrName>
                                        </p:attrNameLst>
                                      </p:cBhvr>
                                      <p:to>
                                        <p:strVal val="visible"/>
                                      </p:to>
                                    </p:set>
                                    <p:animEffect transition="in" filter="slide(fromLeft)">
                                      <p:cBhvr>
                                        <p:cTn id="32" dur="500"/>
                                        <p:tgtEl>
                                          <p:spTgt spid="8205">
                                            <p:txEl>
                                              <p:pRg st="5" end="5"/>
                                            </p:txEl>
                                          </p:spTgt>
                                        </p:tgtEl>
                                      </p:cBhvr>
                                    </p:animEffect>
                                  </p:childTnLst>
                                </p:cTn>
                              </p:par>
                            </p:childTnLst>
                          </p:cTn>
                        </p:par>
                        <p:par>
                          <p:cTn id="33" fill="hold">
                            <p:stCondLst>
                              <p:cond delay="3500"/>
                            </p:stCondLst>
                            <p:childTnLst>
                              <p:par>
                                <p:cTn id="34" presetID="12" presetClass="entr" presetSubtype="8" fill="hold" grpId="0" nodeType="afterEffect">
                                  <p:stCondLst>
                                    <p:cond delay="0"/>
                                  </p:stCondLst>
                                  <p:childTnLst>
                                    <p:set>
                                      <p:cBhvr>
                                        <p:cTn id="35" dur="1" fill="hold">
                                          <p:stCondLst>
                                            <p:cond delay="0"/>
                                          </p:stCondLst>
                                        </p:cTn>
                                        <p:tgtEl>
                                          <p:spTgt spid="8205">
                                            <p:txEl>
                                              <p:pRg st="6" end="6"/>
                                            </p:txEl>
                                          </p:spTgt>
                                        </p:tgtEl>
                                        <p:attrNameLst>
                                          <p:attrName>style.visibility</p:attrName>
                                        </p:attrNameLst>
                                      </p:cBhvr>
                                      <p:to>
                                        <p:strVal val="visible"/>
                                      </p:to>
                                    </p:set>
                                    <p:animEffect transition="in" filter="slide(fromLeft)">
                                      <p:cBhvr>
                                        <p:cTn id="36" dur="500"/>
                                        <p:tgtEl>
                                          <p:spTgt spid="8205">
                                            <p:txEl>
                                              <p:pRg st="6" end="6"/>
                                            </p:txEl>
                                          </p:spTgt>
                                        </p:tgtEl>
                                      </p:cBhvr>
                                    </p:animEffect>
                                  </p:childTnLst>
                                </p:cTn>
                              </p:par>
                            </p:childTnLst>
                          </p:cTn>
                        </p:par>
                        <p:par>
                          <p:cTn id="37" fill="hold">
                            <p:stCondLst>
                              <p:cond delay="4000"/>
                            </p:stCondLst>
                            <p:childTnLst>
                              <p:par>
                                <p:cTn id="38" presetID="12" presetClass="entr" presetSubtype="8" fill="hold" grpId="0" nodeType="afterEffect">
                                  <p:stCondLst>
                                    <p:cond delay="0"/>
                                  </p:stCondLst>
                                  <p:childTnLst>
                                    <p:set>
                                      <p:cBhvr>
                                        <p:cTn id="39" dur="1" fill="hold">
                                          <p:stCondLst>
                                            <p:cond delay="0"/>
                                          </p:stCondLst>
                                        </p:cTn>
                                        <p:tgtEl>
                                          <p:spTgt spid="8205">
                                            <p:txEl>
                                              <p:pRg st="7" end="7"/>
                                            </p:txEl>
                                          </p:spTgt>
                                        </p:tgtEl>
                                        <p:attrNameLst>
                                          <p:attrName>style.visibility</p:attrName>
                                        </p:attrNameLst>
                                      </p:cBhvr>
                                      <p:to>
                                        <p:strVal val="visible"/>
                                      </p:to>
                                    </p:set>
                                    <p:animEffect transition="in" filter="slide(fromLeft)">
                                      <p:cBhvr>
                                        <p:cTn id="40" dur="500"/>
                                        <p:tgtEl>
                                          <p:spTgt spid="8205">
                                            <p:txEl>
                                              <p:pRg st="7" end="7"/>
                                            </p:txEl>
                                          </p:spTgt>
                                        </p:tgtEl>
                                      </p:cBhvr>
                                    </p:animEffect>
                                  </p:childTnLst>
                                </p:cTn>
                              </p:par>
                            </p:childTnLst>
                          </p:cTn>
                        </p:par>
                        <p:par>
                          <p:cTn id="41" fill="hold">
                            <p:stCondLst>
                              <p:cond delay="4500"/>
                            </p:stCondLst>
                            <p:childTnLst>
                              <p:par>
                                <p:cTn id="42" presetID="12" presetClass="entr" presetSubtype="8" fill="hold" grpId="0" nodeType="afterEffect">
                                  <p:stCondLst>
                                    <p:cond delay="0"/>
                                  </p:stCondLst>
                                  <p:childTnLst>
                                    <p:set>
                                      <p:cBhvr>
                                        <p:cTn id="43" dur="1" fill="hold">
                                          <p:stCondLst>
                                            <p:cond delay="0"/>
                                          </p:stCondLst>
                                        </p:cTn>
                                        <p:tgtEl>
                                          <p:spTgt spid="8205">
                                            <p:txEl>
                                              <p:pRg st="8" end="8"/>
                                            </p:txEl>
                                          </p:spTgt>
                                        </p:tgtEl>
                                        <p:attrNameLst>
                                          <p:attrName>style.visibility</p:attrName>
                                        </p:attrNameLst>
                                      </p:cBhvr>
                                      <p:to>
                                        <p:strVal val="visible"/>
                                      </p:to>
                                    </p:set>
                                    <p:animEffect transition="in" filter="slide(fromLeft)">
                                      <p:cBhvr>
                                        <p:cTn id="44" dur="500"/>
                                        <p:tgtEl>
                                          <p:spTgt spid="8205">
                                            <p:txEl>
                                              <p:pRg st="8" end="8"/>
                                            </p:txEl>
                                          </p:spTgt>
                                        </p:tgtEl>
                                      </p:cBhvr>
                                    </p:animEffect>
                                  </p:childTnLst>
                                </p:cTn>
                              </p:par>
                            </p:childTnLst>
                          </p:cTn>
                        </p:par>
                        <p:par>
                          <p:cTn id="45" fill="hold">
                            <p:stCondLst>
                              <p:cond delay="5000"/>
                            </p:stCondLst>
                            <p:childTnLst>
                              <p:par>
                                <p:cTn id="46" presetID="12" presetClass="entr" presetSubtype="8" fill="hold" grpId="0" nodeType="afterEffect">
                                  <p:stCondLst>
                                    <p:cond delay="0"/>
                                  </p:stCondLst>
                                  <p:childTnLst>
                                    <p:set>
                                      <p:cBhvr>
                                        <p:cTn id="47" dur="1" fill="hold">
                                          <p:stCondLst>
                                            <p:cond delay="0"/>
                                          </p:stCondLst>
                                        </p:cTn>
                                        <p:tgtEl>
                                          <p:spTgt spid="8205">
                                            <p:txEl>
                                              <p:pRg st="9" end="9"/>
                                            </p:txEl>
                                          </p:spTgt>
                                        </p:tgtEl>
                                        <p:attrNameLst>
                                          <p:attrName>style.visibility</p:attrName>
                                        </p:attrNameLst>
                                      </p:cBhvr>
                                      <p:to>
                                        <p:strVal val="visible"/>
                                      </p:to>
                                    </p:set>
                                    <p:animEffect transition="in" filter="slide(fromLeft)">
                                      <p:cBhvr>
                                        <p:cTn id="48" dur="500"/>
                                        <p:tgtEl>
                                          <p:spTgt spid="8205">
                                            <p:txEl>
                                              <p:pRg st="9" end="9"/>
                                            </p:txEl>
                                          </p:spTgt>
                                        </p:tgtEl>
                                      </p:cBhvr>
                                    </p:animEffect>
                                  </p:childTnLst>
                                </p:cTn>
                              </p:par>
                            </p:childTnLst>
                          </p:cTn>
                        </p:par>
                        <p:par>
                          <p:cTn id="49" fill="hold">
                            <p:stCondLst>
                              <p:cond delay="5500"/>
                            </p:stCondLst>
                            <p:childTnLst>
                              <p:par>
                                <p:cTn id="50" presetID="12" presetClass="entr" presetSubtype="8" fill="hold" grpId="0" nodeType="afterEffect">
                                  <p:stCondLst>
                                    <p:cond delay="0"/>
                                  </p:stCondLst>
                                  <p:childTnLst>
                                    <p:set>
                                      <p:cBhvr>
                                        <p:cTn id="51" dur="1" fill="hold">
                                          <p:stCondLst>
                                            <p:cond delay="0"/>
                                          </p:stCondLst>
                                        </p:cTn>
                                        <p:tgtEl>
                                          <p:spTgt spid="8205">
                                            <p:txEl>
                                              <p:pRg st="10" end="10"/>
                                            </p:txEl>
                                          </p:spTgt>
                                        </p:tgtEl>
                                        <p:attrNameLst>
                                          <p:attrName>style.visibility</p:attrName>
                                        </p:attrNameLst>
                                      </p:cBhvr>
                                      <p:to>
                                        <p:strVal val="visible"/>
                                      </p:to>
                                    </p:set>
                                    <p:animEffect transition="in" filter="slide(fromLeft)">
                                      <p:cBhvr>
                                        <p:cTn id="52" dur="500"/>
                                        <p:tgtEl>
                                          <p:spTgt spid="8205">
                                            <p:txEl>
                                              <p:pRg st="10" end="10"/>
                                            </p:txEl>
                                          </p:spTgt>
                                        </p:tgtEl>
                                      </p:cBhvr>
                                    </p:animEffect>
                                  </p:childTnLst>
                                </p:cTn>
                              </p:par>
                            </p:childTnLst>
                          </p:cTn>
                        </p:par>
                        <p:par>
                          <p:cTn id="53" fill="hold">
                            <p:stCondLst>
                              <p:cond delay="6000"/>
                            </p:stCondLst>
                            <p:childTnLst>
                              <p:par>
                                <p:cTn id="54" presetID="12" presetClass="entr" presetSubtype="8" fill="hold" grpId="0" nodeType="afterEffect">
                                  <p:stCondLst>
                                    <p:cond delay="0"/>
                                  </p:stCondLst>
                                  <p:childTnLst>
                                    <p:set>
                                      <p:cBhvr>
                                        <p:cTn id="55" dur="1" fill="hold">
                                          <p:stCondLst>
                                            <p:cond delay="0"/>
                                          </p:stCondLst>
                                        </p:cTn>
                                        <p:tgtEl>
                                          <p:spTgt spid="8205">
                                            <p:txEl>
                                              <p:pRg st="11" end="11"/>
                                            </p:txEl>
                                          </p:spTgt>
                                        </p:tgtEl>
                                        <p:attrNameLst>
                                          <p:attrName>style.visibility</p:attrName>
                                        </p:attrNameLst>
                                      </p:cBhvr>
                                      <p:to>
                                        <p:strVal val="visible"/>
                                      </p:to>
                                    </p:set>
                                    <p:animEffect transition="in" filter="slide(fromLeft)">
                                      <p:cBhvr>
                                        <p:cTn id="56" dur="500"/>
                                        <p:tgtEl>
                                          <p:spTgt spid="8205">
                                            <p:txEl>
                                              <p:pRg st="11" end="11"/>
                                            </p:txEl>
                                          </p:spTgt>
                                        </p:tgtEl>
                                      </p:cBhvr>
                                    </p:animEffect>
                                  </p:childTnLst>
                                </p:cTn>
                              </p:par>
                            </p:childTnLst>
                          </p:cTn>
                        </p:par>
                        <p:par>
                          <p:cTn id="57" fill="hold">
                            <p:stCondLst>
                              <p:cond delay="6500"/>
                            </p:stCondLst>
                            <p:childTnLst>
                              <p:par>
                                <p:cTn id="58" presetID="12" presetClass="entr" presetSubtype="8" fill="hold" grpId="0" nodeType="afterEffect">
                                  <p:stCondLst>
                                    <p:cond delay="0"/>
                                  </p:stCondLst>
                                  <p:childTnLst>
                                    <p:set>
                                      <p:cBhvr>
                                        <p:cTn id="59" dur="1" fill="hold">
                                          <p:stCondLst>
                                            <p:cond delay="0"/>
                                          </p:stCondLst>
                                        </p:cTn>
                                        <p:tgtEl>
                                          <p:spTgt spid="8205">
                                            <p:txEl>
                                              <p:pRg st="12" end="12"/>
                                            </p:txEl>
                                          </p:spTgt>
                                        </p:tgtEl>
                                        <p:attrNameLst>
                                          <p:attrName>style.visibility</p:attrName>
                                        </p:attrNameLst>
                                      </p:cBhvr>
                                      <p:to>
                                        <p:strVal val="visible"/>
                                      </p:to>
                                    </p:set>
                                    <p:animEffect transition="in" filter="slide(fromLeft)">
                                      <p:cBhvr>
                                        <p:cTn id="60" dur="500"/>
                                        <p:tgtEl>
                                          <p:spTgt spid="8205">
                                            <p:txEl>
                                              <p:pRg st="12" end="12"/>
                                            </p:txEl>
                                          </p:spTgt>
                                        </p:tgtEl>
                                      </p:cBhvr>
                                    </p:animEffect>
                                  </p:childTnLst>
                                </p:cTn>
                              </p:par>
                            </p:childTnLst>
                          </p:cTn>
                        </p:par>
                        <p:par>
                          <p:cTn id="61" fill="hold">
                            <p:stCondLst>
                              <p:cond delay="7000"/>
                            </p:stCondLst>
                            <p:childTnLst>
                              <p:par>
                                <p:cTn id="62" presetID="12" presetClass="entr" presetSubtype="8" fill="hold" grpId="0" nodeType="afterEffect">
                                  <p:stCondLst>
                                    <p:cond delay="0"/>
                                  </p:stCondLst>
                                  <p:childTnLst>
                                    <p:set>
                                      <p:cBhvr>
                                        <p:cTn id="63" dur="1" fill="hold">
                                          <p:stCondLst>
                                            <p:cond delay="0"/>
                                          </p:stCondLst>
                                        </p:cTn>
                                        <p:tgtEl>
                                          <p:spTgt spid="8205">
                                            <p:txEl>
                                              <p:pRg st="13" end="13"/>
                                            </p:txEl>
                                          </p:spTgt>
                                        </p:tgtEl>
                                        <p:attrNameLst>
                                          <p:attrName>style.visibility</p:attrName>
                                        </p:attrNameLst>
                                      </p:cBhvr>
                                      <p:to>
                                        <p:strVal val="visible"/>
                                      </p:to>
                                    </p:set>
                                    <p:animEffect transition="in" filter="slide(fromLeft)">
                                      <p:cBhvr>
                                        <p:cTn id="64" dur="500"/>
                                        <p:tgtEl>
                                          <p:spTgt spid="820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5" grpId="0" build="p" bldLvl="2"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a:t>©Learning ZoneExpress</a:t>
            </a:r>
          </a:p>
        </p:txBody>
      </p:sp>
      <p:sp>
        <p:nvSpPr>
          <p:cNvPr id="9" name="Slide Number Placeholder 4"/>
          <p:cNvSpPr>
            <a:spLocks noGrp="1"/>
          </p:cNvSpPr>
          <p:nvPr>
            <p:ph type="sldNum" sz="quarter" idx="11"/>
          </p:nvPr>
        </p:nvSpPr>
        <p:spPr/>
        <p:txBody>
          <a:bodyPr/>
          <a:lstStyle/>
          <a:p>
            <a:fld id="{187FA8F6-C1AF-43AB-A276-99DF16477DD3}" type="slidenum">
              <a:rPr lang="en-US"/>
              <a:pPr/>
              <a:t>16</a:t>
            </a:fld>
            <a:endParaRPr lang="en-US"/>
          </a:p>
        </p:txBody>
      </p:sp>
      <p:pic>
        <p:nvPicPr>
          <p:cNvPr id="27661" name="Picture 13" descr="j0262717"/>
          <p:cNvPicPr>
            <a:picLocks noChangeAspect="1" noChangeArrowheads="1"/>
          </p:cNvPicPr>
          <p:nvPr/>
        </p:nvPicPr>
        <p:blipFill>
          <a:blip r:embed="rId3"/>
          <a:srcRect/>
          <a:stretch>
            <a:fillRect/>
          </a:stretch>
        </p:blipFill>
        <p:spPr bwMode="auto">
          <a:xfrm>
            <a:off x="7291388" y="0"/>
            <a:ext cx="1852612" cy="2805113"/>
          </a:xfrm>
          <a:prstGeom prst="rect">
            <a:avLst/>
          </a:prstGeom>
          <a:noFill/>
          <a:ln w="9525">
            <a:noFill/>
            <a:miter lim="800000"/>
            <a:headEnd/>
            <a:tailEnd/>
          </a:ln>
        </p:spPr>
      </p:pic>
      <p:sp>
        <p:nvSpPr>
          <p:cNvPr id="27662" name="Text Box 14"/>
          <p:cNvSpPr txBox="1">
            <a:spLocks noChangeArrowheads="1"/>
          </p:cNvSpPr>
          <p:nvPr/>
        </p:nvSpPr>
        <p:spPr bwMode="auto">
          <a:xfrm>
            <a:off x="762000" y="228600"/>
            <a:ext cx="4586288" cy="411163"/>
          </a:xfrm>
          <a:prstGeom prst="rect">
            <a:avLst/>
          </a:prstGeom>
          <a:noFill/>
          <a:ln w="9525">
            <a:noFill/>
            <a:miter lim="800000"/>
            <a:headEnd/>
            <a:tailEnd/>
          </a:ln>
          <a:effectLst/>
        </p:spPr>
        <p:txBody>
          <a:bodyPr>
            <a:spAutoFit/>
          </a:bodyPr>
          <a:lstStyle/>
          <a:p>
            <a:pPr eaLnBrk="0" hangingPunct="0">
              <a:spcBef>
                <a:spcPct val="50000"/>
              </a:spcBef>
            </a:pPr>
            <a:r>
              <a:rPr lang="en-US" b="1">
                <a:latin typeface="Comic Sans MS" pitchFamily="66" charset="0"/>
              </a:rPr>
              <a:t>Abraham Maslow (1908-1970)</a:t>
            </a:r>
            <a:endParaRPr lang="en-US" sz="2400" b="1">
              <a:latin typeface="Comic Sans MS" pitchFamily="66" charset="0"/>
            </a:endParaRPr>
          </a:p>
        </p:txBody>
      </p:sp>
      <p:sp>
        <p:nvSpPr>
          <p:cNvPr id="27663" name="AutoShape 15"/>
          <p:cNvSpPr>
            <a:spLocks noGrp="1" noChangeArrowheads="1"/>
          </p:cNvSpPr>
          <p:nvPr>
            <p:ph type="title"/>
          </p:nvPr>
        </p:nvSpPr>
        <p:spPr>
          <a:xfrm>
            <a:off x="457200" y="274638"/>
            <a:ext cx="5867400" cy="1143000"/>
          </a:xfrm>
        </p:spPr>
        <p:txBody>
          <a:bodyPr/>
          <a:lstStyle/>
          <a:p>
            <a:r>
              <a:rPr lang="en-US" dirty="0"/>
              <a:t>Human Needs Theory </a:t>
            </a:r>
          </a:p>
        </p:txBody>
      </p:sp>
      <p:sp>
        <p:nvSpPr>
          <p:cNvPr id="27664" name="Rectangle 16"/>
          <p:cNvSpPr>
            <a:spLocks noGrp="1" noChangeArrowheads="1"/>
          </p:cNvSpPr>
          <p:nvPr>
            <p:ph type="body" idx="1"/>
          </p:nvPr>
        </p:nvSpPr>
        <p:spPr/>
        <p:txBody>
          <a:bodyPr/>
          <a:lstStyle/>
          <a:p>
            <a:pPr>
              <a:spcBef>
                <a:spcPct val="75000"/>
              </a:spcBef>
            </a:pPr>
            <a:r>
              <a:rPr lang="en-US" dirty="0"/>
              <a:t>Influence of a hierarchy of human </a:t>
            </a:r>
            <a:br>
              <a:rPr lang="en-US" dirty="0"/>
            </a:br>
            <a:r>
              <a:rPr lang="en-US" dirty="0"/>
              <a:t>needs on personality.</a:t>
            </a:r>
          </a:p>
          <a:p>
            <a:pPr>
              <a:spcBef>
                <a:spcPct val="75000"/>
              </a:spcBef>
            </a:pPr>
            <a:r>
              <a:rPr lang="en-US" dirty="0"/>
              <a:t>Lower need must be filled before upper-level needs receive attention.</a:t>
            </a:r>
          </a:p>
          <a:p>
            <a:pPr>
              <a:spcBef>
                <a:spcPct val="75000"/>
              </a:spcBef>
            </a:pPr>
            <a:r>
              <a:rPr lang="en-US" dirty="0"/>
              <a:t>Child’s genetic potential will not flourish unless they are nurtured by adults as the child grows.</a:t>
            </a:r>
          </a:p>
        </p:txBody>
      </p:sp>
      <p:sp>
        <p:nvSpPr>
          <p:cNvPr id="27665" name="Text Box 17"/>
          <p:cNvSpPr txBox="1">
            <a:spLocks noChangeArrowheads="1"/>
          </p:cNvSpPr>
          <p:nvPr/>
        </p:nvSpPr>
        <p:spPr bwMode="auto">
          <a:xfrm>
            <a:off x="304800" y="1371600"/>
            <a:ext cx="8112125" cy="446087"/>
          </a:xfrm>
          <a:prstGeom prst="rect">
            <a:avLst/>
          </a:prstGeom>
          <a:noFill/>
          <a:ln w="9525">
            <a:noFill/>
            <a:miter lim="800000"/>
            <a:headEnd/>
            <a:tailEnd/>
          </a:ln>
          <a:effectLst/>
        </p:spPr>
        <p:txBody>
          <a:bodyPr>
            <a:spAutoFit/>
          </a:bodyPr>
          <a:lstStyle/>
          <a:p>
            <a:pPr eaLnBrk="0" hangingPunct="0">
              <a:spcBef>
                <a:spcPct val="50000"/>
              </a:spcBef>
            </a:pPr>
            <a:r>
              <a:rPr lang="en-US" sz="2000" i="1" dirty="0">
                <a:solidFill>
                  <a:schemeClr val="accent2"/>
                </a:solidFill>
                <a:latin typeface="Comic Sans MS" pitchFamily="66" charset="0"/>
              </a:rPr>
              <a:t>Human needs influence each person’s development. </a:t>
            </a:r>
            <a:endParaRPr lang="en-US" sz="2000" b="1" i="1" dirty="0">
              <a:solidFill>
                <a:schemeClr val="accent2"/>
              </a:solidFill>
              <a:latin typeface="Comic Sans MS" pitchFamily="66" charset="0"/>
            </a:endParaRPr>
          </a:p>
        </p:txBody>
      </p:sp>
      <p:pic>
        <p:nvPicPr>
          <p:cNvPr id="27666" name="Picture 18" descr="AbrahamMaslow.jpg                                              000A0E85 the beast                      ABA78158:"/>
          <p:cNvPicPr>
            <a:picLocks noChangeAspect="1" noChangeArrowheads="1"/>
          </p:cNvPicPr>
          <p:nvPr/>
        </p:nvPicPr>
        <p:blipFill>
          <a:blip r:embed="rId4"/>
          <a:srcRect/>
          <a:stretch>
            <a:fillRect/>
          </a:stretch>
        </p:blipFill>
        <p:spPr bwMode="auto">
          <a:xfrm>
            <a:off x="6046788" y="0"/>
            <a:ext cx="1138237" cy="1487488"/>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7666"/>
                                        </p:tgtEl>
                                        <p:attrNameLst>
                                          <p:attrName>style.visibility</p:attrName>
                                        </p:attrNameLst>
                                      </p:cBhvr>
                                      <p:to>
                                        <p:strVal val="visible"/>
                                      </p:to>
                                    </p:set>
                                    <p:anim calcmode="lin" valueType="num">
                                      <p:cBhvr additive="base">
                                        <p:cTn id="7" dur="500" fill="hold"/>
                                        <p:tgtEl>
                                          <p:spTgt spid="27666"/>
                                        </p:tgtEl>
                                        <p:attrNameLst>
                                          <p:attrName>ppt_x</p:attrName>
                                        </p:attrNameLst>
                                      </p:cBhvr>
                                      <p:tavLst>
                                        <p:tav tm="0">
                                          <p:val>
                                            <p:strVal val="#ppt_x"/>
                                          </p:val>
                                        </p:tav>
                                        <p:tav tm="100000">
                                          <p:val>
                                            <p:strVal val="#ppt_x"/>
                                          </p:val>
                                        </p:tav>
                                      </p:tavLst>
                                    </p:anim>
                                    <p:anim calcmode="lin" valueType="num">
                                      <p:cBhvr additive="base">
                                        <p:cTn id="8" dur="500" fill="hold"/>
                                        <p:tgtEl>
                                          <p:spTgt spid="2766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2" presetClass="entr" presetSubtype="2" fill="hold" grpId="0" nodeType="afterEffect">
                                  <p:stCondLst>
                                    <p:cond delay="0"/>
                                  </p:stCondLst>
                                  <p:childTnLst>
                                    <p:set>
                                      <p:cBhvr>
                                        <p:cTn id="11" dur="1" fill="hold">
                                          <p:stCondLst>
                                            <p:cond delay="0"/>
                                          </p:stCondLst>
                                        </p:cTn>
                                        <p:tgtEl>
                                          <p:spTgt spid="27663"/>
                                        </p:tgtEl>
                                        <p:attrNameLst>
                                          <p:attrName>style.visibility</p:attrName>
                                        </p:attrNameLst>
                                      </p:cBhvr>
                                      <p:to>
                                        <p:strVal val="visible"/>
                                      </p:to>
                                    </p:set>
                                    <p:animEffect transition="in" filter="slide(fromRight)">
                                      <p:cBhvr>
                                        <p:cTn id="12" dur="500"/>
                                        <p:tgtEl>
                                          <p:spTgt spid="27663"/>
                                        </p:tgtEl>
                                      </p:cBhvr>
                                    </p:animEffect>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27665"/>
                                        </p:tgtEl>
                                        <p:attrNameLst>
                                          <p:attrName>style.visibility</p:attrName>
                                        </p:attrNameLst>
                                      </p:cBhvr>
                                      <p:to>
                                        <p:strVal val="visible"/>
                                      </p:to>
                                    </p:set>
                                    <p:anim calcmode="lin" valueType="num">
                                      <p:cBhvr additive="base">
                                        <p:cTn id="16" dur="500" fill="hold"/>
                                        <p:tgtEl>
                                          <p:spTgt spid="27665"/>
                                        </p:tgtEl>
                                        <p:attrNameLst>
                                          <p:attrName>ppt_x</p:attrName>
                                        </p:attrNameLst>
                                      </p:cBhvr>
                                      <p:tavLst>
                                        <p:tav tm="0">
                                          <p:val>
                                            <p:strVal val="0-#ppt_w/2"/>
                                          </p:val>
                                        </p:tav>
                                        <p:tav tm="100000">
                                          <p:val>
                                            <p:strVal val="#ppt_x"/>
                                          </p:val>
                                        </p:tav>
                                      </p:tavLst>
                                    </p:anim>
                                    <p:anim calcmode="lin" valueType="num">
                                      <p:cBhvr additive="base">
                                        <p:cTn id="17" dur="500" fill="hold"/>
                                        <p:tgtEl>
                                          <p:spTgt spid="27665"/>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3" fill="hold" nodeType="afterEffect">
                                  <p:stCondLst>
                                    <p:cond delay="0"/>
                                  </p:stCondLst>
                                  <p:childTnLst>
                                    <p:set>
                                      <p:cBhvr>
                                        <p:cTn id="20" dur="1" fill="hold">
                                          <p:stCondLst>
                                            <p:cond delay="0"/>
                                          </p:stCondLst>
                                        </p:cTn>
                                        <p:tgtEl>
                                          <p:spTgt spid="27661"/>
                                        </p:tgtEl>
                                        <p:attrNameLst>
                                          <p:attrName>style.visibility</p:attrName>
                                        </p:attrNameLst>
                                      </p:cBhvr>
                                      <p:to>
                                        <p:strVal val="visible"/>
                                      </p:to>
                                    </p:set>
                                    <p:anim calcmode="lin" valueType="num">
                                      <p:cBhvr additive="base">
                                        <p:cTn id="21" dur="500" fill="hold"/>
                                        <p:tgtEl>
                                          <p:spTgt spid="27661"/>
                                        </p:tgtEl>
                                        <p:attrNameLst>
                                          <p:attrName>ppt_x</p:attrName>
                                        </p:attrNameLst>
                                      </p:cBhvr>
                                      <p:tavLst>
                                        <p:tav tm="0">
                                          <p:val>
                                            <p:strVal val="1+#ppt_w/2"/>
                                          </p:val>
                                        </p:tav>
                                        <p:tav tm="100000">
                                          <p:val>
                                            <p:strVal val="#ppt_x"/>
                                          </p:val>
                                        </p:tav>
                                      </p:tavLst>
                                    </p:anim>
                                    <p:anim calcmode="lin" valueType="num">
                                      <p:cBhvr additive="base">
                                        <p:cTn id="22" dur="500" fill="hold"/>
                                        <p:tgtEl>
                                          <p:spTgt spid="27661"/>
                                        </p:tgtEl>
                                        <p:attrNameLst>
                                          <p:attrName>ppt_y</p:attrName>
                                        </p:attrNameLst>
                                      </p:cBhvr>
                                      <p:tavLst>
                                        <p:tav tm="0">
                                          <p:val>
                                            <p:strVal val="0-#ppt_h/2"/>
                                          </p:val>
                                        </p:tav>
                                        <p:tav tm="100000">
                                          <p:val>
                                            <p:strVal val="#ppt_y"/>
                                          </p:val>
                                        </p:tav>
                                      </p:tavLst>
                                    </p:anim>
                                  </p:childTnLst>
                                </p:cTn>
                              </p:par>
                            </p:childTnLst>
                          </p:cTn>
                        </p:par>
                        <p:par>
                          <p:cTn id="23" fill="hold">
                            <p:stCondLst>
                              <p:cond delay="2000"/>
                            </p:stCondLst>
                            <p:childTnLst>
                              <p:par>
                                <p:cTn id="24" presetID="12" presetClass="entr" presetSubtype="8" fill="hold" grpId="0" nodeType="afterEffect">
                                  <p:stCondLst>
                                    <p:cond delay="0"/>
                                  </p:stCondLst>
                                  <p:childTnLst>
                                    <p:set>
                                      <p:cBhvr>
                                        <p:cTn id="25" dur="1" fill="hold">
                                          <p:stCondLst>
                                            <p:cond delay="0"/>
                                          </p:stCondLst>
                                        </p:cTn>
                                        <p:tgtEl>
                                          <p:spTgt spid="27664">
                                            <p:txEl>
                                              <p:pRg st="0" end="0"/>
                                            </p:txEl>
                                          </p:spTgt>
                                        </p:tgtEl>
                                        <p:attrNameLst>
                                          <p:attrName>style.visibility</p:attrName>
                                        </p:attrNameLst>
                                      </p:cBhvr>
                                      <p:to>
                                        <p:strVal val="visible"/>
                                      </p:to>
                                    </p:set>
                                    <p:animEffect transition="in" filter="slide(fromLeft)">
                                      <p:cBhvr>
                                        <p:cTn id="26" dur="500"/>
                                        <p:tgtEl>
                                          <p:spTgt spid="27664">
                                            <p:txEl>
                                              <p:pRg st="0" end="0"/>
                                            </p:txEl>
                                          </p:spTgt>
                                        </p:tgtEl>
                                      </p:cBhvr>
                                    </p:animEffect>
                                  </p:childTnLst>
                                </p:cTn>
                              </p:par>
                            </p:childTnLst>
                          </p:cTn>
                        </p:par>
                        <p:par>
                          <p:cTn id="27" fill="hold">
                            <p:stCondLst>
                              <p:cond delay="2500"/>
                            </p:stCondLst>
                            <p:childTnLst>
                              <p:par>
                                <p:cTn id="28" presetID="12" presetClass="entr" presetSubtype="8" fill="hold" grpId="0" nodeType="afterEffect">
                                  <p:stCondLst>
                                    <p:cond delay="0"/>
                                  </p:stCondLst>
                                  <p:childTnLst>
                                    <p:set>
                                      <p:cBhvr>
                                        <p:cTn id="29" dur="1" fill="hold">
                                          <p:stCondLst>
                                            <p:cond delay="0"/>
                                          </p:stCondLst>
                                        </p:cTn>
                                        <p:tgtEl>
                                          <p:spTgt spid="27664">
                                            <p:txEl>
                                              <p:pRg st="1" end="1"/>
                                            </p:txEl>
                                          </p:spTgt>
                                        </p:tgtEl>
                                        <p:attrNameLst>
                                          <p:attrName>style.visibility</p:attrName>
                                        </p:attrNameLst>
                                      </p:cBhvr>
                                      <p:to>
                                        <p:strVal val="visible"/>
                                      </p:to>
                                    </p:set>
                                    <p:animEffect transition="in" filter="slide(fromLeft)">
                                      <p:cBhvr>
                                        <p:cTn id="30" dur="500"/>
                                        <p:tgtEl>
                                          <p:spTgt spid="27664">
                                            <p:txEl>
                                              <p:pRg st="1" end="1"/>
                                            </p:txEl>
                                          </p:spTgt>
                                        </p:tgtEl>
                                      </p:cBhvr>
                                    </p:animEffect>
                                  </p:childTnLst>
                                </p:cTn>
                              </p:par>
                            </p:childTnLst>
                          </p:cTn>
                        </p:par>
                        <p:par>
                          <p:cTn id="31" fill="hold">
                            <p:stCondLst>
                              <p:cond delay="3000"/>
                            </p:stCondLst>
                            <p:childTnLst>
                              <p:par>
                                <p:cTn id="32" presetID="12" presetClass="entr" presetSubtype="8" fill="hold" grpId="0" nodeType="afterEffect">
                                  <p:stCondLst>
                                    <p:cond delay="0"/>
                                  </p:stCondLst>
                                  <p:childTnLst>
                                    <p:set>
                                      <p:cBhvr>
                                        <p:cTn id="33" dur="1" fill="hold">
                                          <p:stCondLst>
                                            <p:cond delay="0"/>
                                          </p:stCondLst>
                                        </p:cTn>
                                        <p:tgtEl>
                                          <p:spTgt spid="27664">
                                            <p:txEl>
                                              <p:pRg st="2" end="2"/>
                                            </p:txEl>
                                          </p:spTgt>
                                        </p:tgtEl>
                                        <p:attrNameLst>
                                          <p:attrName>style.visibility</p:attrName>
                                        </p:attrNameLst>
                                      </p:cBhvr>
                                      <p:to>
                                        <p:strVal val="visible"/>
                                      </p:to>
                                    </p:set>
                                    <p:animEffect transition="in" filter="slide(fromLeft)">
                                      <p:cBhvr>
                                        <p:cTn id="34" dur="500"/>
                                        <p:tgtEl>
                                          <p:spTgt spid="2766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3" grpId="0" autoUpdateAnimBg="0"/>
      <p:bldP spid="27664" grpId="0" build="p" bldLvl="2" autoUpdateAnimBg="0" advAuto="0"/>
      <p:bldP spid="2766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0"/>
          <p:cNvGrpSpPr>
            <a:grpSpLocks/>
          </p:cNvGrpSpPr>
          <p:nvPr/>
        </p:nvGrpSpPr>
        <p:grpSpPr bwMode="auto">
          <a:xfrm>
            <a:off x="0" y="0"/>
            <a:ext cx="9144000" cy="6858000"/>
            <a:chOff x="0" y="0"/>
            <a:chExt cx="5760" cy="4320"/>
          </a:xfrm>
        </p:grpSpPr>
        <p:sp>
          <p:nvSpPr>
            <p:cNvPr id="28758" name="Rectangle 86"/>
            <p:cNvSpPr>
              <a:spLocks noChangeArrowheads="1"/>
            </p:cNvSpPr>
            <p:nvPr/>
          </p:nvSpPr>
          <p:spPr bwMode="auto">
            <a:xfrm>
              <a:off x="160" y="80"/>
              <a:ext cx="627" cy="612"/>
            </a:xfrm>
            <a:prstGeom prst="rect">
              <a:avLst/>
            </a:prstGeom>
            <a:solidFill>
              <a:schemeClr val="accent2"/>
            </a:solidFill>
            <a:ln w="9525">
              <a:noFill/>
              <a:miter lim="800000"/>
              <a:headEnd/>
              <a:tailEnd/>
            </a:ln>
            <a:effectLst/>
          </p:spPr>
          <p:txBody>
            <a:bodyPr wrap="none" anchor="ctr"/>
            <a:lstStyle/>
            <a:p>
              <a:endParaRPr lang="en-US"/>
            </a:p>
          </p:txBody>
        </p:sp>
        <p:sp>
          <p:nvSpPr>
            <p:cNvPr id="28759" name="Rectangle 87"/>
            <p:cNvSpPr>
              <a:spLocks noChangeArrowheads="1"/>
            </p:cNvSpPr>
            <p:nvPr/>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28760" name="Rectangle 88"/>
            <p:cNvSpPr>
              <a:spLocks noChangeArrowheads="1"/>
            </p:cNvSpPr>
            <p:nvPr/>
          </p:nvSpPr>
          <p:spPr bwMode="auto">
            <a:xfrm>
              <a:off x="0" y="0"/>
              <a:ext cx="5760" cy="400"/>
            </a:xfrm>
            <a:prstGeom prst="rect">
              <a:avLst/>
            </a:prstGeom>
            <a:solidFill>
              <a:schemeClr val="accent2"/>
            </a:solidFill>
            <a:ln w="9525">
              <a:noFill/>
              <a:miter lim="800000"/>
              <a:headEnd/>
              <a:tailEnd/>
            </a:ln>
            <a:effectLst/>
          </p:spPr>
          <p:txBody>
            <a:bodyPr wrap="none" anchor="ctr"/>
            <a:lstStyle/>
            <a:p>
              <a:pPr algn="ctr" eaLnBrk="0" hangingPunct="0"/>
              <a:endParaRPr lang="en-US"/>
            </a:p>
          </p:txBody>
        </p:sp>
        <p:sp>
          <p:nvSpPr>
            <p:cNvPr id="28761" name="Oval 89"/>
            <p:cNvSpPr>
              <a:spLocks noChangeArrowheads="1"/>
            </p:cNvSpPr>
            <p:nvPr/>
          </p:nvSpPr>
          <p:spPr bwMode="auto">
            <a:xfrm>
              <a:off x="481" y="406"/>
              <a:ext cx="587" cy="587"/>
            </a:xfrm>
            <a:prstGeom prst="ellipse">
              <a:avLst/>
            </a:prstGeom>
            <a:solidFill>
              <a:schemeClr val="bg1"/>
            </a:solidFill>
            <a:ln w="9525">
              <a:noFill/>
              <a:round/>
              <a:headEnd/>
              <a:tailEnd/>
            </a:ln>
            <a:effectLst/>
          </p:spPr>
          <p:txBody>
            <a:bodyPr wrap="none" anchor="ctr"/>
            <a:lstStyle/>
            <a:p>
              <a:endParaRPr lang="en-US"/>
            </a:p>
          </p:txBody>
        </p:sp>
      </p:grpSp>
      <p:sp>
        <p:nvSpPr>
          <p:cNvPr id="28674" name="AutoShape 2"/>
          <p:cNvSpPr>
            <a:spLocks noGrp="1" noChangeArrowheads="1"/>
          </p:cNvSpPr>
          <p:nvPr>
            <p:ph type="title"/>
          </p:nvPr>
        </p:nvSpPr>
        <p:spPr>
          <a:xfrm>
            <a:off x="889000" y="203200"/>
            <a:ext cx="8255000" cy="428625"/>
          </a:xfrm>
        </p:spPr>
        <p:txBody>
          <a:bodyPr>
            <a:normAutofit fontScale="90000"/>
          </a:bodyPr>
          <a:lstStyle/>
          <a:p>
            <a:pPr algn="ctr"/>
            <a:r>
              <a:rPr lang="en-US"/>
              <a:t>Maslow’s Hierarchy of Needs</a:t>
            </a:r>
          </a:p>
        </p:txBody>
      </p:sp>
      <p:sp>
        <p:nvSpPr>
          <p:cNvPr id="28748" name="Text Box 76"/>
          <p:cNvSpPr txBox="1">
            <a:spLocks noChangeArrowheads="1"/>
          </p:cNvSpPr>
          <p:nvPr/>
        </p:nvSpPr>
        <p:spPr bwMode="auto">
          <a:xfrm>
            <a:off x="1257300" y="1625600"/>
            <a:ext cx="2108200" cy="730250"/>
          </a:xfrm>
          <a:prstGeom prst="rect">
            <a:avLst/>
          </a:prstGeom>
          <a:noFill/>
          <a:ln w="9525">
            <a:noFill/>
            <a:miter lim="800000"/>
            <a:headEnd/>
            <a:tailEnd/>
          </a:ln>
          <a:effectLst/>
        </p:spPr>
        <p:txBody>
          <a:bodyPr>
            <a:spAutoFit/>
          </a:bodyPr>
          <a:lstStyle/>
          <a:p>
            <a:pPr eaLnBrk="0" hangingPunct="0">
              <a:spcBef>
                <a:spcPct val="50000"/>
              </a:spcBef>
            </a:pPr>
            <a:r>
              <a:rPr lang="en-US">
                <a:latin typeface="Comic Sans MS" pitchFamily="66" charset="0"/>
              </a:rPr>
              <a:t>Need to maximize one’s potential.</a:t>
            </a:r>
          </a:p>
        </p:txBody>
      </p:sp>
      <p:pic>
        <p:nvPicPr>
          <p:cNvPr id="28753" name="Picture 81" descr="Physiological.jpg                                              0009C3E3 the beast                      ABA78158:"/>
          <p:cNvPicPr>
            <a:picLocks noChangeAspect="1" noChangeArrowheads="1"/>
          </p:cNvPicPr>
          <p:nvPr/>
        </p:nvPicPr>
        <p:blipFill>
          <a:blip r:embed="rId3"/>
          <a:srcRect/>
          <a:stretch>
            <a:fillRect/>
          </a:stretch>
        </p:blipFill>
        <p:spPr bwMode="auto">
          <a:xfrm>
            <a:off x="3036888" y="5353050"/>
            <a:ext cx="5761037" cy="1060450"/>
          </a:xfrm>
          <a:prstGeom prst="rect">
            <a:avLst/>
          </a:prstGeom>
          <a:noFill/>
        </p:spPr>
      </p:pic>
      <p:pic>
        <p:nvPicPr>
          <p:cNvPr id="28754" name="Picture 82" descr="&#10;Safety.jpg                                                     0009C3E3 the beast                      ABA78158:"/>
          <p:cNvPicPr>
            <a:picLocks noChangeAspect="1" noChangeArrowheads="1"/>
          </p:cNvPicPr>
          <p:nvPr/>
        </p:nvPicPr>
        <p:blipFill>
          <a:blip r:embed="rId4"/>
          <a:srcRect/>
          <a:stretch>
            <a:fillRect/>
          </a:stretch>
        </p:blipFill>
        <p:spPr bwMode="auto">
          <a:xfrm>
            <a:off x="3544888" y="4416425"/>
            <a:ext cx="4719637" cy="996950"/>
          </a:xfrm>
          <a:prstGeom prst="rect">
            <a:avLst/>
          </a:prstGeom>
          <a:noFill/>
        </p:spPr>
      </p:pic>
      <p:pic>
        <p:nvPicPr>
          <p:cNvPr id="28755" name="Picture 83" descr="Love.jpg                                                       0009C3E3 the beast                      ABA78158:"/>
          <p:cNvPicPr>
            <a:picLocks noChangeAspect="1" noChangeArrowheads="1"/>
          </p:cNvPicPr>
          <p:nvPr/>
        </p:nvPicPr>
        <p:blipFill>
          <a:blip r:embed="rId5"/>
          <a:srcRect/>
          <a:stretch>
            <a:fillRect/>
          </a:stretch>
        </p:blipFill>
        <p:spPr bwMode="auto">
          <a:xfrm>
            <a:off x="4011613" y="3419475"/>
            <a:ext cx="3786187" cy="1033463"/>
          </a:xfrm>
          <a:prstGeom prst="rect">
            <a:avLst/>
          </a:prstGeom>
          <a:noFill/>
        </p:spPr>
      </p:pic>
      <p:pic>
        <p:nvPicPr>
          <p:cNvPr id="28756" name="Picture 84" descr="&#10;Esteem.jpg                                                     0009C3E3 the beast                      ABA78158:"/>
          <p:cNvPicPr>
            <a:picLocks noChangeAspect="1" noChangeArrowheads="1"/>
          </p:cNvPicPr>
          <p:nvPr/>
        </p:nvPicPr>
        <p:blipFill>
          <a:blip r:embed="rId6"/>
          <a:srcRect/>
          <a:stretch>
            <a:fillRect/>
          </a:stretch>
        </p:blipFill>
        <p:spPr bwMode="auto">
          <a:xfrm>
            <a:off x="4551363" y="2455863"/>
            <a:ext cx="2706687" cy="1004887"/>
          </a:xfrm>
          <a:prstGeom prst="rect">
            <a:avLst/>
          </a:prstGeom>
          <a:noFill/>
        </p:spPr>
      </p:pic>
      <p:pic>
        <p:nvPicPr>
          <p:cNvPr id="28757" name="Picture 85" descr="Self-Actualization.jpg                                         0009C3E3 the beast                      ABA78158:"/>
          <p:cNvPicPr>
            <a:picLocks noChangeAspect="1" noChangeArrowheads="1"/>
          </p:cNvPicPr>
          <p:nvPr/>
        </p:nvPicPr>
        <p:blipFill>
          <a:blip r:embed="rId7"/>
          <a:srcRect/>
          <a:stretch>
            <a:fillRect/>
          </a:stretch>
        </p:blipFill>
        <p:spPr bwMode="auto">
          <a:xfrm>
            <a:off x="4605338" y="919163"/>
            <a:ext cx="2524125" cy="1563687"/>
          </a:xfrm>
          <a:prstGeom prst="rect">
            <a:avLst/>
          </a:prstGeom>
          <a:noFill/>
        </p:spPr>
      </p:pic>
      <p:sp>
        <p:nvSpPr>
          <p:cNvPr id="28749" name="Text Box 77"/>
          <p:cNvSpPr txBox="1">
            <a:spLocks noChangeArrowheads="1"/>
          </p:cNvSpPr>
          <p:nvPr/>
        </p:nvSpPr>
        <p:spPr bwMode="auto">
          <a:xfrm>
            <a:off x="1143000" y="2476500"/>
            <a:ext cx="2578100" cy="939800"/>
          </a:xfrm>
          <a:prstGeom prst="rect">
            <a:avLst/>
          </a:prstGeom>
          <a:noFill/>
          <a:ln w="9525">
            <a:noFill/>
            <a:miter lim="800000"/>
            <a:headEnd/>
            <a:tailEnd/>
          </a:ln>
          <a:effectLst/>
        </p:spPr>
        <p:txBody>
          <a:bodyPr>
            <a:spAutoFit/>
          </a:bodyPr>
          <a:lstStyle/>
          <a:p>
            <a:pPr eaLnBrk="0" hangingPunct="0">
              <a:spcBef>
                <a:spcPct val="50000"/>
              </a:spcBef>
            </a:pPr>
            <a:r>
              <a:rPr lang="en-US" sz="1600">
                <a:latin typeface="Comic Sans MS" pitchFamily="66" charset="0"/>
              </a:rPr>
              <a:t>Need for self-respect and self-esteem and for the esteem of others.</a:t>
            </a:r>
          </a:p>
        </p:txBody>
      </p:sp>
      <p:sp>
        <p:nvSpPr>
          <p:cNvPr id="28751" name="Text Box 79"/>
          <p:cNvSpPr txBox="1">
            <a:spLocks noChangeArrowheads="1"/>
          </p:cNvSpPr>
          <p:nvPr/>
        </p:nvSpPr>
        <p:spPr bwMode="auto">
          <a:xfrm>
            <a:off x="1143000" y="4432300"/>
            <a:ext cx="2578100" cy="939800"/>
          </a:xfrm>
          <a:prstGeom prst="rect">
            <a:avLst/>
          </a:prstGeom>
          <a:noFill/>
          <a:ln w="9525">
            <a:noFill/>
            <a:miter lim="800000"/>
            <a:headEnd/>
            <a:tailEnd/>
          </a:ln>
          <a:effectLst/>
        </p:spPr>
        <p:txBody>
          <a:bodyPr>
            <a:spAutoFit/>
          </a:bodyPr>
          <a:lstStyle/>
          <a:p>
            <a:pPr eaLnBrk="0" hangingPunct="0">
              <a:spcBef>
                <a:spcPct val="50000"/>
              </a:spcBef>
            </a:pPr>
            <a:r>
              <a:rPr lang="en-US" sz="1600">
                <a:latin typeface="Comic Sans MS" pitchFamily="66" charset="0"/>
              </a:rPr>
              <a:t>Need for security, stability, freedom from fear, structure &amp; order.</a:t>
            </a:r>
          </a:p>
        </p:txBody>
      </p:sp>
      <p:sp>
        <p:nvSpPr>
          <p:cNvPr id="28752" name="Text Box 80"/>
          <p:cNvSpPr txBox="1">
            <a:spLocks noChangeArrowheads="1"/>
          </p:cNvSpPr>
          <p:nvPr/>
        </p:nvSpPr>
        <p:spPr bwMode="auto">
          <a:xfrm>
            <a:off x="1143000" y="5410200"/>
            <a:ext cx="2032000" cy="939800"/>
          </a:xfrm>
          <a:prstGeom prst="rect">
            <a:avLst/>
          </a:prstGeom>
          <a:noFill/>
          <a:ln w="9525">
            <a:noFill/>
            <a:miter lim="800000"/>
            <a:headEnd/>
            <a:tailEnd/>
          </a:ln>
          <a:effectLst/>
        </p:spPr>
        <p:txBody>
          <a:bodyPr>
            <a:spAutoFit/>
          </a:bodyPr>
          <a:lstStyle/>
          <a:p>
            <a:pPr eaLnBrk="0" hangingPunct="0">
              <a:spcBef>
                <a:spcPct val="50000"/>
              </a:spcBef>
            </a:pPr>
            <a:r>
              <a:rPr lang="en-US" sz="1600">
                <a:latin typeface="Comic Sans MS" pitchFamily="66" charset="0"/>
              </a:rPr>
              <a:t>Need for shelter, food, clothes, air, sleep, and activity.</a:t>
            </a:r>
          </a:p>
        </p:txBody>
      </p:sp>
      <p:sp>
        <p:nvSpPr>
          <p:cNvPr id="28750" name="Text Box 78"/>
          <p:cNvSpPr txBox="1">
            <a:spLocks noChangeArrowheads="1"/>
          </p:cNvSpPr>
          <p:nvPr/>
        </p:nvSpPr>
        <p:spPr bwMode="auto">
          <a:xfrm>
            <a:off x="1143000" y="3467100"/>
            <a:ext cx="2578100" cy="939800"/>
          </a:xfrm>
          <a:prstGeom prst="rect">
            <a:avLst/>
          </a:prstGeom>
          <a:noFill/>
          <a:ln w="9525">
            <a:noFill/>
            <a:miter lim="800000"/>
            <a:headEnd/>
            <a:tailEnd/>
          </a:ln>
          <a:effectLst/>
        </p:spPr>
        <p:txBody>
          <a:bodyPr>
            <a:spAutoFit/>
          </a:bodyPr>
          <a:lstStyle/>
          <a:p>
            <a:pPr eaLnBrk="0" hangingPunct="0">
              <a:spcBef>
                <a:spcPct val="50000"/>
              </a:spcBef>
            </a:pPr>
            <a:r>
              <a:rPr lang="en-US" sz="1600">
                <a:latin typeface="Comic Sans MS" pitchFamily="66" charset="0"/>
              </a:rPr>
              <a:t>Need for community, family, friends, lover, affection &amp; intimacy.</a:t>
            </a:r>
          </a:p>
        </p:txBody>
      </p:sp>
      <p:sp>
        <p:nvSpPr>
          <p:cNvPr id="28763" name="Line 91"/>
          <p:cNvSpPr>
            <a:spLocks noChangeShapeType="1"/>
          </p:cNvSpPr>
          <p:nvPr/>
        </p:nvSpPr>
        <p:spPr bwMode="auto">
          <a:xfrm>
            <a:off x="1143000" y="2463800"/>
            <a:ext cx="3822700" cy="0"/>
          </a:xfrm>
          <a:prstGeom prst="line">
            <a:avLst/>
          </a:prstGeom>
          <a:noFill/>
          <a:ln w="38100">
            <a:solidFill>
              <a:schemeClr val="tx1"/>
            </a:solidFill>
            <a:round/>
            <a:headEnd/>
            <a:tailEnd/>
          </a:ln>
          <a:effectLst/>
        </p:spPr>
        <p:txBody>
          <a:bodyPr wrap="none" anchor="ctr"/>
          <a:lstStyle/>
          <a:p>
            <a:endParaRPr lang="en-US"/>
          </a:p>
        </p:txBody>
      </p:sp>
      <p:sp>
        <p:nvSpPr>
          <p:cNvPr id="28764" name="Line 92"/>
          <p:cNvSpPr>
            <a:spLocks noChangeShapeType="1"/>
          </p:cNvSpPr>
          <p:nvPr/>
        </p:nvSpPr>
        <p:spPr bwMode="auto">
          <a:xfrm flipH="1">
            <a:off x="1143000" y="3441700"/>
            <a:ext cx="3263900" cy="0"/>
          </a:xfrm>
          <a:prstGeom prst="line">
            <a:avLst/>
          </a:prstGeom>
          <a:noFill/>
          <a:ln w="38100">
            <a:solidFill>
              <a:schemeClr val="tx1"/>
            </a:solidFill>
            <a:round/>
            <a:headEnd/>
            <a:tailEnd/>
          </a:ln>
          <a:effectLst/>
        </p:spPr>
        <p:txBody>
          <a:bodyPr wrap="none" anchor="ctr"/>
          <a:lstStyle/>
          <a:p>
            <a:endParaRPr lang="en-US"/>
          </a:p>
        </p:txBody>
      </p:sp>
      <p:sp>
        <p:nvSpPr>
          <p:cNvPr id="28765" name="Line 93"/>
          <p:cNvSpPr>
            <a:spLocks noChangeShapeType="1"/>
          </p:cNvSpPr>
          <p:nvPr/>
        </p:nvSpPr>
        <p:spPr bwMode="auto">
          <a:xfrm flipH="1">
            <a:off x="1143000" y="4445000"/>
            <a:ext cx="2806700" cy="0"/>
          </a:xfrm>
          <a:prstGeom prst="line">
            <a:avLst/>
          </a:prstGeom>
          <a:noFill/>
          <a:ln w="38100">
            <a:solidFill>
              <a:schemeClr val="tx1"/>
            </a:solidFill>
            <a:round/>
            <a:headEnd/>
            <a:tailEnd/>
          </a:ln>
          <a:effectLst/>
        </p:spPr>
        <p:txBody>
          <a:bodyPr wrap="none" anchor="ctr"/>
          <a:lstStyle/>
          <a:p>
            <a:endParaRPr lang="en-US"/>
          </a:p>
        </p:txBody>
      </p:sp>
      <p:sp>
        <p:nvSpPr>
          <p:cNvPr id="28766" name="Line 94"/>
          <p:cNvSpPr>
            <a:spLocks noChangeShapeType="1"/>
          </p:cNvSpPr>
          <p:nvPr/>
        </p:nvSpPr>
        <p:spPr bwMode="auto">
          <a:xfrm flipH="1">
            <a:off x="1143000" y="5372100"/>
            <a:ext cx="2260600" cy="0"/>
          </a:xfrm>
          <a:prstGeom prst="line">
            <a:avLst/>
          </a:prstGeom>
          <a:noFill/>
          <a:ln w="38100">
            <a:solidFill>
              <a:schemeClr val="tx1"/>
            </a:solidFill>
            <a:round/>
            <a:headEnd/>
            <a:tailEnd/>
          </a:ln>
          <a:effectLst/>
        </p:spPr>
        <p:txBody>
          <a:bodyPr wrap="none" anchor="ct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8753"/>
                                        </p:tgtEl>
                                        <p:attrNameLst>
                                          <p:attrName>style.visibility</p:attrName>
                                        </p:attrNameLst>
                                      </p:cBhvr>
                                      <p:to>
                                        <p:strVal val="visible"/>
                                      </p:to>
                                    </p:set>
                                    <p:anim calcmode="lin" valueType="num">
                                      <p:cBhvr additive="base">
                                        <p:cTn id="7" dur="500" fill="hold"/>
                                        <p:tgtEl>
                                          <p:spTgt spid="28753"/>
                                        </p:tgtEl>
                                        <p:attrNameLst>
                                          <p:attrName>ppt_x</p:attrName>
                                        </p:attrNameLst>
                                      </p:cBhvr>
                                      <p:tavLst>
                                        <p:tav tm="0">
                                          <p:val>
                                            <p:strVal val="1+#ppt_w/2"/>
                                          </p:val>
                                        </p:tav>
                                        <p:tav tm="100000">
                                          <p:val>
                                            <p:strVal val="#ppt_x"/>
                                          </p:val>
                                        </p:tav>
                                      </p:tavLst>
                                    </p:anim>
                                    <p:anim calcmode="lin" valueType="num">
                                      <p:cBhvr additive="base">
                                        <p:cTn id="8" dur="500" fill="hold"/>
                                        <p:tgtEl>
                                          <p:spTgt spid="2875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752"/>
                                        </p:tgtEl>
                                        <p:attrNameLst>
                                          <p:attrName>style.visibility</p:attrName>
                                        </p:attrNameLst>
                                      </p:cBhvr>
                                      <p:to>
                                        <p:strVal val="visible"/>
                                      </p:to>
                                    </p:set>
                                    <p:anim calcmode="lin" valueType="num">
                                      <p:cBhvr additive="base">
                                        <p:cTn id="12" dur="500" fill="hold"/>
                                        <p:tgtEl>
                                          <p:spTgt spid="28752"/>
                                        </p:tgtEl>
                                        <p:attrNameLst>
                                          <p:attrName>ppt_x</p:attrName>
                                        </p:attrNameLst>
                                      </p:cBhvr>
                                      <p:tavLst>
                                        <p:tav tm="0">
                                          <p:val>
                                            <p:strVal val="0-#ppt_w/2"/>
                                          </p:val>
                                        </p:tav>
                                        <p:tav tm="100000">
                                          <p:val>
                                            <p:strVal val="#ppt_x"/>
                                          </p:val>
                                        </p:tav>
                                      </p:tavLst>
                                    </p:anim>
                                    <p:anim calcmode="lin" valueType="num">
                                      <p:cBhvr additive="base">
                                        <p:cTn id="13" dur="500" fill="hold"/>
                                        <p:tgtEl>
                                          <p:spTgt spid="2875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28766"/>
                                        </p:tgtEl>
                                        <p:attrNameLst>
                                          <p:attrName>style.visibility</p:attrName>
                                        </p:attrNameLst>
                                      </p:cBhvr>
                                      <p:to>
                                        <p:strVal val="visible"/>
                                      </p:to>
                                    </p:set>
                                    <p:anim calcmode="lin" valueType="num">
                                      <p:cBhvr additive="base">
                                        <p:cTn id="17" dur="500" fill="hold"/>
                                        <p:tgtEl>
                                          <p:spTgt spid="28766"/>
                                        </p:tgtEl>
                                        <p:attrNameLst>
                                          <p:attrName>ppt_x</p:attrName>
                                        </p:attrNameLst>
                                      </p:cBhvr>
                                      <p:tavLst>
                                        <p:tav tm="0">
                                          <p:val>
                                            <p:strVal val="1+#ppt_w/2"/>
                                          </p:val>
                                        </p:tav>
                                        <p:tav tm="100000">
                                          <p:val>
                                            <p:strVal val="#ppt_x"/>
                                          </p:val>
                                        </p:tav>
                                      </p:tavLst>
                                    </p:anim>
                                    <p:anim calcmode="lin" valueType="num">
                                      <p:cBhvr additive="base">
                                        <p:cTn id="18" dur="500" fill="hold"/>
                                        <p:tgtEl>
                                          <p:spTgt spid="2876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28754"/>
                                        </p:tgtEl>
                                        <p:attrNameLst>
                                          <p:attrName>style.visibility</p:attrName>
                                        </p:attrNameLst>
                                      </p:cBhvr>
                                      <p:to>
                                        <p:strVal val="visible"/>
                                      </p:to>
                                    </p:set>
                                    <p:anim calcmode="lin" valueType="num">
                                      <p:cBhvr additive="base">
                                        <p:cTn id="23" dur="500" fill="hold"/>
                                        <p:tgtEl>
                                          <p:spTgt spid="28754"/>
                                        </p:tgtEl>
                                        <p:attrNameLst>
                                          <p:attrName>ppt_x</p:attrName>
                                        </p:attrNameLst>
                                      </p:cBhvr>
                                      <p:tavLst>
                                        <p:tav tm="0">
                                          <p:val>
                                            <p:strVal val="1+#ppt_w/2"/>
                                          </p:val>
                                        </p:tav>
                                        <p:tav tm="100000">
                                          <p:val>
                                            <p:strVal val="#ppt_x"/>
                                          </p:val>
                                        </p:tav>
                                      </p:tavLst>
                                    </p:anim>
                                    <p:anim calcmode="lin" valueType="num">
                                      <p:cBhvr additive="base">
                                        <p:cTn id="24" dur="500" fill="hold"/>
                                        <p:tgtEl>
                                          <p:spTgt spid="28754"/>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2" presetClass="entr" presetSubtype="8" fill="hold" grpId="0" nodeType="afterEffect">
                                  <p:stCondLst>
                                    <p:cond delay="0"/>
                                  </p:stCondLst>
                                  <p:childTnLst>
                                    <p:set>
                                      <p:cBhvr>
                                        <p:cTn id="27" dur="1" fill="hold">
                                          <p:stCondLst>
                                            <p:cond delay="0"/>
                                          </p:stCondLst>
                                        </p:cTn>
                                        <p:tgtEl>
                                          <p:spTgt spid="28751"/>
                                        </p:tgtEl>
                                        <p:attrNameLst>
                                          <p:attrName>style.visibility</p:attrName>
                                        </p:attrNameLst>
                                      </p:cBhvr>
                                      <p:to>
                                        <p:strVal val="visible"/>
                                      </p:to>
                                    </p:set>
                                    <p:anim calcmode="lin" valueType="num">
                                      <p:cBhvr additive="base">
                                        <p:cTn id="28" dur="500" fill="hold"/>
                                        <p:tgtEl>
                                          <p:spTgt spid="28751"/>
                                        </p:tgtEl>
                                        <p:attrNameLst>
                                          <p:attrName>ppt_x</p:attrName>
                                        </p:attrNameLst>
                                      </p:cBhvr>
                                      <p:tavLst>
                                        <p:tav tm="0">
                                          <p:val>
                                            <p:strVal val="0-#ppt_w/2"/>
                                          </p:val>
                                        </p:tav>
                                        <p:tav tm="100000">
                                          <p:val>
                                            <p:strVal val="#ppt_x"/>
                                          </p:val>
                                        </p:tav>
                                      </p:tavLst>
                                    </p:anim>
                                    <p:anim calcmode="lin" valueType="num">
                                      <p:cBhvr additive="base">
                                        <p:cTn id="29" dur="500" fill="hold"/>
                                        <p:tgtEl>
                                          <p:spTgt spid="28751"/>
                                        </p:tgtEl>
                                        <p:attrNameLst>
                                          <p:attrName>ppt_y</p:attrName>
                                        </p:attrNameLst>
                                      </p:cBhvr>
                                      <p:tavLst>
                                        <p:tav tm="0">
                                          <p:val>
                                            <p:strVal val="#ppt_y"/>
                                          </p:val>
                                        </p:tav>
                                        <p:tav tm="100000">
                                          <p:val>
                                            <p:strVal val="#ppt_y"/>
                                          </p:val>
                                        </p:tav>
                                      </p:tavLst>
                                    </p:anim>
                                  </p:childTnLst>
                                </p:cTn>
                              </p:par>
                            </p:childTnLst>
                          </p:cTn>
                        </p:par>
                        <p:par>
                          <p:cTn id="30" fill="hold">
                            <p:stCondLst>
                              <p:cond delay="1000"/>
                            </p:stCondLst>
                            <p:childTnLst>
                              <p:par>
                                <p:cTn id="31" presetID="2" presetClass="entr" presetSubtype="2" fill="hold" grpId="0" nodeType="afterEffect">
                                  <p:stCondLst>
                                    <p:cond delay="0"/>
                                  </p:stCondLst>
                                  <p:childTnLst>
                                    <p:set>
                                      <p:cBhvr>
                                        <p:cTn id="32" dur="1" fill="hold">
                                          <p:stCondLst>
                                            <p:cond delay="0"/>
                                          </p:stCondLst>
                                        </p:cTn>
                                        <p:tgtEl>
                                          <p:spTgt spid="28765"/>
                                        </p:tgtEl>
                                        <p:attrNameLst>
                                          <p:attrName>style.visibility</p:attrName>
                                        </p:attrNameLst>
                                      </p:cBhvr>
                                      <p:to>
                                        <p:strVal val="visible"/>
                                      </p:to>
                                    </p:set>
                                    <p:anim calcmode="lin" valueType="num">
                                      <p:cBhvr additive="base">
                                        <p:cTn id="33" dur="500" fill="hold"/>
                                        <p:tgtEl>
                                          <p:spTgt spid="28765"/>
                                        </p:tgtEl>
                                        <p:attrNameLst>
                                          <p:attrName>ppt_x</p:attrName>
                                        </p:attrNameLst>
                                      </p:cBhvr>
                                      <p:tavLst>
                                        <p:tav tm="0">
                                          <p:val>
                                            <p:strVal val="1+#ppt_w/2"/>
                                          </p:val>
                                        </p:tav>
                                        <p:tav tm="100000">
                                          <p:val>
                                            <p:strVal val="#ppt_x"/>
                                          </p:val>
                                        </p:tav>
                                      </p:tavLst>
                                    </p:anim>
                                    <p:anim calcmode="lin" valueType="num">
                                      <p:cBhvr additive="base">
                                        <p:cTn id="34" dur="500" fill="hold"/>
                                        <p:tgtEl>
                                          <p:spTgt spid="28765"/>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28755"/>
                                        </p:tgtEl>
                                        <p:attrNameLst>
                                          <p:attrName>style.visibility</p:attrName>
                                        </p:attrNameLst>
                                      </p:cBhvr>
                                      <p:to>
                                        <p:strVal val="visible"/>
                                      </p:to>
                                    </p:set>
                                    <p:anim calcmode="lin" valueType="num">
                                      <p:cBhvr additive="base">
                                        <p:cTn id="39" dur="500" fill="hold"/>
                                        <p:tgtEl>
                                          <p:spTgt spid="28755"/>
                                        </p:tgtEl>
                                        <p:attrNameLst>
                                          <p:attrName>ppt_x</p:attrName>
                                        </p:attrNameLst>
                                      </p:cBhvr>
                                      <p:tavLst>
                                        <p:tav tm="0">
                                          <p:val>
                                            <p:strVal val="1+#ppt_w/2"/>
                                          </p:val>
                                        </p:tav>
                                        <p:tav tm="100000">
                                          <p:val>
                                            <p:strVal val="#ppt_x"/>
                                          </p:val>
                                        </p:tav>
                                      </p:tavLst>
                                    </p:anim>
                                    <p:anim calcmode="lin" valueType="num">
                                      <p:cBhvr additive="base">
                                        <p:cTn id="40" dur="500" fill="hold"/>
                                        <p:tgtEl>
                                          <p:spTgt spid="28755"/>
                                        </p:tgtEl>
                                        <p:attrNameLst>
                                          <p:attrName>ppt_y</p:attrName>
                                        </p:attrNameLst>
                                      </p:cBhvr>
                                      <p:tavLst>
                                        <p:tav tm="0">
                                          <p:val>
                                            <p:strVal val="#ppt_y"/>
                                          </p:val>
                                        </p:tav>
                                        <p:tav tm="100000">
                                          <p:val>
                                            <p:strVal val="#ppt_y"/>
                                          </p:val>
                                        </p:tav>
                                      </p:tavLst>
                                    </p:anim>
                                  </p:childTnLst>
                                </p:cTn>
                              </p:par>
                            </p:childTnLst>
                          </p:cTn>
                        </p:par>
                        <p:par>
                          <p:cTn id="41" fill="hold">
                            <p:stCondLst>
                              <p:cond delay="500"/>
                            </p:stCondLst>
                            <p:childTnLst>
                              <p:par>
                                <p:cTn id="42" presetID="2" presetClass="entr" presetSubtype="8" fill="hold" grpId="0" nodeType="afterEffect">
                                  <p:stCondLst>
                                    <p:cond delay="0"/>
                                  </p:stCondLst>
                                  <p:childTnLst>
                                    <p:set>
                                      <p:cBhvr>
                                        <p:cTn id="43" dur="1" fill="hold">
                                          <p:stCondLst>
                                            <p:cond delay="0"/>
                                          </p:stCondLst>
                                        </p:cTn>
                                        <p:tgtEl>
                                          <p:spTgt spid="28750"/>
                                        </p:tgtEl>
                                        <p:attrNameLst>
                                          <p:attrName>style.visibility</p:attrName>
                                        </p:attrNameLst>
                                      </p:cBhvr>
                                      <p:to>
                                        <p:strVal val="visible"/>
                                      </p:to>
                                    </p:set>
                                    <p:anim calcmode="lin" valueType="num">
                                      <p:cBhvr additive="base">
                                        <p:cTn id="44" dur="500" fill="hold"/>
                                        <p:tgtEl>
                                          <p:spTgt spid="28750"/>
                                        </p:tgtEl>
                                        <p:attrNameLst>
                                          <p:attrName>ppt_x</p:attrName>
                                        </p:attrNameLst>
                                      </p:cBhvr>
                                      <p:tavLst>
                                        <p:tav tm="0">
                                          <p:val>
                                            <p:strVal val="0-#ppt_w/2"/>
                                          </p:val>
                                        </p:tav>
                                        <p:tav tm="100000">
                                          <p:val>
                                            <p:strVal val="#ppt_x"/>
                                          </p:val>
                                        </p:tav>
                                      </p:tavLst>
                                    </p:anim>
                                    <p:anim calcmode="lin" valueType="num">
                                      <p:cBhvr additive="base">
                                        <p:cTn id="45" dur="500" fill="hold"/>
                                        <p:tgtEl>
                                          <p:spTgt spid="28750"/>
                                        </p:tgtEl>
                                        <p:attrNameLst>
                                          <p:attrName>ppt_y</p:attrName>
                                        </p:attrNameLst>
                                      </p:cBhvr>
                                      <p:tavLst>
                                        <p:tav tm="0">
                                          <p:val>
                                            <p:strVal val="#ppt_y"/>
                                          </p:val>
                                        </p:tav>
                                        <p:tav tm="100000">
                                          <p:val>
                                            <p:strVal val="#ppt_y"/>
                                          </p:val>
                                        </p:tav>
                                      </p:tavLst>
                                    </p:anim>
                                  </p:childTnLst>
                                </p:cTn>
                              </p:par>
                            </p:childTnLst>
                          </p:cTn>
                        </p:par>
                        <p:par>
                          <p:cTn id="46" fill="hold">
                            <p:stCondLst>
                              <p:cond delay="1000"/>
                            </p:stCondLst>
                            <p:childTnLst>
                              <p:par>
                                <p:cTn id="47" presetID="2" presetClass="entr" presetSubtype="2" fill="hold" grpId="0" nodeType="afterEffect">
                                  <p:stCondLst>
                                    <p:cond delay="0"/>
                                  </p:stCondLst>
                                  <p:childTnLst>
                                    <p:set>
                                      <p:cBhvr>
                                        <p:cTn id="48" dur="1" fill="hold">
                                          <p:stCondLst>
                                            <p:cond delay="0"/>
                                          </p:stCondLst>
                                        </p:cTn>
                                        <p:tgtEl>
                                          <p:spTgt spid="28764"/>
                                        </p:tgtEl>
                                        <p:attrNameLst>
                                          <p:attrName>style.visibility</p:attrName>
                                        </p:attrNameLst>
                                      </p:cBhvr>
                                      <p:to>
                                        <p:strVal val="visible"/>
                                      </p:to>
                                    </p:set>
                                    <p:anim calcmode="lin" valueType="num">
                                      <p:cBhvr additive="base">
                                        <p:cTn id="49" dur="500" fill="hold"/>
                                        <p:tgtEl>
                                          <p:spTgt spid="28764"/>
                                        </p:tgtEl>
                                        <p:attrNameLst>
                                          <p:attrName>ppt_x</p:attrName>
                                        </p:attrNameLst>
                                      </p:cBhvr>
                                      <p:tavLst>
                                        <p:tav tm="0">
                                          <p:val>
                                            <p:strVal val="1+#ppt_w/2"/>
                                          </p:val>
                                        </p:tav>
                                        <p:tav tm="100000">
                                          <p:val>
                                            <p:strVal val="#ppt_x"/>
                                          </p:val>
                                        </p:tav>
                                      </p:tavLst>
                                    </p:anim>
                                    <p:anim calcmode="lin" valueType="num">
                                      <p:cBhvr additive="base">
                                        <p:cTn id="50" dur="500" fill="hold"/>
                                        <p:tgtEl>
                                          <p:spTgt spid="28764"/>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nodeType="clickEffect">
                                  <p:stCondLst>
                                    <p:cond delay="0"/>
                                  </p:stCondLst>
                                  <p:childTnLst>
                                    <p:set>
                                      <p:cBhvr>
                                        <p:cTn id="54" dur="1" fill="hold">
                                          <p:stCondLst>
                                            <p:cond delay="0"/>
                                          </p:stCondLst>
                                        </p:cTn>
                                        <p:tgtEl>
                                          <p:spTgt spid="28756"/>
                                        </p:tgtEl>
                                        <p:attrNameLst>
                                          <p:attrName>style.visibility</p:attrName>
                                        </p:attrNameLst>
                                      </p:cBhvr>
                                      <p:to>
                                        <p:strVal val="visible"/>
                                      </p:to>
                                    </p:set>
                                    <p:anim calcmode="lin" valueType="num">
                                      <p:cBhvr additive="base">
                                        <p:cTn id="55" dur="500" fill="hold"/>
                                        <p:tgtEl>
                                          <p:spTgt spid="28756"/>
                                        </p:tgtEl>
                                        <p:attrNameLst>
                                          <p:attrName>ppt_x</p:attrName>
                                        </p:attrNameLst>
                                      </p:cBhvr>
                                      <p:tavLst>
                                        <p:tav tm="0">
                                          <p:val>
                                            <p:strVal val="1+#ppt_w/2"/>
                                          </p:val>
                                        </p:tav>
                                        <p:tav tm="100000">
                                          <p:val>
                                            <p:strVal val="#ppt_x"/>
                                          </p:val>
                                        </p:tav>
                                      </p:tavLst>
                                    </p:anim>
                                    <p:anim calcmode="lin" valueType="num">
                                      <p:cBhvr additive="base">
                                        <p:cTn id="56" dur="500" fill="hold"/>
                                        <p:tgtEl>
                                          <p:spTgt spid="28756"/>
                                        </p:tgtEl>
                                        <p:attrNameLst>
                                          <p:attrName>ppt_y</p:attrName>
                                        </p:attrNameLst>
                                      </p:cBhvr>
                                      <p:tavLst>
                                        <p:tav tm="0">
                                          <p:val>
                                            <p:strVal val="#ppt_y"/>
                                          </p:val>
                                        </p:tav>
                                        <p:tav tm="100000">
                                          <p:val>
                                            <p:strVal val="#ppt_y"/>
                                          </p:val>
                                        </p:tav>
                                      </p:tavLst>
                                    </p:anim>
                                  </p:childTnLst>
                                </p:cTn>
                              </p:par>
                            </p:childTnLst>
                          </p:cTn>
                        </p:par>
                        <p:par>
                          <p:cTn id="57" fill="hold">
                            <p:stCondLst>
                              <p:cond delay="500"/>
                            </p:stCondLst>
                            <p:childTnLst>
                              <p:par>
                                <p:cTn id="58" presetID="2" presetClass="entr" presetSubtype="8" fill="hold" grpId="0" nodeType="afterEffect">
                                  <p:stCondLst>
                                    <p:cond delay="0"/>
                                  </p:stCondLst>
                                  <p:childTnLst>
                                    <p:set>
                                      <p:cBhvr>
                                        <p:cTn id="59" dur="1" fill="hold">
                                          <p:stCondLst>
                                            <p:cond delay="0"/>
                                          </p:stCondLst>
                                        </p:cTn>
                                        <p:tgtEl>
                                          <p:spTgt spid="28749"/>
                                        </p:tgtEl>
                                        <p:attrNameLst>
                                          <p:attrName>style.visibility</p:attrName>
                                        </p:attrNameLst>
                                      </p:cBhvr>
                                      <p:to>
                                        <p:strVal val="visible"/>
                                      </p:to>
                                    </p:set>
                                    <p:anim calcmode="lin" valueType="num">
                                      <p:cBhvr additive="base">
                                        <p:cTn id="60" dur="500" fill="hold"/>
                                        <p:tgtEl>
                                          <p:spTgt spid="28749"/>
                                        </p:tgtEl>
                                        <p:attrNameLst>
                                          <p:attrName>ppt_x</p:attrName>
                                        </p:attrNameLst>
                                      </p:cBhvr>
                                      <p:tavLst>
                                        <p:tav tm="0">
                                          <p:val>
                                            <p:strVal val="0-#ppt_w/2"/>
                                          </p:val>
                                        </p:tav>
                                        <p:tav tm="100000">
                                          <p:val>
                                            <p:strVal val="#ppt_x"/>
                                          </p:val>
                                        </p:tav>
                                      </p:tavLst>
                                    </p:anim>
                                    <p:anim calcmode="lin" valueType="num">
                                      <p:cBhvr additive="base">
                                        <p:cTn id="61" dur="500" fill="hold"/>
                                        <p:tgtEl>
                                          <p:spTgt spid="28749"/>
                                        </p:tgtEl>
                                        <p:attrNameLst>
                                          <p:attrName>ppt_y</p:attrName>
                                        </p:attrNameLst>
                                      </p:cBhvr>
                                      <p:tavLst>
                                        <p:tav tm="0">
                                          <p:val>
                                            <p:strVal val="#ppt_y"/>
                                          </p:val>
                                        </p:tav>
                                        <p:tav tm="100000">
                                          <p:val>
                                            <p:strVal val="#ppt_y"/>
                                          </p:val>
                                        </p:tav>
                                      </p:tavLst>
                                    </p:anim>
                                  </p:childTnLst>
                                </p:cTn>
                              </p:par>
                            </p:childTnLst>
                          </p:cTn>
                        </p:par>
                        <p:par>
                          <p:cTn id="62" fill="hold">
                            <p:stCondLst>
                              <p:cond delay="1000"/>
                            </p:stCondLst>
                            <p:childTnLst>
                              <p:par>
                                <p:cTn id="63" presetID="2" presetClass="entr" presetSubtype="2" fill="hold" grpId="0" nodeType="afterEffect">
                                  <p:stCondLst>
                                    <p:cond delay="0"/>
                                  </p:stCondLst>
                                  <p:childTnLst>
                                    <p:set>
                                      <p:cBhvr>
                                        <p:cTn id="64" dur="1" fill="hold">
                                          <p:stCondLst>
                                            <p:cond delay="0"/>
                                          </p:stCondLst>
                                        </p:cTn>
                                        <p:tgtEl>
                                          <p:spTgt spid="28763"/>
                                        </p:tgtEl>
                                        <p:attrNameLst>
                                          <p:attrName>style.visibility</p:attrName>
                                        </p:attrNameLst>
                                      </p:cBhvr>
                                      <p:to>
                                        <p:strVal val="visible"/>
                                      </p:to>
                                    </p:set>
                                    <p:anim calcmode="lin" valueType="num">
                                      <p:cBhvr additive="base">
                                        <p:cTn id="65" dur="500" fill="hold"/>
                                        <p:tgtEl>
                                          <p:spTgt spid="28763"/>
                                        </p:tgtEl>
                                        <p:attrNameLst>
                                          <p:attrName>ppt_x</p:attrName>
                                        </p:attrNameLst>
                                      </p:cBhvr>
                                      <p:tavLst>
                                        <p:tav tm="0">
                                          <p:val>
                                            <p:strVal val="1+#ppt_w/2"/>
                                          </p:val>
                                        </p:tav>
                                        <p:tav tm="100000">
                                          <p:val>
                                            <p:strVal val="#ppt_x"/>
                                          </p:val>
                                        </p:tav>
                                      </p:tavLst>
                                    </p:anim>
                                    <p:anim calcmode="lin" valueType="num">
                                      <p:cBhvr additive="base">
                                        <p:cTn id="66" dur="500" fill="hold"/>
                                        <p:tgtEl>
                                          <p:spTgt spid="28763"/>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2" fill="hold" nodeType="clickEffect">
                                  <p:stCondLst>
                                    <p:cond delay="0"/>
                                  </p:stCondLst>
                                  <p:childTnLst>
                                    <p:set>
                                      <p:cBhvr>
                                        <p:cTn id="70" dur="1" fill="hold">
                                          <p:stCondLst>
                                            <p:cond delay="0"/>
                                          </p:stCondLst>
                                        </p:cTn>
                                        <p:tgtEl>
                                          <p:spTgt spid="28757"/>
                                        </p:tgtEl>
                                        <p:attrNameLst>
                                          <p:attrName>style.visibility</p:attrName>
                                        </p:attrNameLst>
                                      </p:cBhvr>
                                      <p:to>
                                        <p:strVal val="visible"/>
                                      </p:to>
                                    </p:set>
                                    <p:anim calcmode="lin" valueType="num">
                                      <p:cBhvr additive="base">
                                        <p:cTn id="71" dur="500" fill="hold"/>
                                        <p:tgtEl>
                                          <p:spTgt spid="28757"/>
                                        </p:tgtEl>
                                        <p:attrNameLst>
                                          <p:attrName>ppt_x</p:attrName>
                                        </p:attrNameLst>
                                      </p:cBhvr>
                                      <p:tavLst>
                                        <p:tav tm="0">
                                          <p:val>
                                            <p:strVal val="1+#ppt_w/2"/>
                                          </p:val>
                                        </p:tav>
                                        <p:tav tm="100000">
                                          <p:val>
                                            <p:strVal val="#ppt_x"/>
                                          </p:val>
                                        </p:tav>
                                      </p:tavLst>
                                    </p:anim>
                                    <p:anim calcmode="lin" valueType="num">
                                      <p:cBhvr additive="base">
                                        <p:cTn id="72" dur="500" fill="hold"/>
                                        <p:tgtEl>
                                          <p:spTgt spid="28757"/>
                                        </p:tgtEl>
                                        <p:attrNameLst>
                                          <p:attrName>ppt_y</p:attrName>
                                        </p:attrNameLst>
                                      </p:cBhvr>
                                      <p:tavLst>
                                        <p:tav tm="0">
                                          <p:val>
                                            <p:strVal val="#ppt_y"/>
                                          </p:val>
                                        </p:tav>
                                        <p:tav tm="100000">
                                          <p:val>
                                            <p:strVal val="#ppt_y"/>
                                          </p:val>
                                        </p:tav>
                                      </p:tavLst>
                                    </p:anim>
                                  </p:childTnLst>
                                </p:cTn>
                              </p:par>
                            </p:childTnLst>
                          </p:cTn>
                        </p:par>
                        <p:par>
                          <p:cTn id="73" fill="hold">
                            <p:stCondLst>
                              <p:cond delay="500"/>
                            </p:stCondLst>
                            <p:childTnLst>
                              <p:par>
                                <p:cTn id="74" presetID="2" presetClass="entr" presetSubtype="8" fill="hold" grpId="0" nodeType="afterEffect">
                                  <p:stCondLst>
                                    <p:cond delay="0"/>
                                  </p:stCondLst>
                                  <p:childTnLst>
                                    <p:set>
                                      <p:cBhvr>
                                        <p:cTn id="75" dur="1" fill="hold">
                                          <p:stCondLst>
                                            <p:cond delay="0"/>
                                          </p:stCondLst>
                                        </p:cTn>
                                        <p:tgtEl>
                                          <p:spTgt spid="28748"/>
                                        </p:tgtEl>
                                        <p:attrNameLst>
                                          <p:attrName>style.visibility</p:attrName>
                                        </p:attrNameLst>
                                      </p:cBhvr>
                                      <p:to>
                                        <p:strVal val="visible"/>
                                      </p:to>
                                    </p:set>
                                    <p:anim calcmode="lin" valueType="num">
                                      <p:cBhvr additive="base">
                                        <p:cTn id="76" dur="500" fill="hold"/>
                                        <p:tgtEl>
                                          <p:spTgt spid="28748"/>
                                        </p:tgtEl>
                                        <p:attrNameLst>
                                          <p:attrName>ppt_x</p:attrName>
                                        </p:attrNameLst>
                                      </p:cBhvr>
                                      <p:tavLst>
                                        <p:tav tm="0">
                                          <p:val>
                                            <p:strVal val="0-#ppt_w/2"/>
                                          </p:val>
                                        </p:tav>
                                        <p:tav tm="100000">
                                          <p:val>
                                            <p:strVal val="#ppt_x"/>
                                          </p:val>
                                        </p:tav>
                                      </p:tavLst>
                                    </p:anim>
                                    <p:anim calcmode="lin" valueType="num">
                                      <p:cBhvr additive="base">
                                        <p:cTn id="77" dur="500" fill="hold"/>
                                        <p:tgtEl>
                                          <p:spTgt spid="287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48" grpId="0" autoUpdateAnimBg="0"/>
      <p:bldP spid="28749" grpId="0" autoUpdateAnimBg="0"/>
      <p:bldP spid="28751" grpId="0" autoUpdateAnimBg="0"/>
      <p:bldP spid="28752" grpId="0" autoUpdateAnimBg="0"/>
      <p:bldP spid="28750" grpId="0" autoUpdateAnimBg="0"/>
      <p:bldP spid="28763" grpId="0" animBg="1"/>
      <p:bldP spid="28764" grpId="0" animBg="1"/>
      <p:bldP spid="28765" grpId="0" animBg="1"/>
      <p:bldP spid="2876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normAutofit fontScale="90000"/>
          </a:bodyPr>
          <a:lstStyle/>
          <a:p>
            <a:r>
              <a:rPr lang="en-US" b="1" u="sng" dirty="0" smtClean="0"/>
              <a:t>PHYSICAL DEVELOPMENT</a:t>
            </a:r>
            <a:r>
              <a:rPr lang="en-US" dirty="0" smtClean="0"/>
              <a:t> of CHILDREN   </a:t>
            </a:r>
            <a:br>
              <a:rPr lang="en-US" dirty="0" smtClean="0"/>
            </a:br>
            <a:r>
              <a:rPr lang="en-US" dirty="0" smtClean="0"/>
              <a:t>	Came up with physical development age norms. (sit, stand, walk, …)</a:t>
            </a:r>
            <a:br>
              <a:rPr lang="en-US" dirty="0" smtClean="0"/>
            </a:br>
            <a:r>
              <a:rPr lang="en-US" dirty="0" smtClean="0"/>
              <a:t>	These standards are used today in medical profession to monitor.</a:t>
            </a:r>
            <a:br>
              <a:rPr lang="en-US" dirty="0" smtClean="0"/>
            </a:br>
            <a:endParaRPr lang="en-US" dirty="0"/>
          </a:p>
        </p:txBody>
      </p:sp>
      <p:sp>
        <p:nvSpPr>
          <p:cNvPr id="5121" name="Rectangle 1"/>
          <p:cNvSpPr>
            <a:spLocks noChangeArrowheads="1"/>
          </p:cNvSpPr>
          <p:nvPr/>
        </p:nvSpPr>
        <p:spPr bwMode="auto">
          <a:xfrm>
            <a:off x="0" y="0"/>
            <a:ext cx="3256020"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rPr>
              <a:t>ARNOLD GESELL</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Arial" pitchFamily="34" charset="0"/>
              <a:ea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algn="l"/>
            <a:r>
              <a:rPr lang="en-US" sz="2000" b="1" dirty="0" smtClean="0"/>
              <a:t>LAWRENCE KOHLBERG</a:t>
            </a:r>
            <a:r>
              <a:rPr lang="en-US" sz="2000" dirty="0" smtClean="0"/>
              <a:t/>
            </a:r>
            <a:br>
              <a:rPr lang="en-US" sz="2000" dirty="0" smtClean="0"/>
            </a:br>
            <a:r>
              <a:rPr lang="en-US" sz="2000" dirty="0" smtClean="0"/>
              <a:t> </a:t>
            </a:r>
            <a:br>
              <a:rPr lang="en-US" sz="2000" dirty="0" smtClean="0"/>
            </a:br>
            <a:r>
              <a:rPr lang="en-US" sz="2000" b="1" u="sng" dirty="0" smtClean="0"/>
              <a:t>Moral Development of CHILDREN   </a:t>
            </a:r>
            <a:r>
              <a:rPr lang="en-US" sz="2000" dirty="0" smtClean="0"/>
              <a:t/>
            </a:r>
            <a:br>
              <a:rPr lang="en-US" sz="2000" dirty="0" smtClean="0"/>
            </a:br>
            <a:r>
              <a:rPr lang="en-US" sz="2000" b="1" dirty="0" smtClean="0">
                <a:sym typeface="Wingdings"/>
              </a:rPr>
              <a:t></a:t>
            </a:r>
            <a:r>
              <a:rPr lang="en-US" sz="2000" b="1" dirty="0" smtClean="0"/>
              <a:t> MEMORY JOGGER: KO MO Dude </a:t>
            </a:r>
            <a:r>
              <a:rPr lang="en-US" sz="2000" u="sng" dirty="0" smtClean="0"/>
              <a:t>K</a:t>
            </a:r>
            <a:r>
              <a:rPr lang="en-US" sz="2000" b="1" dirty="0" smtClean="0"/>
              <a:t>nock </a:t>
            </a:r>
            <a:r>
              <a:rPr lang="en-US" sz="2000" b="1" u="sng" dirty="0" smtClean="0"/>
              <a:t>O</a:t>
            </a:r>
            <a:r>
              <a:rPr lang="en-US" sz="2000" b="1" dirty="0" smtClean="0"/>
              <a:t>ut is not a moral thing to do </a:t>
            </a:r>
            <a:r>
              <a:rPr lang="en-US" sz="2000" dirty="0" smtClean="0"/>
              <a:t/>
            </a:r>
            <a:br>
              <a:rPr lang="en-US" sz="2000" dirty="0" smtClean="0"/>
            </a:br>
            <a:r>
              <a:rPr lang="en-US" sz="2000" dirty="0" smtClean="0"/>
              <a:t> </a:t>
            </a:r>
            <a:br>
              <a:rPr lang="en-US" sz="2000" dirty="0" smtClean="0"/>
            </a:br>
            <a:r>
              <a:rPr lang="en-US" sz="2000" dirty="0" smtClean="0"/>
              <a:t>1.  Preconventional 	</a:t>
            </a:r>
            <a:br>
              <a:rPr lang="en-US" sz="2000" dirty="0" smtClean="0"/>
            </a:br>
            <a:r>
              <a:rPr lang="en-US" sz="2000" dirty="0" smtClean="0"/>
              <a:t>Children begin life with no sense of right or wrong.</a:t>
            </a:r>
            <a:br>
              <a:rPr lang="en-US" sz="2000" dirty="0" smtClean="0"/>
            </a:br>
            <a:r>
              <a:rPr lang="en-US" sz="2000" dirty="0" smtClean="0"/>
              <a:t>Learn quickly the certain behaviors are punished and others rewarded</a:t>
            </a:r>
            <a:br>
              <a:rPr lang="en-US" sz="2000" dirty="0" smtClean="0"/>
            </a:br>
            <a:r>
              <a:rPr lang="en-US" sz="2000" dirty="0" smtClean="0"/>
              <a:t>Learn to avoid punishment and strive for behavior or acts rewarded</a:t>
            </a:r>
            <a:br>
              <a:rPr lang="en-US" sz="2000" dirty="0" smtClean="0"/>
            </a:br>
            <a:r>
              <a:rPr lang="en-US" sz="2000" dirty="0" smtClean="0"/>
              <a:t> </a:t>
            </a:r>
            <a:br>
              <a:rPr lang="en-US" sz="2000" dirty="0" smtClean="0"/>
            </a:br>
            <a:r>
              <a:rPr lang="en-US" sz="2000" dirty="0" smtClean="0"/>
              <a:t>2.  Conventional (about age 9)</a:t>
            </a:r>
            <a:br>
              <a:rPr lang="en-US" sz="2000" dirty="0" smtClean="0"/>
            </a:br>
            <a:r>
              <a:rPr lang="en-US" sz="2000" dirty="0" smtClean="0"/>
              <a:t>	Learn to behave according to a sense of what others need or want.</a:t>
            </a:r>
            <a:br>
              <a:rPr lang="en-US" sz="2000" dirty="0" smtClean="0"/>
            </a:br>
            <a:r>
              <a:rPr lang="en-US" sz="2000" dirty="0" smtClean="0"/>
              <a:t>	They follow established rules and respect authority</a:t>
            </a:r>
            <a:br>
              <a:rPr lang="en-US" sz="2000" dirty="0" smtClean="0"/>
            </a:br>
            <a:r>
              <a:rPr lang="en-US" sz="2000" dirty="0" smtClean="0"/>
              <a:t>	Begin to act in accordance with what is right and wrong.</a:t>
            </a:r>
            <a:br>
              <a:rPr lang="en-US" sz="2000" dirty="0" smtClean="0"/>
            </a:br>
            <a:r>
              <a:rPr lang="en-US" sz="2000" dirty="0" smtClean="0"/>
              <a:t> </a:t>
            </a:r>
            <a:br>
              <a:rPr lang="en-US" sz="2000" dirty="0" smtClean="0"/>
            </a:br>
            <a:r>
              <a:rPr lang="en-US" sz="2000" dirty="0" smtClean="0"/>
              <a:t>3.  Post Conventional (about age 16)</a:t>
            </a:r>
            <a:br>
              <a:rPr lang="en-US" sz="2000" dirty="0" smtClean="0"/>
            </a:br>
            <a:r>
              <a:rPr lang="en-US" sz="2000" dirty="0" smtClean="0"/>
              <a:t>	Mature morally.</a:t>
            </a:r>
            <a:br>
              <a:rPr lang="en-US" sz="2000" dirty="0" smtClean="0"/>
            </a:br>
            <a:r>
              <a:rPr lang="en-US" sz="2000" dirty="0" smtClean="0"/>
              <a:t>Respect human rights and develop individual principles to guide their behavior and choices.</a:t>
            </a:r>
            <a:br>
              <a:rPr lang="en-US" sz="2000" dirty="0" smtClean="0"/>
            </a:br>
            <a:r>
              <a:rPr lang="en-US" sz="2000" dirty="0" smtClean="0"/>
              <a:t>Their motivation to act a certain way comes from within, not just to follow the rules.</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b="1" dirty="0" smtClean="0"/>
              <a:t>CHILD DEVELOPMENT IS……</a:t>
            </a:r>
            <a:endParaRPr lang="en-US" dirty="0" smtClean="0"/>
          </a:p>
          <a:p>
            <a:r>
              <a:rPr lang="en-US" dirty="0" smtClean="0"/>
              <a:t>	The study of how a child grows and develops, from conception to age 18</a:t>
            </a:r>
          </a:p>
          <a:p>
            <a:pPr>
              <a:buNone/>
            </a:pPr>
            <a:endParaRPr lang="en-US" dirty="0" smtClean="0"/>
          </a:p>
          <a:p>
            <a:r>
              <a:rPr lang="en-US" b="1" dirty="0" smtClean="0"/>
              <a:t>5 STAGES OF CHILD DEVELOPMENT</a:t>
            </a:r>
            <a:endParaRPr lang="en-US" dirty="0" smtClean="0"/>
          </a:p>
          <a:p>
            <a:r>
              <a:rPr lang="en-US" dirty="0" smtClean="0"/>
              <a:t>	1.  Infancy – birth to 12 months</a:t>
            </a:r>
          </a:p>
          <a:p>
            <a:r>
              <a:rPr lang="en-US" dirty="0" smtClean="0"/>
              <a:t>	2.  Toddler – 12 months to 3 years</a:t>
            </a:r>
          </a:p>
          <a:p>
            <a:r>
              <a:rPr lang="en-US" dirty="0" smtClean="0"/>
              <a:t>	3.  Preschool – 3 years to 6 years</a:t>
            </a:r>
          </a:p>
          <a:p>
            <a:r>
              <a:rPr lang="en-US" dirty="0" smtClean="0"/>
              <a:t>	4.  Schoolage – 6 years to 12 years</a:t>
            </a:r>
          </a:p>
          <a:p>
            <a:r>
              <a:rPr lang="en-US" dirty="0" smtClean="0"/>
              <a:t>	5.  Adolescents – 13 years to 18 years</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62500" lnSpcReduction="20000"/>
          </a:bodyPr>
          <a:lstStyle/>
          <a:p>
            <a:r>
              <a:rPr lang="en-US" b="1" dirty="0" smtClean="0"/>
              <a:t>GROWTH and DEVELOPMENT</a:t>
            </a:r>
            <a:endParaRPr lang="en-US" dirty="0" smtClean="0"/>
          </a:p>
          <a:p>
            <a:r>
              <a:rPr lang="en-US" dirty="0" smtClean="0"/>
              <a:t>	Growth = a child’s physical increase in size or amount that is</a:t>
            </a:r>
          </a:p>
          <a:p>
            <a:r>
              <a:rPr lang="en-US" dirty="0" smtClean="0"/>
              <a:t> easily observed</a:t>
            </a:r>
          </a:p>
          <a:p>
            <a:r>
              <a:rPr lang="en-US" dirty="0" smtClean="0"/>
              <a:t>Development = The ability of a child to do things that are</a:t>
            </a:r>
          </a:p>
          <a:p>
            <a:r>
              <a:rPr lang="en-US" dirty="0" smtClean="0"/>
              <a:t> complex and difficult</a:t>
            </a:r>
          </a:p>
          <a:p>
            <a:r>
              <a:rPr lang="en-US" dirty="0" smtClean="0"/>
              <a:t> </a:t>
            </a:r>
          </a:p>
          <a:p>
            <a:r>
              <a:rPr lang="en-US" dirty="0" smtClean="0"/>
              <a:t> </a:t>
            </a:r>
          </a:p>
          <a:p>
            <a:r>
              <a:rPr lang="en-US" b="1" dirty="0" smtClean="0"/>
              <a:t>LAWS of GROWTH and DEVELOPMENT</a:t>
            </a:r>
            <a:endParaRPr lang="en-US" dirty="0" smtClean="0"/>
          </a:p>
          <a:p>
            <a:r>
              <a:rPr lang="en-US" dirty="0" smtClean="0"/>
              <a:t>	1.  Growth proceeds from head (cephalo) to foot (caudal)</a:t>
            </a:r>
          </a:p>
          <a:p>
            <a:r>
              <a:rPr lang="en-US" dirty="0" smtClean="0"/>
              <a:t>		First infant lifts head to see object, later gains</a:t>
            </a:r>
          </a:p>
          <a:p>
            <a:r>
              <a:rPr lang="en-US" dirty="0" smtClean="0"/>
              <a:t> muscle strength </a:t>
            </a:r>
            <a:r>
              <a:rPr lang="en-US" b="1" u="sng" dirty="0" smtClean="0"/>
              <a:t>AND</a:t>
            </a:r>
            <a:r>
              <a:rPr lang="en-US" dirty="0" smtClean="0"/>
              <a:t> control to pick up an object, and</a:t>
            </a:r>
          </a:p>
          <a:p>
            <a:r>
              <a:rPr lang="en-US" dirty="0" smtClean="0"/>
              <a:t> later learns to move toward the object.</a:t>
            </a:r>
          </a:p>
          <a:p>
            <a:r>
              <a:rPr lang="en-US" dirty="0" smtClean="0"/>
              <a:t>	2.  Growth proceeds from near (proximal) to far (distal)</a:t>
            </a:r>
          </a:p>
          <a:p>
            <a:r>
              <a:rPr lang="en-US" dirty="0" smtClean="0"/>
              <a:t>First moves whole body, then it moves outward to arms, hands, and then fingers. </a:t>
            </a:r>
          </a:p>
          <a:p>
            <a:r>
              <a:rPr lang="en-US" dirty="0" smtClean="0"/>
              <a:t>Waving  “Hi” = First they learn to wave with arms, then wave with their hand and wrist, and then wave with fingers.</a:t>
            </a:r>
          </a:p>
          <a:p>
            <a:r>
              <a:rPr lang="en-US" dirty="0" smtClean="0"/>
              <a:t>	3.  Growth proceeds form simple to complex</a:t>
            </a:r>
          </a:p>
          <a:p>
            <a:r>
              <a:rPr lang="en-US" dirty="0" smtClean="0"/>
              <a:t>		Sleep and eat, later babbles and eats with fingers.</a:t>
            </a:r>
          </a:p>
          <a:p>
            <a:r>
              <a:rPr lang="en-US" dirty="0" smtClean="0"/>
              <a:t>		First wave “Hi” and then say it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b="1" dirty="0" smtClean="0"/>
              <a:t>AREAS of DEVELOPMENT</a:t>
            </a:r>
            <a:endParaRPr lang="en-US" sz="2800" dirty="0"/>
          </a:p>
        </p:txBody>
      </p:sp>
      <p:sp>
        <p:nvSpPr>
          <p:cNvPr id="3" name="Content Placeholder 2"/>
          <p:cNvSpPr>
            <a:spLocks noGrp="1"/>
          </p:cNvSpPr>
          <p:nvPr>
            <p:ph idx="1"/>
          </p:nvPr>
        </p:nvSpPr>
        <p:spPr>
          <a:xfrm>
            <a:off x="457200" y="1143000"/>
            <a:ext cx="8229600" cy="5334000"/>
          </a:xfrm>
        </p:spPr>
        <p:txBody>
          <a:bodyPr>
            <a:normAutofit fontScale="70000" lnSpcReduction="20000"/>
          </a:bodyPr>
          <a:lstStyle/>
          <a:p>
            <a:r>
              <a:rPr lang="en-US" b="1" dirty="0" smtClean="0"/>
              <a:t> </a:t>
            </a:r>
            <a:endParaRPr lang="en-US" dirty="0" smtClean="0"/>
          </a:p>
          <a:p>
            <a:r>
              <a:rPr lang="en-US" sz="4200" b="1" u="sng" dirty="0" smtClean="0"/>
              <a:t>PHYSICAL DEVELOPMENT</a:t>
            </a:r>
            <a:endParaRPr lang="en-US" sz="4200" dirty="0" smtClean="0"/>
          </a:p>
          <a:p>
            <a:r>
              <a:rPr lang="en-US" sz="4200" dirty="0" smtClean="0"/>
              <a:t>	▪Developing and controlling gross and fine motor skills </a:t>
            </a:r>
          </a:p>
          <a:p>
            <a:r>
              <a:rPr lang="en-US" sz="4200" dirty="0" smtClean="0"/>
              <a:t>▪The child’s physical growth in size and in proportion.</a:t>
            </a:r>
          </a:p>
          <a:p>
            <a:r>
              <a:rPr lang="en-US" sz="4200" dirty="0" smtClean="0"/>
              <a:t>	Gross motor = large muscles (lift head, roll, sit up, crawl, walk)</a:t>
            </a:r>
          </a:p>
          <a:p>
            <a:r>
              <a:rPr lang="en-US" sz="4200" dirty="0" smtClean="0"/>
              <a:t>	Fine motor = small muscles (hands and fingers)</a:t>
            </a:r>
          </a:p>
          <a:p>
            <a:r>
              <a:rPr lang="en-US" sz="4200" dirty="0" smtClean="0"/>
              <a:t>▪Development is most rapid during the first three years.</a:t>
            </a:r>
          </a:p>
          <a:p>
            <a:r>
              <a:rPr lang="en-US" sz="4200" dirty="0" smtClean="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u="sng" dirty="0"/>
              <a:t>COGNITIVE / INTELLECTUAL DEVELOPMENT</a:t>
            </a:r>
            <a:endParaRPr lang="en-US" dirty="0"/>
          </a:p>
          <a:p>
            <a:r>
              <a:rPr lang="en-US" dirty="0"/>
              <a:t>	▪The ability of the brain to take in and process information.</a:t>
            </a:r>
          </a:p>
          <a:p>
            <a:r>
              <a:rPr lang="en-US" dirty="0"/>
              <a:t>	▪The people in the child’s environment are most important in</a:t>
            </a:r>
          </a:p>
          <a:p>
            <a:r>
              <a:rPr lang="en-US" dirty="0"/>
              <a:t>building / creating a strong learning environment.</a:t>
            </a:r>
          </a:p>
          <a:p>
            <a:r>
              <a:rPr lang="en-US" dirty="0"/>
              <a:t>▪ A child recognizing their name, recognizing their parent, language, recognizing that when he shakes a rattle it makes noise</a:t>
            </a:r>
          </a:p>
          <a:p>
            <a:r>
              <a:rPr lang="en-US" dirty="0"/>
              <a:t> </a:t>
            </a:r>
          </a:p>
          <a:p>
            <a:endParaRPr lang="en-US" dirty="0"/>
          </a:p>
        </p:txBody>
      </p:sp>
    </p:spTree>
    <p:extLst>
      <p:ext uri="{BB962C8B-B14F-4D97-AF65-F5344CB8AC3E}">
        <p14:creationId xmlns:p14="http://schemas.microsoft.com/office/powerpoint/2010/main" val="1403600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u="sng" dirty="0"/>
              <a:t>SOCIAL DEVELOPMENT</a:t>
            </a:r>
            <a:endParaRPr lang="en-US" dirty="0"/>
          </a:p>
          <a:p>
            <a:r>
              <a:rPr lang="en-US" dirty="0"/>
              <a:t>	▪A child learning and discovering the expectations and rules for</a:t>
            </a:r>
          </a:p>
          <a:p>
            <a:r>
              <a:rPr lang="en-US" dirty="0"/>
              <a:t> learning to get along with and understand others.</a:t>
            </a:r>
          </a:p>
          <a:p>
            <a:r>
              <a:rPr lang="en-US" dirty="0"/>
              <a:t>▪Moving from being egocentric (self-centered) to being able to</a:t>
            </a:r>
          </a:p>
          <a:p>
            <a:r>
              <a:rPr lang="en-US" dirty="0"/>
              <a:t> relate with others.</a:t>
            </a:r>
          </a:p>
          <a:p>
            <a:r>
              <a:rPr lang="en-US" dirty="0"/>
              <a:t>▪A child smiling at parent, child learning to share, imaginary friend</a:t>
            </a:r>
          </a:p>
          <a:p>
            <a:r>
              <a:rPr lang="en-US" dirty="0"/>
              <a:t> </a:t>
            </a:r>
          </a:p>
          <a:p>
            <a:endParaRPr lang="en-US" dirty="0"/>
          </a:p>
        </p:txBody>
      </p:sp>
    </p:spTree>
    <p:extLst>
      <p:ext uri="{BB962C8B-B14F-4D97-AF65-F5344CB8AC3E}">
        <p14:creationId xmlns:p14="http://schemas.microsoft.com/office/powerpoint/2010/main" val="2456327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3600" b="1" u="sng" dirty="0">
                <a:solidFill>
                  <a:prstClr val="black"/>
                </a:solidFill>
              </a:rPr>
              <a:t>EMOTIONAL DEVELOPMENT</a:t>
            </a:r>
            <a:endParaRPr lang="en-US" sz="3600" dirty="0">
              <a:solidFill>
                <a:prstClr val="black"/>
              </a:solidFill>
            </a:endParaRPr>
          </a:p>
          <a:p>
            <a:pPr lvl="0"/>
            <a:r>
              <a:rPr lang="en-US" sz="3600" dirty="0">
                <a:solidFill>
                  <a:prstClr val="black"/>
                </a:solidFill>
              </a:rPr>
              <a:t>	▪The ability to recognize and understand feelings and how to</a:t>
            </a:r>
          </a:p>
          <a:p>
            <a:pPr lvl="0"/>
            <a:r>
              <a:rPr lang="en-US" sz="3600" dirty="0">
                <a:solidFill>
                  <a:prstClr val="black"/>
                </a:solidFill>
              </a:rPr>
              <a:t> respond to them appropriately.</a:t>
            </a:r>
          </a:p>
          <a:p>
            <a:pPr lvl="0"/>
            <a:r>
              <a:rPr lang="en-US" sz="3600" dirty="0">
                <a:solidFill>
                  <a:prstClr val="black"/>
                </a:solidFill>
              </a:rPr>
              <a:t>▪Jealousy, being afraid, smile, laugh, sad, showing empathy</a:t>
            </a:r>
          </a:p>
          <a:p>
            <a:pPr lvl="0"/>
            <a:r>
              <a:rPr lang="en-US" sz="1500" b="1" dirty="0">
                <a:solidFill>
                  <a:prstClr val="black"/>
                </a:solidFill>
              </a:rPr>
              <a:t> </a:t>
            </a:r>
            <a:endParaRPr lang="en-US" sz="1500" dirty="0">
              <a:solidFill>
                <a:prstClr val="black"/>
              </a:solidFill>
            </a:endParaRPr>
          </a:p>
          <a:p>
            <a:endParaRPr lang="en-US" dirty="0"/>
          </a:p>
        </p:txBody>
      </p:sp>
    </p:spTree>
    <p:extLst>
      <p:ext uri="{BB962C8B-B14F-4D97-AF65-F5344CB8AC3E}">
        <p14:creationId xmlns:p14="http://schemas.microsoft.com/office/powerpoint/2010/main" val="3682685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b="1" u="sng" dirty="0">
                <a:solidFill>
                  <a:prstClr val="black"/>
                </a:solidFill>
              </a:rPr>
              <a:t>MORAL DEVELOPMENT</a:t>
            </a:r>
            <a:endParaRPr lang="en-US" dirty="0">
              <a:solidFill>
                <a:prstClr val="black"/>
              </a:solidFill>
            </a:endParaRPr>
          </a:p>
          <a:p>
            <a:pPr lvl="0"/>
            <a:r>
              <a:rPr lang="en-US" dirty="0">
                <a:solidFill>
                  <a:prstClr val="black"/>
                </a:solidFill>
              </a:rPr>
              <a:t>	▪Identifying personal values and learning right from wrong</a:t>
            </a:r>
          </a:p>
          <a:p>
            <a:pPr lvl="0"/>
            <a:r>
              <a:rPr lang="en-US" dirty="0">
                <a:solidFill>
                  <a:prstClr val="black"/>
                </a:solidFill>
              </a:rPr>
              <a:t>	▪Respecting human rights, behaving accordingly, developing</a:t>
            </a:r>
          </a:p>
          <a:p>
            <a:pPr lvl="0"/>
            <a:r>
              <a:rPr lang="en-US" dirty="0">
                <a:solidFill>
                  <a:prstClr val="black"/>
                </a:solidFill>
              </a:rPr>
              <a:t> principles to guide behavior, listening to their conscience</a:t>
            </a:r>
          </a:p>
          <a:p>
            <a:pPr lvl="0"/>
            <a:r>
              <a:rPr lang="en-US" dirty="0">
                <a:solidFill>
                  <a:prstClr val="black"/>
                </a:solidFill>
              </a:rPr>
              <a:t>▪Being a good example is the best way to build a child’s conscience.</a:t>
            </a:r>
          </a:p>
          <a:p>
            <a:endParaRPr lang="en-US" dirty="0"/>
          </a:p>
        </p:txBody>
      </p:sp>
    </p:spTree>
    <p:extLst>
      <p:ext uri="{BB962C8B-B14F-4D97-AF65-F5344CB8AC3E}">
        <p14:creationId xmlns:p14="http://schemas.microsoft.com/office/powerpoint/2010/main" val="562105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©Learning ZoneExpress</a:t>
            </a:r>
          </a:p>
        </p:txBody>
      </p:sp>
      <p:sp>
        <p:nvSpPr>
          <p:cNvPr id="6" name="Slide Number Placeholder 4"/>
          <p:cNvSpPr>
            <a:spLocks noGrp="1"/>
          </p:cNvSpPr>
          <p:nvPr>
            <p:ph type="sldNum" sz="quarter" idx="11"/>
          </p:nvPr>
        </p:nvSpPr>
        <p:spPr/>
        <p:txBody>
          <a:bodyPr/>
          <a:lstStyle/>
          <a:p>
            <a:fld id="{2F8E44BE-0558-4FA5-856C-A7EFE53D0E3D}" type="slidenum">
              <a:rPr lang="en-US"/>
              <a:pPr/>
              <a:t>9</a:t>
            </a:fld>
            <a:endParaRPr lang="en-US"/>
          </a:p>
        </p:txBody>
      </p:sp>
      <p:sp>
        <p:nvSpPr>
          <p:cNvPr id="89092" name="AutoShape 4"/>
          <p:cNvSpPr>
            <a:spLocks noGrp="1" noChangeArrowheads="1"/>
          </p:cNvSpPr>
          <p:nvPr>
            <p:ph type="title"/>
          </p:nvPr>
        </p:nvSpPr>
        <p:spPr>
          <a:xfrm>
            <a:off x="-381000" y="304800"/>
            <a:ext cx="8229600" cy="1143000"/>
          </a:xfrm>
        </p:spPr>
        <p:txBody>
          <a:bodyPr/>
          <a:lstStyle/>
          <a:p>
            <a:r>
              <a:rPr lang="en-US" dirty="0"/>
              <a:t>Why Study the Selected Theories?</a:t>
            </a:r>
          </a:p>
        </p:txBody>
      </p:sp>
      <p:sp>
        <p:nvSpPr>
          <p:cNvPr id="89093" name="Rectangle 5"/>
          <p:cNvSpPr>
            <a:spLocks noGrp="1" noChangeArrowheads="1"/>
          </p:cNvSpPr>
          <p:nvPr>
            <p:ph type="body" idx="1"/>
          </p:nvPr>
        </p:nvSpPr>
        <p:spPr/>
        <p:txBody>
          <a:bodyPr>
            <a:normAutofit fontScale="92500"/>
          </a:bodyPr>
          <a:lstStyle/>
          <a:p>
            <a:r>
              <a:rPr lang="en-US"/>
              <a:t>The selected theories:</a:t>
            </a:r>
          </a:p>
          <a:p>
            <a:pPr lvl="1">
              <a:spcBef>
                <a:spcPct val="100000"/>
              </a:spcBef>
            </a:pPr>
            <a:r>
              <a:rPr lang="en-US"/>
              <a:t>Have been popular and influential.</a:t>
            </a:r>
          </a:p>
          <a:p>
            <a:pPr lvl="1">
              <a:spcBef>
                <a:spcPct val="100000"/>
              </a:spcBef>
            </a:pPr>
            <a:r>
              <a:rPr lang="en-US"/>
              <a:t>Represent different approaches to parent-child interaction.</a:t>
            </a:r>
          </a:p>
          <a:p>
            <a:pPr lvl="1">
              <a:spcBef>
                <a:spcPct val="100000"/>
              </a:spcBef>
            </a:pPr>
            <a:r>
              <a:rPr lang="en-US"/>
              <a:t>Offer help in the “real world” of daily child-rearing.</a:t>
            </a:r>
          </a:p>
          <a:p>
            <a:pPr lvl="1">
              <a:spcBef>
                <a:spcPct val="100000"/>
              </a:spcBef>
            </a:pPr>
            <a:r>
              <a:rPr lang="en-US"/>
              <a:t>Make good common sense.</a:t>
            </a:r>
          </a:p>
        </p:txBody>
      </p:sp>
      <p:pic>
        <p:nvPicPr>
          <p:cNvPr id="89094" name="Picture 6"/>
          <p:cNvPicPr>
            <a:picLocks noChangeAspect="1" noChangeArrowheads="1"/>
          </p:cNvPicPr>
          <p:nvPr/>
        </p:nvPicPr>
        <p:blipFill>
          <a:blip r:embed="rId2"/>
          <a:srcRect/>
          <a:stretch>
            <a:fillRect/>
          </a:stretch>
        </p:blipFill>
        <p:spPr bwMode="auto">
          <a:xfrm>
            <a:off x="7296150" y="0"/>
            <a:ext cx="1847850" cy="2765425"/>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89092"/>
                                        </p:tgtEl>
                                        <p:attrNameLst>
                                          <p:attrName>style.visibility</p:attrName>
                                        </p:attrNameLst>
                                      </p:cBhvr>
                                      <p:to>
                                        <p:strVal val="visible"/>
                                      </p:to>
                                    </p:set>
                                    <p:animEffect transition="in" filter="slide(fromRight)">
                                      <p:cBhvr>
                                        <p:cTn id="7" dur="500"/>
                                        <p:tgtEl>
                                          <p:spTgt spid="89092"/>
                                        </p:tgtEl>
                                      </p:cBhvr>
                                    </p:animEffect>
                                  </p:childTnLst>
                                </p:cTn>
                              </p:par>
                            </p:childTnLst>
                          </p:cTn>
                        </p:par>
                        <p:par>
                          <p:cTn id="8" fill="hold">
                            <p:stCondLst>
                              <p:cond delay="500"/>
                            </p:stCondLst>
                            <p:childTnLst>
                              <p:par>
                                <p:cTn id="9" presetID="2" presetClass="entr" presetSubtype="3" fill="hold" nodeType="afterEffect">
                                  <p:stCondLst>
                                    <p:cond delay="0"/>
                                  </p:stCondLst>
                                  <p:childTnLst>
                                    <p:set>
                                      <p:cBhvr>
                                        <p:cTn id="10" dur="1" fill="hold">
                                          <p:stCondLst>
                                            <p:cond delay="0"/>
                                          </p:stCondLst>
                                        </p:cTn>
                                        <p:tgtEl>
                                          <p:spTgt spid="89094"/>
                                        </p:tgtEl>
                                        <p:attrNameLst>
                                          <p:attrName>style.visibility</p:attrName>
                                        </p:attrNameLst>
                                      </p:cBhvr>
                                      <p:to>
                                        <p:strVal val="visible"/>
                                      </p:to>
                                    </p:set>
                                    <p:anim calcmode="lin" valueType="num">
                                      <p:cBhvr additive="base">
                                        <p:cTn id="11" dur="500" fill="hold"/>
                                        <p:tgtEl>
                                          <p:spTgt spid="89094"/>
                                        </p:tgtEl>
                                        <p:attrNameLst>
                                          <p:attrName>ppt_x</p:attrName>
                                        </p:attrNameLst>
                                      </p:cBhvr>
                                      <p:tavLst>
                                        <p:tav tm="0">
                                          <p:val>
                                            <p:strVal val="1+#ppt_w/2"/>
                                          </p:val>
                                        </p:tav>
                                        <p:tav tm="100000">
                                          <p:val>
                                            <p:strVal val="#ppt_x"/>
                                          </p:val>
                                        </p:tav>
                                      </p:tavLst>
                                    </p:anim>
                                    <p:anim calcmode="lin" valueType="num">
                                      <p:cBhvr additive="base">
                                        <p:cTn id="12" dur="500" fill="hold"/>
                                        <p:tgtEl>
                                          <p:spTgt spid="89094"/>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89093">
                                            <p:txEl>
                                              <p:pRg st="0" end="0"/>
                                            </p:txEl>
                                          </p:spTgt>
                                        </p:tgtEl>
                                        <p:attrNameLst>
                                          <p:attrName>style.visibility</p:attrName>
                                        </p:attrNameLst>
                                      </p:cBhvr>
                                      <p:to>
                                        <p:strVal val="visible"/>
                                      </p:to>
                                    </p:set>
                                    <p:animEffect transition="in" filter="slide(fromLeft)">
                                      <p:cBhvr>
                                        <p:cTn id="16" dur="500"/>
                                        <p:tgtEl>
                                          <p:spTgt spid="89093">
                                            <p:txEl>
                                              <p:pRg st="0" end="0"/>
                                            </p:txEl>
                                          </p:spTgt>
                                        </p:tgtEl>
                                      </p:cBhvr>
                                    </p:animEffect>
                                  </p:childTnLst>
                                </p:cTn>
                              </p:par>
                            </p:childTnLst>
                          </p:cTn>
                        </p:par>
                        <p:par>
                          <p:cTn id="17" fill="hold">
                            <p:stCondLst>
                              <p:cond delay="1500"/>
                            </p:stCondLst>
                            <p:childTnLst>
                              <p:par>
                                <p:cTn id="18" presetID="12" presetClass="entr" presetSubtype="8" fill="hold" grpId="0" nodeType="afterEffect">
                                  <p:stCondLst>
                                    <p:cond delay="0"/>
                                  </p:stCondLst>
                                  <p:childTnLst>
                                    <p:set>
                                      <p:cBhvr>
                                        <p:cTn id="19" dur="1" fill="hold">
                                          <p:stCondLst>
                                            <p:cond delay="0"/>
                                          </p:stCondLst>
                                        </p:cTn>
                                        <p:tgtEl>
                                          <p:spTgt spid="89093">
                                            <p:txEl>
                                              <p:pRg st="1" end="1"/>
                                            </p:txEl>
                                          </p:spTgt>
                                        </p:tgtEl>
                                        <p:attrNameLst>
                                          <p:attrName>style.visibility</p:attrName>
                                        </p:attrNameLst>
                                      </p:cBhvr>
                                      <p:to>
                                        <p:strVal val="visible"/>
                                      </p:to>
                                    </p:set>
                                    <p:animEffect transition="in" filter="slide(fromLeft)">
                                      <p:cBhvr>
                                        <p:cTn id="20" dur="500"/>
                                        <p:tgtEl>
                                          <p:spTgt spid="89093">
                                            <p:txEl>
                                              <p:pRg st="1" end="1"/>
                                            </p:txEl>
                                          </p:spTgt>
                                        </p:tgtEl>
                                      </p:cBhvr>
                                    </p:animEffect>
                                  </p:childTnLst>
                                </p:cTn>
                              </p:par>
                            </p:childTnLst>
                          </p:cTn>
                        </p:par>
                        <p:par>
                          <p:cTn id="21" fill="hold">
                            <p:stCondLst>
                              <p:cond delay="2000"/>
                            </p:stCondLst>
                            <p:childTnLst>
                              <p:par>
                                <p:cTn id="22" presetID="12" presetClass="entr" presetSubtype="8" fill="hold" grpId="0" nodeType="afterEffect">
                                  <p:stCondLst>
                                    <p:cond delay="0"/>
                                  </p:stCondLst>
                                  <p:childTnLst>
                                    <p:set>
                                      <p:cBhvr>
                                        <p:cTn id="23" dur="1" fill="hold">
                                          <p:stCondLst>
                                            <p:cond delay="0"/>
                                          </p:stCondLst>
                                        </p:cTn>
                                        <p:tgtEl>
                                          <p:spTgt spid="89093">
                                            <p:txEl>
                                              <p:pRg st="2" end="2"/>
                                            </p:txEl>
                                          </p:spTgt>
                                        </p:tgtEl>
                                        <p:attrNameLst>
                                          <p:attrName>style.visibility</p:attrName>
                                        </p:attrNameLst>
                                      </p:cBhvr>
                                      <p:to>
                                        <p:strVal val="visible"/>
                                      </p:to>
                                    </p:set>
                                    <p:animEffect transition="in" filter="slide(fromLeft)">
                                      <p:cBhvr>
                                        <p:cTn id="24" dur="500"/>
                                        <p:tgtEl>
                                          <p:spTgt spid="89093">
                                            <p:txEl>
                                              <p:pRg st="2" end="2"/>
                                            </p:txEl>
                                          </p:spTgt>
                                        </p:tgtEl>
                                      </p:cBhvr>
                                    </p:animEffect>
                                  </p:childTnLst>
                                </p:cTn>
                              </p:par>
                            </p:childTnLst>
                          </p:cTn>
                        </p:par>
                        <p:par>
                          <p:cTn id="25" fill="hold">
                            <p:stCondLst>
                              <p:cond delay="2500"/>
                            </p:stCondLst>
                            <p:childTnLst>
                              <p:par>
                                <p:cTn id="26" presetID="12" presetClass="entr" presetSubtype="8" fill="hold" grpId="0" nodeType="afterEffect">
                                  <p:stCondLst>
                                    <p:cond delay="0"/>
                                  </p:stCondLst>
                                  <p:childTnLst>
                                    <p:set>
                                      <p:cBhvr>
                                        <p:cTn id="27" dur="1" fill="hold">
                                          <p:stCondLst>
                                            <p:cond delay="0"/>
                                          </p:stCondLst>
                                        </p:cTn>
                                        <p:tgtEl>
                                          <p:spTgt spid="89093">
                                            <p:txEl>
                                              <p:pRg st="3" end="3"/>
                                            </p:txEl>
                                          </p:spTgt>
                                        </p:tgtEl>
                                        <p:attrNameLst>
                                          <p:attrName>style.visibility</p:attrName>
                                        </p:attrNameLst>
                                      </p:cBhvr>
                                      <p:to>
                                        <p:strVal val="visible"/>
                                      </p:to>
                                    </p:set>
                                    <p:animEffect transition="in" filter="slide(fromLeft)">
                                      <p:cBhvr>
                                        <p:cTn id="28" dur="500"/>
                                        <p:tgtEl>
                                          <p:spTgt spid="89093">
                                            <p:txEl>
                                              <p:pRg st="3" end="3"/>
                                            </p:txEl>
                                          </p:spTgt>
                                        </p:tgtEl>
                                      </p:cBhvr>
                                    </p:animEffect>
                                  </p:childTnLst>
                                </p:cTn>
                              </p:par>
                            </p:childTnLst>
                          </p:cTn>
                        </p:par>
                        <p:par>
                          <p:cTn id="29" fill="hold">
                            <p:stCondLst>
                              <p:cond delay="3000"/>
                            </p:stCondLst>
                            <p:childTnLst>
                              <p:par>
                                <p:cTn id="30" presetID="12" presetClass="entr" presetSubtype="8" fill="hold" grpId="0" nodeType="afterEffect">
                                  <p:stCondLst>
                                    <p:cond delay="0"/>
                                  </p:stCondLst>
                                  <p:childTnLst>
                                    <p:set>
                                      <p:cBhvr>
                                        <p:cTn id="31" dur="1" fill="hold">
                                          <p:stCondLst>
                                            <p:cond delay="0"/>
                                          </p:stCondLst>
                                        </p:cTn>
                                        <p:tgtEl>
                                          <p:spTgt spid="89093">
                                            <p:txEl>
                                              <p:pRg st="4" end="4"/>
                                            </p:txEl>
                                          </p:spTgt>
                                        </p:tgtEl>
                                        <p:attrNameLst>
                                          <p:attrName>style.visibility</p:attrName>
                                        </p:attrNameLst>
                                      </p:cBhvr>
                                      <p:to>
                                        <p:strVal val="visible"/>
                                      </p:to>
                                    </p:set>
                                    <p:animEffect transition="in" filter="slide(fromLeft)">
                                      <p:cBhvr>
                                        <p:cTn id="32" dur="500"/>
                                        <p:tgtEl>
                                          <p:spTgt spid="890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autoUpdateAnimBg="0"/>
      <p:bldP spid="89093" grpId="0" build="p" bldLvl="2" autoUpdateAnimBg="0" advAuto="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5396</TotalTime>
  <Words>664</Words>
  <Application>Microsoft Office PowerPoint</Application>
  <PresentationFormat>On-screen Show (4:3)</PresentationFormat>
  <Paragraphs>161</Paragraphs>
  <Slides>19</Slides>
  <Notes>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From Freud to Brazelton: 100 Years of Child &amp; Parenting Development Theories</vt:lpstr>
      <vt:lpstr>PowerPoint Presentation</vt:lpstr>
      <vt:lpstr>PowerPoint Presentation</vt:lpstr>
      <vt:lpstr>AREAS of DEVELOPMENT</vt:lpstr>
      <vt:lpstr>PowerPoint Presentation</vt:lpstr>
      <vt:lpstr>PowerPoint Presentation</vt:lpstr>
      <vt:lpstr>PowerPoint Presentation</vt:lpstr>
      <vt:lpstr>PowerPoint Presentation</vt:lpstr>
      <vt:lpstr>Why Study the Selected Theories?</vt:lpstr>
      <vt:lpstr>Why Study Child &amp; Parenting Development Theories?</vt:lpstr>
      <vt:lpstr>   - (The 8 Stages of man)  - Studied the stages of personality development throughout  the life cycle.   - This is always redeveloping itself.  - Each level defines a new social awareness and interaction  possible for the ndividual.       MEMORY JOGGER:    ERICKSON = 8 letters for 8 stages of man (hold up 8 fingers)  Letter E = Erickson, Eight, Emotional        = Emotions  </vt:lpstr>
      <vt:lpstr>ERIK ERICKSON</vt:lpstr>
      <vt:lpstr>Psychosocial Theory</vt:lpstr>
      <vt:lpstr>                                                                                                        Understanding &amp; supporting a child’s learning.  He Researched and defined the cognitive / Intellectual skills of  children and how they learn    MEMORY JOGGER:   Notice his last name ends with “Get” and he taught how children GET SMART – point to head and say “Get smart”  </vt:lpstr>
      <vt:lpstr>Cognitive Development Theory</vt:lpstr>
      <vt:lpstr>Human Needs Theory </vt:lpstr>
      <vt:lpstr>Maslow’s Hierarchy of Needs</vt:lpstr>
      <vt:lpstr>PHYSICAL DEVELOPMENT of CHILDREN     Came up with physical development age norms. (sit, stand, walk, …)  These standards are used today in medical profession to monitor. </vt:lpstr>
      <vt:lpstr>LAWRENCE KOHLBERG   Moral Development of CHILDREN     MEMORY JOGGER: KO MO Dude Knock Out is not a moral thing to do    1.  Preconventional   Children begin life with no sense of right or wrong. Learn quickly the certain behaviors are punished and others rewarded Learn to avoid punishment and strive for behavior or acts rewarded   2.  Conventional (about age 9)  Learn to behave according to a sense of what others need or want.  They follow established rules and respect authority  Begin to act in accordance with what is right and wrong.   3.  Post Conventional (about age 16)  Mature morally. Respect human rights and develop individual principles to guide their behavior and choices. Their motivation to act a certain way comes from within, not just to follow the rules. </vt:lpstr>
    </vt:vector>
  </TitlesOfParts>
  <Company>Davis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Freud to Brazelton: 100 Years of Child &amp; Parenting Development Theories</dc:title>
  <dc:creator>TESTING</dc:creator>
  <cp:lastModifiedBy>Tierra Davis</cp:lastModifiedBy>
  <cp:revision>16</cp:revision>
  <cp:lastPrinted>2014-11-06T22:24:17Z</cp:lastPrinted>
  <dcterms:created xsi:type="dcterms:W3CDTF">2009-02-03T17:15:31Z</dcterms:created>
  <dcterms:modified xsi:type="dcterms:W3CDTF">2014-11-10T15:23:14Z</dcterms:modified>
</cp:coreProperties>
</file>