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 id="2147483720" r:id="rId2"/>
  </p:sldMasterIdLst>
  <p:notesMasterIdLst>
    <p:notesMasterId r:id="rId53"/>
  </p:notesMasterIdLst>
  <p:sldIdLst>
    <p:sldId id="318" r:id="rId3"/>
    <p:sldId id="323" r:id="rId4"/>
    <p:sldId id="324" r:id="rId5"/>
    <p:sldId id="346" r:id="rId6"/>
    <p:sldId id="347" r:id="rId7"/>
    <p:sldId id="287" r:id="rId8"/>
    <p:sldId id="288" r:id="rId9"/>
    <p:sldId id="320" r:id="rId10"/>
    <p:sldId id="307" r:id="rId11"/>
    <p:sldId id="289" r:id="rId12"/>
    <p:sldId id="290" r:id="rId13"/>
    <p:sldId id="308" r:id="rId14"/>
    <p:sldId id="309" r:id="rId15"/>
    <p:sldId id="310" r:id="rId16"/>
    <p:sldId id="343" r:id="rId17"/>
    <p:sldId id="345" r:id="rId18"/>
    <p:sldId id="311" r:id="rId19"/>
    <p:sldId id="293" r:id="rId20"/>
    <p:sldId id="294" r:id="rId21"/>
    <p:sldId id="312" r:id="rId22"/>
    <p:sldId id="295" r:id="rId23"/>
    <p:sldId id="296" r:id="rId24"/>
    <p:sldId id="321" r:id="rId25"/>
    <p:sldId id="317" r:id="rId26"/>
    <p:sldId id="326" r:id="rId27"/>
    <p:sldId id="327" r:id="rId28"/>
    <p:sldId id="328" r:id="rId29"/>
    <p:sldId id="297" r:id="rId30"/>
    <p:sldId id="315" r:id="rId31"/>
    <p:sldId id="298" r:id="rId32"/>
    <p:sldId id="284" r:id="rId33"/>
    <p:sldId id="283" r:id="rId34"/>
    <p:sldId id="314" r:id="rId35"/>
    <p:sldId id="329" r:id="rId36"/>
    <p:sldId id="331" r:id="rId37"/>
    <p:sldId id="332" r:id="rId38"/>
    <p:sldId id="333" r:id="rId39"/>
    <p:sldId id="334" r:id="rId40"/>
    <p:sldId id="335" r:id="rId41"/>
    <p:sldId id="338" r:id="rId42"/>
    <p:sldId id="339" r:id="rId43"/>
    <p:sldId id="340" r:id="rId44"/>
    <p:sldId id="341" r:id="rId45"/>
    <p:sldId id="342" r:id="rId46"/>
    <p:sldId id="299" r:id="rId47"/>
    <p:sldId id="300" r:id="rId48"/>
    <p:sldId id="301" r:id="rId49"/>
    <p:sldId id="302" r:id="rId50"/>
    <p:sldId id="285" r:id="rId51"/>
    <p:sldId id="322"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24" autoAdjust="0"/>
    <p:restoredTop sz="94660"/>
  </p:normalViewPr>
  <p:slideViewPr>
    <p:cSldViewPr>
      <p:cViewPr varScale="1">
        <p:scale>
          <a:sx n="82" d="100"/>
          <a:sy n="82" d="100"/>
        </p:scale>
        <p:origin x="-492"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5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359001-8162-43C1-8094-04DAE5D195F7}" type="datetimeFigureOut">
              <a:rPr lang="en-US" smtClean="0"/>
              <a:pPr/>
              <a:t>2/9/2012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0064C24-7534-4FE2-B526-7103EB5CF9B2}" type="slidenum">
              <a:rPr lang="en-US" smtClean="0"/>
              <a:pPr/>
              <a:t>‹#›</a:t>
            </a:fld>
            <a:endParaRPr lang="en-US"/>
          </a:p>
        </p:txBody>
      </p:sp>
    </p:spTree>
    <p:extLst>
      <p:ext uri="{BB962C8B-B14F-4D97-AF65-F5344CB8AC3E}">
        <p14:creationId xmlns:p14="http://schemas.microsoft.com/office/powerpoint/2010/main" val="1995592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64C24-7534-4FE2-B526-7103EB5CF9B2}"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64C24-7534-4FE2-B526-7103EB5CF9B2}" type="slidenum">
              <a:rPr lang="en-US" smtClean="0"/>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64C24-7534-4FE2-B526-7103EB5CF9B2}" type="slidenum">
              <a:rPr lang="en-US" smtClean="0"/>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64C24-7534-4FE2-B526-7103EB5CF9B2}" type="slidenum">
              <a:rPr lang="en-US" smtClean="0"/>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64C24-7534-4FE2-B526-7103EB5CF9B2}" type="slidenum">
              <a:rPr lang="en-US" smtClean="0"/>
              <a:pPr/>
              <a:t>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64C24-7534-4FE2-B526-7103EB5CF9B2}" type="slidenum">
              <a:rPr lang="en-US" smtClean="0"/>
              <a:pPr/>
              <a:t>17</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FC6894F-6F26-4581-8AC2-3940AFB76789}" type="slidenum">
              <a:rPr lang="en-US" smtClean="0"/>
              <a:pPr/>
              <a:t>18</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FC6894F-6F26-4581-8AC2-3940AFB76789}" type="slidenum">
              <a:rPr lang="en-US" smtClean="0"/>
              <a:pPr/>
              <a:t>19</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64C24-7534-4FE2-B526-7103EB5CF9B2}" type="slidenum">
              <a:rPr lang="en-US" smtClean="0"/>
              <a:pPr/>
              <a:t>20</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FC6894F-6F26-4581-8AC2-3940AFB76789}" type="slidenum">
              <a:rPr lang="en-US" smtClean="0"/>
              <a:pPr/>
              <a:t>21</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FC6894F-6F26-4581-8AC2-3940AFB76789}" type="slidenum">
              <a:rPr lang="en-US" smtClean="0"/>
              <a:pPr/>
              <a:t>22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64C24-7534-4FE2-B526-7103EB5CF9B2}"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64C24-7534-4FE2-B526-7103EB5CF9B2}" type="slidenum">
              <a:rPr lang="en-US" smtClean="0"/>
              <a:pPr/>
              <a:t>23</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64C24-7534-4FE2-B526-7103EB5CF9B2}" type="slidenum">
              <a:rPr lang="en-US" smtClean="0"/>
              <a:pPr/>
              <a:t>24</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64C24-7534-4FE2-B526-7103EB5CF9B2}" type="slidenum">
              <a:rPr lang="en-US" smtClean="0"/>
              <a:pPr/>
              <a:t>25</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64C24-7534-4FE2-B526-7103EB5CF9B2}" type="slidenum">
              <a:rPr lang="en-US" smtClean="0"/>
              <a:pPr/>
              <a:t>26</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64C24-7534-4FE2-B526-7103EB5CF9B2}" type="slidenum">
              <a:rPr lang="en-US" smtClean="0"/>
              <a:pPr/>
              <a:t>27</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FC6894F-6F26-4581-8AC2-3940AFB76789}" type="slidenum">
              <a:rPr lang="en-US" smtClean="0"/>
              <a:pPr/>
              <a:t>28</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64C24-7534-4FE2-B526-7103EB5CF9B2}" type="slidenum">
              <a:rPr lang="en-US" smtClean="0"/>
              <a:pPr/>
              <a:t>29</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FC6894F-6F26-4581-8AC2-3940AFB76789}" type="slidenum">
              <a:rPr lang="en-US" smtClean="0"/>
              <a:pPr/>
              <a:t>30</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64C24-7534-4FE2-B526-7103EB5CF9B2}" type="slidenum">
              <a:rPr lang="en-US" smtClean="0"/>
              <a:pPr/>
              <a:t>31</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64C24-7534-4FE2-B526-7103EB5CF9B2}" type="slidenum">
              <a:rPr lang="en-US" smtClean="0"/>
              <a:pPr/>
              <a:t>32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64C24-7534-4FE2-B526-7103EB5CF9B2}"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64C24-7534-4FE2-B526-7103EB5CF9B2}" type="slidenum">
              <a:rPr lang="en-US" smtClean="0"/>
              <a:pPr/>
              <a:t>33</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64C24-7534-4FE2-B526-7103EB5CF9B2}" type="slidenum">
              <a:rPr lang="en-US" smtClean="0"/>
              <a:pPr/>
              <a:t>34</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A7BA3B-AE97-4F8B-98B6-3F6BF2230E7F}" type="slidenum">
              <a:rPr lang="en-US" smtClean="0"/>
              <a:pPr/>
              <a:t>35</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A7BA3B-AE97-4F8B-98B6-3F6BF2230E7F}" type="slidenum">
              <a:rPr lang="en-US" smtClean="0"/>
              <a:pPr/>
              <a:t>36</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A7BA3B-AE97-4F8B-98B6-3F6BF2230E7F}" type="slidenum">
              <a:rPr lang="en-US" smtClean="0"/>
              <a:pPr/>
              <a:t>37</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A7BA3B-AE97-4F8B-98B6-3F6BF2230E7F}" type="slidenum">
              <a:rPr lang="en-US" smtClean="0"/>
              <a:pPr/>
              <a:t>38</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A7BA3B-AE97-4F8B-98B6-3F6BF2230E7F}" type="slidenum">
              <a:rPr lang="en-US" smtClean="0"/>
              <a:pPr/>
              <a:t>39</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64C24-7534-4FE2-B526-7103EB5CF9B2}" type="slidenum">
              <a:rPr lang="en-US" smtClean="0"/>
              <a:pPr/>
              <a:t>40</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64C24-7534-4FE2-B526-7103EB5CF9B2}" type="slidenum">
              <a:rPr lang="en-US" smtClean="0"/>
              <a:pPr/>
              <a:t>41</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64C24-7534-4FE2-B526-7103EB5CF9B2}" type="slidenum">
              <a:rPr lang="en-US" smtClean="0"/>
              <a:pPr/>
              <a:t>42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FC6894F-6F26-4581-8AC2-3940AFB76789}" type="slidenum">
              <a:rPr lang="en-US" smtClean="0"/>
              <a:pPr/>
              <a:t>6</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64C24-7534-4FE2-B526-7103EB5CF9B2}" type="slidenum">
              <a:rPr lang="en-US" smtClean="0"/>
              <a:pPr/>
              <a:t>43</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64C24-7534-4FE2-B526-7103EB5CF9B2}" type="slidenum">
              <a:rPr lang="en-US" smtClean="0"/>
              <a:pPr/>
              <a:t>44</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FC6894F-6F26-4581-8AC2-3940AFB76789}" type="slidenum">
              <a:rPr lang="en-US" smtClean="0"/>
              <a:pPr/>
              <a:t>45</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FC6894F-6F26-4581-8AC2-3940AFB76789}" type="slidenum">
              <a:rPr lang="en-US" smtClean="0"/>
              <a:pPr/>
              <a:t>46</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FC6894F-6F26-4581-8AC2-3940AFB76789}" type="slidenum">
              <a:rPr lang="en-US" smtClean="0"/>
              <a:pPr/>
              <a:t>47</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FC6894F-6F26-4581-8AC2-3940AFB76789}" type="slidenum">
              <a:rPr lang="en-US" smtClean="0"/>
              <a:pPr/>
              <a:t>48</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64C24-7534-4FE2-B526-7103EB5CF9B2}" type="slidenum">
              <a:rPr lang="en-US" smtClean="0"/>
              <a:pPr/>
              <a:t>49</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64C24-7534-4FE2-B526-7103EB5CF9B2}" type="slidenum">
              <a:rPr lang="en-US" smtClean="0"/>
              <a:pPr/>
              <a:t>50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FC6894F-6F26-4581-8AC2-3940AFB76789}"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64C24-7534-4FE2-B526-7103EB5CF9B2}" type="slidenum">
              <a:rPr lang="en-US" smtClean="0"/>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64C24-7534-4FE2-B526-7103EB5CF9B2}" type="slidenum">
              <a:rPr lang="en-US" smtClean="0"/>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FC6894F-6F26-4581-8AC2-3940AFB76789}" type="slidenum">
              <a:rPr lang="en-US" smtClean="0"/>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FC6894F-6F26-4581-8AC2-3940AFB76789}"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596CF62E-B4E6-441B-9935-3500DA41C0D6}" type="datetimeFigureOut">
              <a:rPr lang="en-US" smtClean="0"/>
              <a:pPr/>
              <a:t>2/9/2012</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F58887FC-D373-4A3A-9E7E-9E0565290C37}"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96CF62E-B4E6-441B-9935-3500DA41C0D6}" type="datetimeFigureOut">
              <a:rPr lang="en-US" smtClean="0"/>
              <a:pPr/>
              <a:t>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8887FC-D373-4A3A-9E7E-9E0565290C3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96CF62E-B4E6-441B-9935-3500DA41C0D6}" type="datetimeFigureOut">
              <a:rPr lang="en-US" smtClean="0"/>
              <a:pPr/>
              <a:t>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8887FC-D373-4A3A-9E7E-9E0565290C37}"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96CF62E-B4E6-441B-9935-3500DA41C0D6}" type="datetimeFigureOut">
              <a:rPr lang="en-US" smtClean="0"/>
              <a:pPr/>
              <a:t>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8887FC-D373-4A3A-9E7E-9E0565290C37}"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6CF62E-B4E6-441B-9935-3500DA41C0D6}" type="datetimeFigureOut">
              <a:rPr lang="en-US" smtClean="0"/>
              <a:pPr/>
              <a:t>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8887FC-D373-4A3A-9E7E-9E0565290C37}"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96CF62E-B4E6-441B-9935-3500DA41C0D6}" type="datetimeFigureOut">
              <a:rPr lang="en-US" smtClean="0"/>
              <a:pPr/>
              <a:t>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8887FC-D373-4A3A-9E7E-9E0565290C37}"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96CF62E-B4E6-441B-9935-3500DA41C0D6}" type="datetimeFigureOut">
              <a:rPr lang="en-US" smtClean="0"/>
              <a:pPr/>
              <a:t>2/9/2012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8887FC-D373-4A3A-9E7E-9E0565290C37}"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96CF62E-B4E6-441B-9935-3500DA41C0D6}" type="datetimeFigureOut">
              <a:rPr lang="en-US" smtClean="0"/>
              <a:pPr/>
              <a:t>2/9/2012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8887FC-D373-4A3A-9E7E-9E0565290C37}"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96CF62E-B4E6-441B-9935-3500DA41C0D6}" type="datetimeFigureOut">
              <a:rPr lang="en-US" smtClean="0"/>
              <a:pPr/>
              <a:t>2/9/2012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8887FC-D373-4A3A-9E7E-9E0565290C37}"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6CF62E-B4E6-441B-9935-3500DA41C0D6}" type="datetimeFigureOut">
              <a:rPr lang="en-US" smtClean="0"/>
              <a:pPr/>
              <a:t>2/9/2012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8887FC-D373-4A3A-9E7E-9E0565290C37}"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6CF62E-B4E6-441B-9935-3500DA41C0D6}" type="datetimeFigureOut">
              <a:rPr lang="en-US" smtClean="0"/>
              <a:pPr/>
              <a:t>2/9/2012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8887FC-D373-4A3A-9E7E-9E0565290C3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96CF62E-B4E6-441B-9935-3500DA41C0D6}" type="datetimeFigureOut">
              <a:rPr lang="en-US" smtClean="0"/>
              <a:pPr/>
              <a:t>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8887FC-D373-4A3A-9E7E-9E0565290C37}"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6CF62E-B4E6-441B-9935-3500DA41C0D6}" type="datetimeFigureOut">
              <a:rPr lang="en-US" smtClean="0"/>
              <a:pPr/>
              <a:t>2/9/2012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8887FC-D373-4A3A-9E7E-9E0565290C37}"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6CF62E-B4E6-441B-9935-3500DA41C0D6}" type="datetimeFigureOut">
              <a:rPr lang="en-US" smtClean="0"/>
              <a:pPr/>
              <a:t>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8887FC-D373-4A3A-9E7E-9E0565290C37}"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6CF62E-B4E6-441B-9935-3500DA41C0D6}" type="datetimeFigureOut">
              <a:rPr lang="en-US" smtClean="0"/>
              <a:pPr/>
              <a:t>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8887FC-D373-4A3A-9E7E-9E0565290C3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596CF62E-B4E6-441B-9935-3500DA41C0D6}" type="datetimeFigureOut">
              <a:rPr lang="en-US" smtClean="0"/>
              <a:pPr/>
              <a:t>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8887FC-D373-4A3A-9E7E-9E0565290C37}"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96CF62E-B4E6-441B-9935-3500DA41C0D6}" type="datetimeFigureOut">
              <a:rPr lang="en-US" smtClean="0"/>
              <a:pPr/>
              <a:t>2/9/2012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8887FC-D373-4A3A-9E7E-9E0565290C3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596CF62E-B4E6-441B-9935-3500DA41C0D6}" type="datetimeFigureOut">
              <a:rPr lang="en-US" smtClean="0"/>
              <a:pPr/>
              <a:t>2/9/2012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8887FC-D373-4A3A-9E7E-9E0565290C3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96CF62E-B4E6-441B-9935-3500DA41C0D6}" type="datetimeFigureOut">
              <a:rPr lang="en-US" smtClean="0"/>
              <a:pPr/>
              <a:t>2/9/2012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8887FC-D373-4A3A-9E7E-9E0565290C3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6CF62E-B4E6-441B-9935-3500DA41C0D6}" type="datetimeFigureOut">
              <a:rPr lang="en-US" smtClean="0"/>
              <a:pPr/>
              <a:t>2/9/2012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8887FC-D373-4A3A-9E7E-9E0565290C3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96CF62E-B4E6-441B-9935-3500DA41C0D6}" type="datetimeFigureOut">
              <a:rPr lang="en-US" smtClean="0"/>
              <a:pPr/>
              <a:t>2/9/2012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8887FC-D373-4A3A-9E7E-9E0565290C3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96CF62E-B4E6-441B-9935-3500DA41C0D6}" type="datetimeFigureOut">
              <a:rPr lang="en-US" smtClean="0"/>
              <a:pPr/>
              <a:t>2/9/2012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F58887FC-D373-4A3A-9E7E-9E0565290C37}"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96CF62E-B4E6-441B-9935-3500DA41C0D6}" type="datetimeFigureOut">
              <a:rPr lang="en-US" smtClean="0"/>
              <a:pPr/>
              <a:t>2/9/2012</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F58887FC-D373-4A3A-9E7E-9E0565290C37}"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6CF62E-B4E6-441B-9935-3500DA41C0D6}" type="datetimeFigureOut">
              <a:rPr lang="en-US" smtClean="0"/>
              <a:pPr/>
              <a:t>2/9/2012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8887FC-D373-4A3A-9E7E-9E0565290C3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5.wmf"/></Relationships>
</file>

<file path=ppt/slides/_rels/slide2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6.xml"/><Relationship Id="rId1" Type="http://schemas.openxmlformats.org/officeDocument/2006/relationships/slideLayout" Target="../slideLayouts/slideLayout13.xml"/><Relationship Id="rId4" Type="http://schemas.openxmlformats.org/officeDocument/2006/relationships/image" Target="../media/image17.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0.gif"/></Relationships>
</file>

<file path=ppt/slides/_rels/slide3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audio" Target="file:///C:\Documents%20and%20Settings\stjohnson\Local%20Settings\Temporary%20Internet%20Files\Content.IE5\C2OK2GN5\MSj03884620000%5b1%5d.wav" TargetMode="External"/><Relationship Id="rId5" Type="http://schemas.openxmlformats.org/officeDocument/2006/relationships/image" Target="../media/image25.jpeg"/><Relationship Id="rId4" Type="http://schemas.openxmlformats.org/officeDocument/2006/relationships/image" Target="../media/image24.png"/></Relationships>
</file>

<file path=ppt/slides/_rels/slide4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4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www.youtube.com/watch?v=tlIWe0moTys&amp;safety_mode=true&amp;persist_safety_mode=1"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Bell Work</a:t>
            </a:r>
            <a:endParaRPr lang="en-US" dirty="0"/>
          </a:p>
        </p:txBody>
      </p:sp>
      <p:sp>
        <p:nvSpPr>
          <p:cNvPr id="3" name="Content Placeholder 2"/>
          <p:cNvSpPr>
            <a:spLocks noGrp="1"/>
          </p:cNvSpPr>
          <p:nvPr>
            <p:ph idx="1"/>
          </p:nvPr>
        </p:nvSpPr>
        <p:spPr/>
        <p:txBody>
          <a:bodyPr>
            <a:normAutofit/>
          </a:bodyPr>
          <a:lstStyle/>
          <a:p>
            <a:r>
              <a:rPr lang="en-US" sz="3400" dirty="0" smtClean="0"/>
              <a:t>How can meal time be made more appealing for a toddler? (i.e. what are some guidelines to follow)</a:t>
            </a:r>
            <a:endParaRPr lang="en-US" sz="3400"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19912"/>
          </a:xfrm>
        </p:spPr>
        <p:txBody>
          <a:bodyPr/>
          <a:lstStyle/>
          <a:p>
            <a:pPr algn="ctr"/>
            <a:r>
              <a:rPr lang="en-US" dirty="0" smtClean="0"/>
              <a:t>The Toddler’s Creed</a:t>
            </a:r>
            <a:endParaRPr lang="en-US" dirty="0"/>
          </a:p>
        </p:txBody>
      </p:sp>
      <p:sp>
        <p:nvSpPr>
          <p:cNvPr id="3" name="Content Placeholder 2"/>
          <p:cNvSpPr>
            <a:spLocks noGrp="1"/>
          </p:cNvSpPr>
          <p:nvPr>
            <p:ph idx="1"/>
          </p:nvPr>
        </p:nvSpPr>
        <p:spPr>
          <a:xfrm>
            <a:off x="301752" y="1527048"/>
            <a:ext cx="8503920" cy="4797552"/>
          </a:xfrm>
        </p:spPr>
        <p:txBody>
          <a:bodyPr>
            <a:noAutofit/>
          </a:bodyPr>
          <a:lstStyle/>
          <a:p>
            <a:pPr algn="ctr">
              <a:lnSpc>
                <a:spcPct val="120000"/>
              </a:lnSpc>
              <a:spcAft>
                <a:spcPts val="600"/>
              </a:spcAft>
              <a:buNone/>
            </a:pPr>
            <a:r>
              <a:rPr lang="en-US" sz="2200" dirty="0" smtClean="0"/>
              <a:t>If I want it…. It’s mine!</a:t>
            </a:r>
          </a:p>
          <a:p>
            <a:pPr algn="ctr">
              <a:lnSpc>
                <a:spcPct val="120000"/>
              </a:lnSpc>
              <a:spcAft>
                <a:spcPts val="600"/>
              </a:spcAft>
              <a:buNone/>
            </a:pPr>
            <a:r>
              <a:rPr lang="en-US" sz="2200" dirty="0" smtClean="0"/>
              <a:t>If I give it to you, and change my mind… It’s mine!</a:t>
            </a:r>
          </a:p>
          <a:p>
            <a:pPr algn="ctr">
              <a:lnSpc>
                <a:spcPct val="120000"/>
              </a:lnSpc>
              <a:spcAft>
                <a:spcPts val="600"/>
              </a:spcAft>
              <a:buNone/>
            </a:pPr>
            <a:r>
              <a:rPr lang="en-US" sz="2200" dirty="0" smtClean="0"/>
              <a:t>If I can take it away from you…. It’s mine!</a:t>
            </a:r>
          </a:p>
          <a:p>
            <a:pPr algn="ctr">
              <a:lnSpc>
                <a:spcPct val="120000"/>
              </a:lnSpc>
              <a:spcAft>
                <a:spcPts val="600"/>
              </a:spcAft>
              <a:buNone/>
            </a:pPr>
            <a:r>
              <a:rPr lang="en-US" sz="2200" dirty="0" smtClean="0"/>
              <a:t>If I had it a little while ago… It’s  mine!</a:t>
            </a:r>
          </a:p>
          <a:p>
            <a:pPr algn="ctr">
              <a:lnSpc>
                <a:spcPct val="120000"/>
              </a:lnSpc>
              <a:spcAft>
                <a:spcPts val="600"/>
              </a:spcAft>
              <a:buNone/>
            </a:pPr>
            <a:r>
              <a:rPr lang="en-US" sz="2200" dirty="0" smtClean="0"/>
              <a:t>If it’s mine, it will never belong to anyone else….. </a:t>
            </a:r>
          </a:p>
          <a:p>
            <a:pPr algn="ctr">
              <a:lnSpc>
                <a:spcPct val="120000"/>
              </a:lnSpc>
              <a:spcAft>
                <a:spcPts val="600"/>
              </a:spcAft>
              <a:buNone/>
            </a:pPr>
            <a:r>
              <a:rPr lang="en-US" sz="2200" dirty="0" smtClean="0"/>
              <a:t>No matter what!</a:t>
            </a:r>
          </a:p>
          <a:p>
            <a:pPr algn="ctr">
              <a:lnSpc>
                <a:spcPct val="120000"/>
              </a:lnSpc>
              <a:spcAft>
                <a:spcPts val="600"/>
              </a:spcAft>
              <a:buNone/>
            </a:pPr>
            <a:r>
              <a:rPr lang="en-US" sz="2200" dirty="0" smtClean="0"/>
              <a:t>If we are building something together, all of the pieces… </a:t>
            </a:r>
          </a:p>
          <a:p>
            <a:pPr algn="ctr">
              <a:lnSpc>
                <a:spcPct val="120000"/>
              </a:lnSpc>
              <a:spcAft>
                <a:spcPts val="600"/>
              </a:spcAft>
              <a:buNone/>
            </a:pPr>
            <a:r>
              <a:rPr lang="en-US" sz="2200" dirty="0" smtClean="0"/>
              <a:t>are mine!</a:t>
            </a:r>
          </a:p>
          <a:p>
            <a:pPr algn="ctr">
              <a:lnSpc>
                <a:spcPct val="120000"/>
              </a:lnSpc>
              <a:spcAft>
                <a:spcPts val="600"/>
              </a:spcAft>
              <a:buNone/>
            </a:pPr>
            <a:r>
              <a:rPr lang="en-US" sz="2200" dirty="0" smtClean="0"/>
              <a:t>If it looks like mine, or even if it doesn’t…IT’S MINE!</a:t>
            </a:r>
            <a:endParaRPr lang="en-US" sz="20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8229600" cy="1143000"/>
          </a:xfrm>
        </p:spPr>
        <p:txBody>
          <a:bodyPr>
            <a:normAutofit fontScale="90000"/>
          </a:bodyPr>
          <a:lstStyle/>
          <a:p>
            <a:r>
              <a:rPr lang="en-US" b="1" dirty="0" smtClean="0"/>
              <a:t>2.  </a:t>
            </a:r>
            <a:r>
              <a:rPr lang="en-US" b="1" u="sng" dirty="0" smtClean="0"/>
              <a:t>SELF-CENTERED </a:t>
            </a:r>
            <a:r>
              <a:rPr lang="en-US" sz="4400" b="1" u="sng" dirty="0" smtClean="0"/>
              <a:t>(</a:t>
            </a:r>
            <a:r>
              <a:rPr lang="en-US" sz="4400" b="1" i="1" u="sng" dirty="0" smtClean="0"/>
              <a:t>EGOCENTRIC)</a:t>
            </a:r>
            <a:r>
              <a:rPr lang="en-US" sz="4400" dirty="0" smtClean="0"/>
              <a:t>  </a:t>
            </a:r>
            <a:br>
              <a:rPr lang="en-US" sz="4400" dirty="0" smtClean="0"/>
            </a:br>
            <a:endParaRPr lang="en-US" dirty="0"/>
          </a:p>
        </p:txBody>
      </p:sp>
      <p:sp>
        <p:nvSpPr>
          <p:cNvPr id="3" name="Content Placeholder 2"/>
          <p:cNvSpPr>
            <a:spLocks noGrp="1"/>
          </p:cNvSpPr>
          <p:nvPr>
            <p:ph idx="1"/>
          </p:nvPr>
        </p:nvSpPr>
        <p:spPr>
          <a:xfrm>
            <a:off x="457200" y="1295400"/>
            <a:ext cx="8229600" cy="4526280"/>
          </a:xfrm>
        </p:spPr>
        <p:txBody>
          <a:bodyPr>
            <a:normAutofit/>
          </a:bodyPr>
          <a:lstStyle/>
          <a:p>
            <a:pPr hangingPunct="0"/>
            <a:r>
              <a:rPr lang="en-US" dirty="0" smtClean="0"/>
              <a:t>When a toddler thinks about their own needs           and wants and not those of others. </a:t>
            </a:r>
          </a:p>
          <a:p>
            <a:pPr lvl="1" hangingPunct="0"/>
            <a:r>
              <a:rPr lang="en-US" dirty="0" smtClean="0"/>
              <a:t>They perceive that the world revolves around them.  </a:t>
            </a:r>
          </a:p>
          <a:p>
            <a:pPr lvl="1" hangingPunct="0">
              <a:buNone/>
            </a:pPr>
            <a:endParaRPr lang="en-US" dirty="0" smtClean="0"/>
          </a:p>
          <a:p>
            <a:pPr hangingPunct="0"/>
            <a:r>
              <a:rPr lang="en-US" dirty="0" smtClean="0"/>
              <a:t>As an </a:t>
            </a:r>
            <a:r>
              <a:rPr lang="en-US" b="1" u="sng" dirty="0" smtClean="0"/>
              <a:t>infant,</a:t>
            </a:r>
            <a:r>
              <a:rPr lang="en-US" dirty="0" smtClean="0"/>
              <a:t> their needs and wants were met immediately, but now as a </a:t>
            </a:r>
            <a:r>
              <a:rPr lang="en-US" b="1" u="sng" dirty="0" smtClean="0"/>
              <a:t>toddler</a:t>
            </a:r>
            <a:r>
              <a:rPr lang="en-US" b="1" dirty="0" smtClean="0"/>
              <a:t>,</a:t>
            </a:r>
            <a:r>
              <a:rPr lang="en-US" dirty="0" smtClean="0"/>
              <a:t> they are learning that some desires won’t be met as promptly.</a:t>
            </a:r>
          </a:p>
          <a:p>
            <a:endParaRPr lang="en-US" dirty="0"/>
          </a:p>
        </p:txBody>
      </p:sp>
      <p:pic>
        <p:nvPicPr>
          <p:cNvPr id="4" name="Picture 2" descr="C:\Documents and Settings\All Users\Documents\Temp\Temporary Internet Files\Content.IE5\K02NFWB3\MPj04388470000[1].jpg"/>
          <p:cNvPicPr>
            <a:picLocks noChangeAspect="1" noChangeArrowheads="1"/>
          </p:cNvPicPr>
          <p:nvPr/>
        </p:nvPicPr>
        <p:blipFill>
          <a:blip r:embed="rId3" cstate="print"/>
          <a:srcRect/>
          <a:stretch>
            <a:fillRect/>
          </a:stretch>
        </p:blipFill>
        <p:spPr bwMode="auto">
          <a:xfrm>
            <a:off x="2667000" y="4495800"/>
            <a:ext cx="3048000" cy="2034903"/>
          </a:xfrm>
          <a:prstGeom prst="rect">
            <a:avLst/>
          </a:prstGeom>
          <a:noFill/>
        </p:spPr>
      </p:pic>
      <p:pic>
        <p:nvPicPr>
          <p:cNvPr id="36870" name="Picture 6" descr="C:\Documents and Settings\stjohnson\Local Settings\Temporary Internet Files\Content.IE5\C2OK2GN5\MMj02364720000[1].gif"/>
          <p:cNvPicPr>
            <a:picLocks noChangeAspect="1" noChangeArrowheads="1" noCrop="1"/>
          </p:cNvPicPr>
          <p:nvPr/>
        </p:nvPicPr>
        <p:blipFill>
          <a:blip r:embed="rId4" cstate="print"/>
          <a:srcRect/>
          <a:stretch>
            <a:fillRect/>
          </a:stretch>
        </p:blipFill>
        <p:spPr bwMode="auto">
          <a:xfrm>
            <a:off x="7924800" y="1142999"/>
            <a:ext cx="1041042" cy="107121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8" presetClass="entr" presetSubtype="0" accel="10000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par>
                                <p:cTn id="12" presetID="58" presetClass="entr" presetSubtype="0" accel="100000" fill="hold"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strVal val="#ppt_w*2.5"/>
                                          </p:val>
                                        </p:tav>
                                        <p:tav tm="100000">
                                          <p:val>
                                            <p:strVal val="#ppt_w"/>
                                          </p:val>
                                        </p:tav>
                                      </p:tavLst>
                                    </p:anim>
                                    <p:anim calcmode="lin" valueType="num">
                                      <p:cBhvr>
                                        <p:cTn id="15" dur="500" fill="hold"/>
                                        <p:tgtEl>
                                          <p:spTgt spid="3">
                                            <p:txEl>
                                              <p:pRg st="1" end="1"/>
                                            </p:txEl>
                                          </p:spTgt>
                                        </p:tgtEl>
                                        <p:attrNameLst>
                                          <p:attrName>ppt_h</p:attrName>
                                        </p:attrNameLst>
                                      </p:cBhvr>
                                      <p:tavLst>
                                        <p:tav tm="0">
                                          <p:val>
                                            <p:strVal val="#ppt_h*0.01"/>
                                          </p:val>
                                        </p:tav>
                                        <p:tav tm="100000">
                                          <p:val>
                                            <p:strVal val="#ppt_h"/>
                                          </p:val>
                                        </p:tav>
                                      </p:tavLst>
                                    </p:anim>
                                    <p:anim calcmode="lin" valueType="num">
                                      <p:cBhvr>
                                        <p:cTn id="16"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7" dur="500" fill="hold"/>
                                        <p:tgtEl>
                                          <p:spTgt spid="3">
                                            <p:txEl>
                                              <p:pRg st="1" end="1"/>
                                            </p:txEl>
                                          </p:spTgt>
                                        </p:tgtEl>
                                        <p:attrNameLst>
                                          <p:attrName>ppt_y</p:attrName>
                                        </p:attrNameLst>
                                      </p:cBhvr>
                                      <p:tavLst>
                                        <p:tav tm="0">
                                          <p:val>
                                            <p:strVal val="#ppt_h+1"/>
                                          </p:val>
                                        </p:tav>
                                        <p:tav tm="100000">
                                          <p:val>
                                            <p:strVal val="#ppt_y"/>
                                          </p:val>
                                        </p:tav>
                                      </p:tavLst>
                                    </p:anim>
                                    <p:animEffect transition="in" filter="fade">
                                      <p:cBhvr>
                                        <p:cTn id="18" dur="500"/>
                                        <p:tgtEl>
                                          <p:spTgt spid="3">
                                            <p:txEl>
                                              <p:pRg st="1" end="1"/>
                                            </p:txEl>
                                          </p:spTgt>
                                        </p:tgtEl>
                                      </p:cBhvr>
                                    </p:animEffect>
                                  </p:childTnLst>
                                </p:cTn>
                              </p:par>
                            </p:childTnLst>
                          </p:cTn>
                        </p:par>
                        <p:par>
                          <p:cTn id="19" fill="hold">
                            <p:stCondLst>
                              <p:cond delay="500"/>
                            </p:stCondLst>
                            <p:childTnLst>
                              <p:par>
                                <p:cTn id="20" presetID="58" presetClass="entr" presetSubtype="0" accel="100000" fill="hold"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p:cTn id="22" dur="5000" fill="hold"/>
                                        <p:tgtEl>
                                          <p:spTgt spid="3">
                                            <p:txEl>
                                              <p:pRg st="3" end="3"/>
                                            </p:txEl>
                                          </p:spTgt>
                                        </p:tgtEl>
                                        <p:attrNameLst>
                                          <p:attrName>ppt_w</p:attrName>
                                        </p:attrNameLst>
                                      </p:cBhvr>
                                      <p:tavLst>
                                        <p:tav tm="0">
                                          <p:val>
                                            <p:strVal val="#ppt_w*2.5"/>
                                          </p:val>
                                        </p:tav>
                                        <p:tav tm="100000">
                                          <p:val>
                                            <p:strVal val="#ppt_w"/>
                                          </p:val>
                                        </p:tav>
                                      </p:tavLst>
                                    </p:anim>
                                    <p:anim calcmode="lin" valueType="num">
                                      <p:cBhvr>
                                        <p:cTn id="23" dur="5000" fill="hold"/>
                                        <p:tgtEl>
                                          <p:spTgt spid="3">
                                            <p:txEl>
                                              <p:pRg st="3" end="3"/>
                                            </p:txEl>
                                          </p:spTgt>
                                        </p:tgtEl>
                                        <p:attrNameLst>
                                          <p:attrName>ppt_h</p:attrName>
                                        </p:attrNameLst>
                                      </p:cBhvr>
                                      <p:tavLst>
                                        <p:tav tm="0">
                                          <p:val>
                                            <p:strVal val="#ppt_h*0.01"/>
                                          </p:val>
                                        </p:tav>
                                        <p:tav tm="100000">
                                          <p:val>
                                            <p:strVal val="#ppt_h"/>
                                          </p:val>
                                        </p:tav>
                                      </p:tavLst>
                                    </p:anim>
                                    <p:anim calcmode="lin" valueType="num">
                                      <p:cBhvr>
                                        <p:cTn id="24" dur="5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5" dur="5000" fill="hold"/>
                                        <p:tgtEl>
                                          <p:spTgt spid="3">
                                            <p:txEl>
                                              <p:pRg st="3" end="3"/>
                                            </p:txEl>
                                          </p:spTgt>
                                        </p:tgtEl>
                                        <p:attrNameLst>
                                          <p:attrName>ppt_y</p:attrName>
                                        </p:attrNameLst>
                                      </p:cBhvr>
                                      <p:tavLst>
                                        <p:tav tm="0">
                                          <p:val>
                                            <p:strVal val="#ppt_h+1"/>
                                          </p:val>
                                        </p:tav>
                                        <p:tav tm="100000">
                                          <p:val>
                                            <p:strVal val="#ppt_y"/>
                                          </p:val>
                                        </p:tav>
                                      </p:tavLst>
                                    </p:anim>
                                    <p:animEffect transition="in" filter="fade">
                                      <p:cBhvr>
                                        <p:cTn id="26" dur="5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219200"/>
            <a:ext cx="8229600" cy="1143000"/>
          </a:xfrm>
        </p:spPr>
        <p:txBody>
          <a:bodyPr>
            <a:normAutofit fontScale="90000"/>
          </a:bodyPr>
          <a:lstStyle/>
          <a:p>
            <a:r>
              <a:rPr lang="en-US" sz="4400" b="1" dirty="0" smtClean="0"/>
              <a:t>3.  </a:t>
            </a:r>
            <a:r>
              <a:rPr lang="en-US" sz="4400" b="1" i="1" u="sng" dirty="0" smtClean="0"/>
              <a:t>NEGATIVISM</a:t>
            </a:r>
            <a:r>
              <a:rPr lang="en-US" sz="4400" b="1" dirty="0" smtClean="0"/>
              <a:t> </a:t>
            </a:r>
            <a:r>
              <a:rPr lang="en-US" sz="4400" dirty="0" smtClean="0"/>
              <a:t>is doing the opposite of what others want, which is a normal part of toddler development.</a:t>
            </a:r>
            <a:endParaRPr lang="en-US" dirty="0"/>
          </a:p>
        </p:txBody>
      </p:sp>
      <p:sp>
        <p:nvSpPr>
          <p:cNvPr id="3" name="Content Placeholder 2"/>
          <p:cNvSpPr>
            <a:spLocks noGrp="1"/>
          </p:cNvSpPr>
          <p:nvPr>
            <p:ph idx="1"/>
          </p:nvPr>
        </p:nvSpPr>
        <p:spPr/>
        <p:txBody>
          <a:bodyPr>
            <a:normAutofit fontScale="92500"/>
          </a:bodyPr>
          <a:lstStyle/>
          <a:p>
            <a:pPr hangingPunct="0">
              <a:buNone/>
            </a:pPr>
            <a:r>
              <a:rPr lang="en-US" dirty="0"/>
              <a:t>			</a:t>
            </a:r>
          </a:p>
          <a:p>
            <a:pPr hangingPunct="0"/>
            <a:r>
              <a:rPr lang="en-US" b="1" dirty="0" smtClean="0"/>
              <a:t>Causes are</a:t>
            </a:r>
            <a:r>
              <a:rPr lang="en-US" dirty="0" smtClean="0"/>
              <a:t>: </a:t>
            </a:r>
          </a:p>
          <a:p>
            <a:pPr lvl="1" hangingPunct="0"/>
            <a:r>
              <a:rPr lang="en-US" dirty="0" smtClean="0"/>
              <a:t>desire </a:t>
            </a:r>
            <a:r>
              <a:rPr lang="en-US" dirty="0"/>
              <a:t>for independence, </a:t>
            </a:r>
            <a:endParaRPr lang="en-US" dirty="0" smtClean="0"/>
          </a:p>
          <a:p>
            <a:pPr lvl="1" hangingPunct="0"/>
            <a:r>
              <a:rPr lang="en-US" dirty="0" smtClean="0"/>
              <a:t>frustration</a:t>
            </a:r>
            <a:r>
              <a:rPr lang="en-US" dirty="0"/>
              <a:t>, </a:t>
            </a:r>
            <a:endParaRPr lang="en-US" dirty="0" smtClean="0"/>
          </a:p>
          <a:p>
            <a:pPr lvl="1" hangingPunct="0"/>
            <a:r>
              <a:rPr lang="en-US" dirty="0" smtClean="0"/>
              <a:t>realizing  </a:t>
            </a:r>
            <a:r>
              <a:rPr lang="en-US" dirty="0"/>
              <a:t>power and freedom of being a </a:t>
            </a:r>
            <a:r>
              <a:rPr lang="en-US" dirty="0" smtClean="0"/>
              <a:t>separate </a:t>
            </a:r>
            <a:r>
              <a:rPr lang="en-US" dirty="0"/>
              <a:t>person	</a:t>
            </a:r>
            <a:r>
              <a:rPr lang="en-US" dirty="0" smtClean="0"/>
              <a:t>.</a:t>
            </a:r>
            <a:endParaRPr lang="en-US" dirty="0"/>
          </a:p>
          <a:p>
            <a:pPr hangingPunct="0"/>
            <a:r>
              <a:rPr lang="en-US" b="1" dirty="0" smtClean="0"/>
              <a:t>Techniques </a:t>
            </a:r>
            <a:r>
              <a:rPr lang="en-US" b="1" dirty="0"/>
              <a:t>a caregiver can use to guide a child through this emotion are</a:t>
            </a:r>
            <a:r>
              <a:rPr lang="en-US" dirty="0"/>
              <a:t>: </a:t>
            </a:r>
            <a:endParaRPr lang="en-US" dirty="0" smtClean="0"/>
          </a:p>
          <a:p>
            <a:pPr lvl="1" hangingPunct="0"/>
            <a:r>
              <a:rPr lang="en-US" dirty="0" smtClean="0"/>
              <a:t>give </a:t>
            </a:r>
            <a:r>
              <a:rPr lang="en-US" dirty="0"/>
              <a:t>choices, </a:t>
            </a:r>
            <a:endParaRPr lang="en-US" dirty="0" smtClean="0"/>
          </a:p>
          <a:p>
            <a:pPr lvl="1" hangingPunct="0"/>
            <a:r>
              <a:rPr lang="en-US" dirty="0" smtClean="0"/>
              <a:t>redirect </a:t>
            </a:r>
            <a:r>
              <a:rPr lang="en-US" dirty="0"/>
              <a:t>child’s attention, </a:t>
            </a:r>
            <a:endParaRPr lang="en-US" dirty="0" smtClean="0"/>
          </a:p>
          <a:p>
            <a:pPr lvl="1" hangingPunct="0"/>
            <a:r>
              <a:rPr lang="en-US" dirty="0" smtClean="0"/>
              <a:t>encourage </a:t>
            </a:r>
            <a:r>
              <a:rPr lang="en-US" dirty="0"/>
              <a:t>talking of feelings</a:t>
            </a:r>
          </a:p>
          <a:p>
            <a:endParaRPr lang="en-US" dirty="0"/>
          </a:p>
        </p:txBody>
      </p:sp>
      <p:pic>
        <p:nvPicPr>
          <p:cNvPr id="5" name="Picture 8" descr="emotionstoddlers"/>
          <p:cNvPicPr>
            <a:picLocks noChangeAspect="1" noChangeArrowheads="1"/>
          </p:cNvPicPr>
          <p:nvPr/>
        </p:nvPicPr>
        <p:blipFill>
          <a:blip r:embed="rId3" cstate="print"/>
          <a:srcRect l="-2356" b="9639"/>
          <a:stretch>
            <a:fillRect/>
          </a:stretch>
        </p:blipFill>
        <p:spPr>
          <a:xfrm>
            <a:off x="5638800" y="4800600"/>
            <a:ext cx="3153423" cy="1893515"/>
          </a:xfrm>
          <a:prstGeom prst="rect">
            <a:avLst/>
          </a:prstGeo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8" presetClass="entr" presetSubtype="0" accel="10000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0" fill="hold"/>
                                        <p:tgtEl>
                                          <p:spTgt spid="3">
                                            <p:txEl>
                                              <p:pRg st="1" end="1"/>
                                            </p:txEl>
                                          </p:spTgt>
                                        </p:tgtEl>
                                        <p:attrNameLst>
                                          <p:attrName>ppt_w</p:attrName>
                                        </p:attrNameLst>
                                      </p:cBhvr>
                                      <p:tavLst>
                                        <p:tav tm="0">
                                          <p:val>
                                            <p:strVal val="#ppt_w*2.5"/>
                                          </p:val>
                                        </p:tav>
                                        <p:tav tm="100000">
                                          <p:val>
                                            <p:strVal val="#ppt_w"/>
                                          </p:val>
                                        </p:tav>
                                      </p:tavLst>
                                    </p:anim>
                                    <p:anim calcmode="lin" valueType="num">
                                      <p:cBhvr>
                                        <p:cTn id="8" dur="5000" fill="hold"/>
                                        <p:tgtEl>
                                          <p:spTgt spid="3">
                                            <p:txEl>
                                              <p:pRg st="1" end="1"/>
                                            </p:txEl>
                                          </p:spTgt>
                                        </p:tgtEl>
                                        <p:attrNameLst>
                                          <p:attrName>ppt_h</p:attrName>
                                        </p:attrNameLst>
                                      </p:cBhvr>
                                      <p:tavLst>
                                        <p:tav tm="0">
                                          <p:val>
                                            <p:strVal val="#ppt_h*0.01"/>
                                          </p:val>
                                        </p:tav>
                                        <p:tav tm="100000">
                                          <p:val>
                                            <p:strVal val="#ppt_h"/>
                                          </p:val>
                                        </p:tav>
                                      </p:tavLst>
                                    </p:anim>
                                    <p:anim calcmode="lin" valueType="num">
                                      <p:cBhvr>
                                        <p:cTn id="9" dur="5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0" dur="5000" fill="hold"/>
                                        <p:tgtEl>
                                          <p:spTgt spid="3">
                                            <p:txEl>
                                              <p:pRg st="1" end="1"/>
                                            </p:txEl>
                                          </p:spTgt>
                                        </p:tgtEl>
                                        <p:attrNameLst>
                                          <p:attrName>ppt_y</p:attrName>
                                        </p:attrNameLst>
                                      </p:cBhvr>
                                      <p:tavLst>
                                        <p:tav tm="0">
                                          <p:val>
                                            <p:strVal val="#ppt_h+1"/>
                                          </p:val>
                                        </p:tav>
                                        <p:tav tm="100000">
                                          <p:val>
                                            <p:strVal val="#ppt_y"/>
                                          </p:val>
                                        </p:tav>
                                      </p:tavLst>
                                    </p:anim>
                                    <p:animEffect transition="in" filter="fade">
                                      <p:cBhvr>
                                        <p:cTn id="11" dur="5000"/>
                                        <p:tgtEl>
                                          <p:spTgt spid="3">
                                            <p:txEl>
                                              <p:pRg st="1" end="1"/>
                                            </p:txEl>
                                          </p:spTgt>
                                        </p:tgtEl>
                                      </p:cBhvr>
                                    </p:animEffect>
                                  </p:childTnLst>
                                </p:cTn>
                              </p:par>
                              <p:par>
                                <p:cTn id="12" presetID="58" presetClass="entr" presetSubtype="0" accel="100000" fill="hold" nodeType="with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0" fill="hold"/>
                                        <p:tgtEl>
                                          <p:spTgt spid="3">
                                            <p:txEl>
                                              <p:pRg st="2" end="2"/>
                                            </p:txEl>
                                          </p:spTgt>
                                        </p:tgtEl>
                                        <p:attrNameLst>
                                          <p:attrName>ppt_w</p:attrName>
                                        </p:attrNameLst>
                                      </p:cBhvr>
                                      <p:tavLst>
                                        <p:tav tm="0">
                                          <p:val>
                                            <p:strVal val="#ppt_w*2.5"/>
                                          </p:val>
                                        </p:tav>
                                        <p:tav tm="100000">
                                          <p:val>
                                            <p:strVal val="#ppt_w"/>
                                          </p:val>
                                        </p:tav>
                                      </p:tavLst>
                                    </p:anim>
                                    <p:anim calcmode="lin" valueType="num">
                                      <p:cBhvr>
                                        <p:cTn id="15" dur="5000" fill="hold"/>
                                        <p:tgtEl>
                                          <p:spTgt spid="3">
                                            <p:txEl>
                                              <p:pRg st="2" end="2"/>
                                            </p:txEl>
                                          </p:spTgt>
                                        </p:tgtEl>
                                        <p:attrNameLst>
                                          <p:attrName>ppt_h</p:attrName>
                                        </p:attrNameLst>
                                      </p:cBhvr>
                                      <p:tavLst>
                                        <p:tav tm="0">
                                          <p:val>
                                            <p:strVal val="#ppt_h*0.01"/>
                                          </p:val>
                                        </p:tav>
                                        <p:tav tm="100000">
                                          <p:val>
                                            <p:strVal val="#ppt_h"/>
                                          </p:val>
                                        </p:tav>
                                      </p:tavLst>
                                    </p:anim>
                                    <p:anim calcmode="lin" valueType="num">
                                      <p:cBhvr>
                                        <p:cTn id="16" dur="5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7" dur="5000" fill="hold"/>
                                        <p:tgtEl>
                                          <p:spTgt spid="3">
                                            <p:txEl>
                                              <p:pRg st="2" end="2"/>
                                            </p:txEl>
                                          </p:spTgt>
                                        </p:tgtEl>
                                        <p:attrNameLst>
                                          <p:attrName>ppt_y</p:attrName>
                                        </p:attrNameLst>
                                      </p:cBhvr>
                                      <p:tavLst>
                                        <p:tav tm="0">
                                          <p:val>
                                            <p:strVal val="#ppt_h+1"/>
                                          </p:val>
                                        </p:tav>
                                        <p:tav tm="100000">
                                          <p:val>
                                            <p:strVal val="#ppt_y"/>
                                          </p:val>
                                        </p:tav>
                                      </p:tavLst>
                                    </p:anim>
                                    <p:animEffect transition="in" filter="fade">
                                      <p:cBhvr>
                                        <p:cTn id="18" dur="5000"/>
                                        <p:tgtEl>
                                          <p:spTgt spid="3">
                                            <p:txEl>
                                              <p:pRg st="2" end="2"/>
                                            </p:txEl>
                                          </p:spTgt>
                                        </p:tgtEl>
                                      </p:cBhvr>
                                    </p:animEffect>
                                  </p:childTnLst>
                                </p:cTn>
                              </p:par>
                              <p:par>
                                <p:cTn id="19" presetID="58" presetClass="entr" presetSubtype="0" accel="100000"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0" fill="hold"/>
                                        <p:tgtEl>
                                          <p:spTgt spid="3">
                                            <p:txEl>
                                              <p:pRg st="3" end="3"/>
                                            </p:txEl>
                                          </p:spTgt>
                                        </p:tgtEl>
                                        <p:attrNameLst>
                                          <p:attrName>ppt_w</p:attrName>
                                        </p:attrNameLst>
                                      </p:cBhvr>
                                      <p:tavLst>
                                        <p:tav tm="0">
                                          <p:val>
                                            <p:strVal val="#ppt_w*2.5"/>
                                          </p:val>
                                        </p:tav>
                                        <p:tav tm="100000">
                                          <p:val>
                                            <p:strVal val="#ppt_w"/>
                                          </p:val>
                                        </p:tav>
                                      </p:tavLst>
                                    </p:anim>
                                    <p:anim calcmode="lin" valueType="num">
                                      <p:cBhvr>
                                        <p:cTn id="22" dur="5000" fill="hold"/>
                                        <p:tgtEl>
                                          <p:spTgt spid="3">
                                            <p:txEl>
                                              <p:pRg st="3" end="3"/>
                                            </p:txEl>
                                          </p:spTgt>
                                        </p:tgtEl>
                                        <p:attrNameLst>
                                          <p:attrName>ppt_h</p:attrName>
                                        </p:attrNameLst>
                                      </p:cBhvr>
                                      <p:tavLst>
                                        <p:tav tm="0">
                                          <p:val>
                                            <p:strVal val="#ppt_h*0.01"/>
                                          </p:val>
                                        </p:tav>
                                        <p:tav tm="100000">
                                          <p:val>
                                            <p:strVal val="#ppt_h"/>
                                          </p:val>
                                        </p:tav>
                                      </p:tavLst>
                                    </p:anim>
                                    <p:anim calcmode="lin" valueType="num">
                                      <p:cBhvr>
                                        <p:cTn id="23" dur="5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5000" fill="hold"/>
                                        <p:tgtEl>
                                          <p:spTgt spid="3">
                                            <p:txEl>
                                              <p:pRg st="3" end="3"/>
                                            </p:txEl>
                                          </p:spTgt>
                                        </p:tgtEl>
                                        <p:attrNameLst>
                                          <p:attrName>ppt_y</p:attrName>
                                        </p:attrNameLst>
                                      </p:cBhvr>
                                      <p:tavLst>
                                        <p:tav tm="0">
                                          <p:val>
                                            <p:strVal val="#ppt_h+1"/>
                                          </p:val>
                                        </p:tav>
                                        <p:tav tm="100000">
                                          <p:val>
                                            <p:strVal val="#ppt_y"/>
                                          </p:val>
                                        </p:tav>
                                      </p:tavLst>
                                    </p:anim>
                                    <p:animEffect transition="in" filter="fade">
                                      <p:cBhvr>
                                        <p:cTn id="25" dur="5000"/>
                                        <p:tgtEl>
                                          <p:spTgt spid="3">
                                            <p:txEl>
                                              <p:pRg st="3" end="3"/>
                                            </p:txEl>
                                          </p:spTgt>
                                        </p:tgtEl>
                                      </p:cBhvr>
                                    </p:animEffect>
                                  </p:childTnLst>
                                </p:cTn>
                              </p:par>
                              <p:par>
                                <p:cTn id="26" presetID="58" presetClass="entr" presetSubtype="0" accel="100000" fill="hold" nodeType="with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p:cTn id="28" dur="5000" fill="hold"/>
                                        <p:tgtEl>
                                          <p:spTgt spid="3">
                                            <p:txEl>
                                              <p:pRg st="4" end="4"/>
                                            </p:txEl>
                                          </p:spTgt>
                                        </p:tgtEl>
                                        <p:attrNameLst>
                                          <p:attrName>ppt_w</p:attrName>
                                        </p:attrNameLst>
                                      </p:cBhvr>
                                      <p:tavLst>
                                        <p:tav tm="0">
                                          <p:val>
                                            <p:strVal val="#ppt_w*2.5"/>
                                          </p:val>
                                        </p:tav>
                                        <p:tav tm="100000">
                                          <p:val>
                                            <p:strVal val="#ppt_w"/>
                                          </p:val>
                                        </p:tav>
                                      </p:tavLst>
                                    </p:anim>
                                    <p:anim calcmode="lin" valueType="num">
                                      <p:cBhvr>
                                        <p:cTn id="29" dur="5000" fill="hold"/>
                                        <p:tgtEl>
                                          <p:spTgt spid="3">
                                            <p:txEl>
                                              <p:pRg st="4" end="4"/>
                                            </p:txEl>
                                          </p:spTgt>
                                        </p:tgtEl>
                                        <p:attrNameLst>
                                          <p:attrName>ppt_h</p:attrName>
                                        </p:attrNameLst>
                                      </p:cBhvr>
                                      <p:tavLst>
                                        <p:tav tm="0">
                                          <p:val>
                                            <p:strVal val="#ppt_h*0.01"/>
                                          </p:val>
                                        </p:tav>
                                        <p:tav tm="100000">
                                          <p:val>
                                            <p:strVal val="#ppt_h"/>
                                          </p:val>
                                        </p:tav>
                                      </p:tavLst>
                                    </p:anim>
                                    <p:anim calcmode="lin" valueType="num">
                                      <p:cBhvr>
                                        <p:cTn id="30" dur="5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5000" fill="hold"/>
                                        <p:tgtEl>
                                          <p:spTgt spid="3">
                                            <p:txEl>
                                              <p:pRg st="4" end="4"/>
                                            </p:txEl>
                                          </p:spTgt>
                                        </p:tgtEl>
                                        <p:attrNameLst>
                                          <p:attrName>ppt_y</p:attrName>
                                        </p:attrNameLst>
                                      </p:cBhvr>
                                      <p:tavLst>
                                        <p:tav tm="0">
                                          <p:val>
                                            <p:strVal val="#ppt_h+1"/>
                                          </p:val>
                                        </p:tav>
                                        <p:tav tm="100000">
                                          <p:val>
                                            <p:strVal val="#ppt_y"/>
                                          </p:val>
                                        </p:tav>
                                      </p:tavLst>
                                    </p:anim>
                                    <p:animEffect transition="in" filter="fade">
                                      <p:cBhvr>
                                        <p:cTn id="32" dur="50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8" presetClass="entr" presetSubtype="0" accel="100000"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p:cTn id="37" dur="500" fill="hold"/>
                                        <p:tgtEl>
                                          <p:spTgt spid="3">
                                            <p:txEl>
                                              <p:pRg st="5" end="5"/>
                                            </p:txEl>
                                          </p:spTgt>
                                        </p:tgtEl>
                                        <p:attrNameLst>
                                          <p:attrName>ppt_w</p:attrName>
                                        </p:attrNameLst>
                                      </p:cBhvr>
                                      <p:tavLst>
                                        <p:tav tm="0">
                                          <p:val>
                                            <p:strVal val="#ppt_w*2.5"/>
                                          </p:val>
                                        </p:tav>
                                        <p:tav tm="100000">
                                          <p:val>
                                            <p:strVal val="#ppt_w"/>
                                          </p:val>
                                        </p:tav>
                                      </p:tavLst>
                                    </p:anim>
                                    <p:anim calcmode="lin" valueType="num">
                                      <p:cBhvr>
                                        <p:cTn id="38" dur="500" fill="hold"/>
                                        <p:tgtEl>
                                          <p:spTgt spid="3">
                                            <p:txEl>
                                              <p:pRg st="5" end="5"/>
                                            </p:txEl>
                                          </p:spTgt>
                                        </p:tgtEl>
                                        <p:attrNameLst>
                                          <p:attrName>ppt_h</p:attrName>
                                        </p:attrNameLst>
                                      </p:cBhvr>
                                      <p:tavLst>
                                        <p:tav tm="0">
                                          <p:val>
                                            <p:strVal val="#ppt_h*0.01"/>
                                          </p:val>
                                        </p:tav>
                                        <p:tav tm="100000">
                                          <p:val>
                                            <p:strVal val="#ppt_h"/>
                                          </p:val>
                                        </p:tav>
                                      </p:tavLst>
                                    </p:anim>
                                    <p:anim calcmode="lin" valueType="num">
                                      <p:cBhvr>
                                        <p:cTn id="3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0" dur="500" fill="hold"/>
                                        <p:tgtEl>
                                          <p:spTgt spid="3">
                                            <p:txEl>
                                              <p:pRg st="5" end="5"/>
                                            </p:txEl>
                                          </p:spTgt>
                                        </p:tgtEl>
                                        <p:attrNameLst>
                                          <p:attrName>ppt_y</p:attrName>
                                        </p:attrNameLst>
                                      </p:cBhvr>
                                      <p:tavLst>
                                        <p:tav tm="0">
                                          <p:val>
                                            <p:strVal val="#ppt_h+1"/>
                                          </p:val>
                                        </p:tav>
                                        <p:tav tm="100000">
                                          <p:val>
                                            <p:strVal val="#ppt_y"/>
                                          </p:val>
                                        </p:tav>
                                      </p:tavLst>
                                    </p:anim>
                                    <p:animEffect transition="in" filter="fade">
                                      <p:cBhvr>
                                        <p:cTn id="41" dur="500"/>
                                        <p:tgtEl>
                                          <p:spTgt spid="3">
                                            <p:txEl>
                                              <p:pRg st="5" end="5"/>
                                            </p:txEl>
                                          </p:spTgt>
                                        </p:tgtEl>
                                      </p:cBhvr>
                                    </p:animEffect>
                                  </p:childTnLst>
                                </p:cTn>
                              </p:par>
                              <p:par>
                                <p:cTn id="42" presetID="58" presetClass="entr" presetSubtype="0" accel="100000" fill="hold" nodeType="with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 calcmode="lin" valueType="num">
                                      <p:cBhvr>
                                        <p:cTn id="44" dur="500" fill="hold"/>
                                        <p:tgtEl>
                                          <p:spTgt spid="3">
                                            <p:txEl>
                                              <p:pRg st="6" end="6"/>
                                            </p:txEl>
                                          </p:spTgt>
                                        </p:tgtEl>
                                        <p:attrNameLst>
                                          <p:attrName>ppt_w</p:attrName>
                                        </p:attrNameLst>
                                      </p:cBhvr>
                                      <p:tavLst>
                                        <p:tav tm="0">
                                          <p:val>
                                            <p:strVal val="#ppt_w*2.5"/>
                                          </p:val>
                                        </p:tav>
                                        <p:tav tm="100000">
                                          <p:val>
                                            <p:strVal val="#ppt_w"/>
                                          </p:val>
                                        </p:tav>
                                      </p:tavLst>
                                    </p:anim>
                                    <p:anim calcmode="lin" valueType="num">
                                      <p:cBhvr>
                                        <p:cTn id="45" dur="500" fill="hold"/>
                                        <p:tgtEl>
                                          <p:spTgt spid="3">
                                            <p:txEl>
                                              <p:pRg st="6" end="6"/>
                                            </p:txEl>
                                          </p:spTgt>
                                        </p:tgtEl>
                                        <p:attrNameLst>
                                          <p:attrName>ppt_h</p:attrName>
                                        </p:attrNameLst>
                                      </p:cBhvr>
                                      <p:tavLst>
                                        <p:tav tm="0">
                                          <p:val>
                                            <p:strVal val="#ppt_h*0.01"/>
                                          </p:val>
                                        </p:tav>
                                        <p:tav tm="100000">
                                          <p:val>
                                            <p:strVal val="#ppt_h"/>
                                          </p:val>
                                        </p:tav>
                                      </p:tavLst>
                                    </p:anim>
                                    <p:anim calcmode="lin" valueType="num">
                                      <p:cBhvr>
                                        <p:cTn id="46"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7" dur="500" fill="hold"/>
                                        <p:tgtEl>
                                          <p:spTgt spid="3">
                                            <p:txEl>
                                              <p:pRg st="6" end="6"/>
                                            </p:txEl>
                                          </p:spTgt>
                                        </p:tgtEl>
                                        <p:attrNameLst>
                                          <p:attrName>ppt_y</p:attrName>
                                        </p:attrNameLst>
                                      </p:cBhvr>
                                      <p:tavLst>
                                        <p:tav tm="0">
                                          <p:val>
                                            <p:strVal val="#ppt_h+1"/>
                                          </p:val>
                                        </p:tav>
                                        <p:tav tm="100000">
                                          <p:val>
                                            <p:strVal val="#ppt_y"/>
                                          </p:val>
                                        </p:tav>
                                      </p:tavLst>
                                    </p:anim>
                                    <p:animEffect transition="in" filter="fade">
                                      <p:cBhvr>
                                        <p:cTn id="48" dur="500"/>
                                        <p:tgtEl>
                                          <p:spTgt spid="3">
                                            <p:txEl>
                                              <p:pRg st="6" end="6"/>
                                            </p:txEl>
                                          </p:spTgt>
                                        </p:tgtEl>
                                      </p:cBhvr>
                                    </p:animEffect>
                                  </p:childTnLst>
                                </p:cTn>
                              </p:par>
                              <p:par>
                                <p:cTn id="49" presetID="58" presetClass="entr" presetSubtype="0" accel="100000" fill="hold" nodeType="withEffect">
                                  <p:stCondLst>
                                    <p:cond delay="0"/>
                                  </p:stCondLst>
                                  <p:childTnLst>
                                    <p:set>
                                      <p:cBhvr>
                                        <p:cTn id="50" dur="1" fill="hold">
                                          <p:stCondLst>
                                            <p:cond delay="0"/>
                                          </p:stCondLst>
                                        </p:cTn>
                                        <p:tgtEl>
                                          <p:spTgt spid="3">
                                            <p:txEl>
                                              <p:pRg st="7" end="7"/>
                                            </p:txEl>
                                          </p:spTgt>
                                        </p:tgtEl>
                                        <p:attrNameLst>
                                          <p:attrName>style.visibility</p:attrName>
                                        </p:attrNameLst>
                                      </p:cBhvr>
                                      <p:to>
                                        <p:strVal val="visible"/>
                                      </p:to>
                                    </p:set>
                                    <p:anim calcmode="lin" valueType="num">
                                      <p:cBhvr>
                                        <p:cTn id="51" dur="500" fill="hold"/>
                                        <p:tgtEl>
                                          <p:spTgt spid="3">
                                            <p:txEl>
                                              <p:pRg st="7" end="7"/>
                                            </p:txEl>
                                          </p:spTgt>
                                        </p:tgtEl>
                                        <p:attrNameLst>
                                          <p:attrName>ppt_w</p:attrName>
                                        </p:attrNameLst>
                                      </p:cBhvr>
                                      <p:tavLst>
                                        <p:tav tm="0">
                                          <p:val>
                                            <p:strVal val="#ppt_w*2.5"/>
                                          </p:val>
                                        </p:tav>
                                        <p:tav tm="100000">
                                          <p:val>
                                            <p:strVal val="#ppt_w"/>
                                          </p:val>
                                        </p:tav>
                                      </p:tavLst>
                                    </p:anim>
                                    <p:anim calcmode="lin" valueType="num">
                                      <p:cBhvr>
                                        <p:cTn id="52" dur="500" fill="hold"/>
                                        <p:tgtEl>
                                          <p:spTgt spid="3">
                                            <p:txEl>
                                              <p:pRg st="7" end="7"/>
                                            </p:txEl>
                                          </p:spTgt>
                                        </p:tgtEl>
                                        <p:attrNameLst>
                                          <p:attrName>ppt_h</p:attrName>
                                        </p:attrNameLst>
                                      </p:cBhvr>
                                      <p:tavLst>
                                        <p:tav tm="0">
                                          <p:val>
                                            <p:strVal val="#ppt_h*0.01"/>
                                          </p:val>
                                        </p:tav>
                                        <p:tav tm="100000">
                                          <p:val>
                                            <p:strVal val="#ppt_h"/>
                                          </p:val>
                                        </p:tav>
                                      </p:tavLst>
                                    </p:anim>
                                    <p:anim calcmode="lin" valueType="num">
                                      <p:cBhvr>
                                        <p:cTn id="5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4" dur="500" fill="hold"/>
                                        <p:tgtEl>
                                          <p:spTgt spid="3">
                                            <p:txEl>
                                              <p:pRg st="7" end="7"/>
                                            </p:txEl>
                                          </p:spTgt>
                                        </p:tgtEl>
                                        <p:attrNameLst>
                                          <p:attrName>ppt_y</p:attrName>
                                        </p:attrNameLst>
                                      </p:cBhvr>
                                      <p:tavLst>
                                        <p:tav tm="0">
                                          <p:val>
                                            <p:strVal val="#ppt_h+1"/>
                                          </p:val>
                                        </p:tav>
                                        <p:tav tm="100000">
                                          <p:val>
                                            <p:strVal val="#ppt_y"/>
                                          </p:val>
                                        </p:tav>
                                      </p:tavLst>
                                    </p:anim>
                                    <p:animEffect transition="in" filter="fade">
                                      <p:cBhvr>
                                        <p:cTn id="55" dur="500"/>
                                        <p:tgtEl>
                                          <p:spTgt spid="3">
                                            <p:txEl>
                                              <p:pRg st="7" end="7"/>
                                            </p:txEl>
                                          </p:spTgt>
                                        </p:tgtEl>
                                      </p:cBhvr>
                                    </p:animEffect>
                                  </p:childTnLst>
                                </p:cTn>
                              </p:par>
                              <p:par>
                                <p:cTn id="56" presetID="58" presetClass="entr" presetSubtype="0" accel="100000" fill="hold" nodeType="withEffect">
                                  <p:stCondLst>
                                    <p:cond delay="0"/>
                                  </p:stCondLst>
                                  <p:childTnLst>
                                    <p:set>
                                      <p:cBhvr>
                                        <p:cTn id="57" dur="1" fill="hold">
                                          <p:stCondLst>
                                            <p:cond delay="0"/>
                                          </p:stCondLst>
                                        </p:cTn>
                                        <p:tgtEl>
                                          <p:spTgt spid="3">
                                            <p:txEl>
                                              <p:pRg st="8" end="8"/>
                                            </p:txEl>
                                          </p:spTgt>
                                        </p:tgtEl>
                                        <p:attrNameLst>
                                          <p:attrName>style.visibility</p:attrName>
                                        </p:attrNameLst>
                                      </p:cBhvr>
                                      <p:to>
                                        <p:strVal val="visible"/>
                                      </p:to>
                                    </p:set>
                                    <p:anim calcmode="lin" valueType="num">
                                      <p:cBhvr>
                                        <p:cTn id="58" dur="500" fill="hold"/>
                                        <p:tgtEl>
                                          <p:spTgt spid="3">
                                            <p:txEl>
                                              <p:pRg st="8" end="8"/>
                                            </p:txEl>
                                          </p:spTgt>
                                        </p:tgtEl>
                                        <p:attrNameLst>
                                          <p:attrName>ppt_w</p:attrName>
                                        </p:attrNameLst>
                                      </p:cBhvr>
                                      <p:tavLst>
                                        <p:tav tm="0">
                                          <p:val>
                                            <p:strVal val="#ppt_w*2.5"/>
                                          </p:val>
                                        </p:tav>
                                        <p:tav tm="100000">
                                          <p:val>
                                            <p:strVal val="#ppt_w"/>
                                          </p:val>
                                        </p:tav>
                                      </p:tavLst>
                                    </p:anim>
                                    <p:anim calcmode="lin" valueType="num">
                                      <p:cBhvr>
                                        <p:cTn id="59" dur="500" fill="hold"/>
                                        <p:tgtEl>
                                          <p:spTgt spid="3">
                                            <p:txEl>
                                              <p:pRg st="8" end="8"/>
                                            </p:txEl>
                                          </p:spTgt>
                                        </p:tgtEl>
                                        <p:attrNameLst>
                                          <p:attrName>ppt_h</p:attrName>
                                        </p:attrNameLst>
                                      </p:cBhvr>
                                      <p:tavLst>
                                        <p:tav tm="0">
                                          <p:val>
                                            <p:strVal val="#ppt_h*0.01"/>
                                          </p:val>
                                        </p:tav>
                                        <p:tav tm="100000">
                                          <p:val>
                                            <p:strVal val="#ppt_h"/>
                                          </p:val>
                                        </p:tav>
                                      </p:tavLst>
                                    </p:anim>
                                    <p:anim calcmode="lin" valueType="num">
                                      <p:cBhvr>
                                        <p:cTn id="60"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1" dur="500" fill="hold"/>
                                        <p:tgtEl>
                                          <p:spTgt spid="3">
                                            <p:txEl>
                                              <p:pRg st="8" end="8"/>
                                            </p:txEl>
                                          </p:spTgt>
                                        </p:tgtEl>
                                        <p:attrNameLst>
                                          <p:attrName>ppt_y</p:attrName>
                                        </p:attrNameLst>
                                      </p:cBhvr>
                                      <p:tavLst>
                                        <p:tav tm="0">
                                          <p:val>
                                            <p:strVal val="#ppt_h+1"/>
                                          </p:val>
                                        </p:tav>
                                        <p:tav tm="100000">
                                          <p:val>
                                            <p:strVal val="#ppt_y"/>
                                          </p:val>
                                        </p:tav>
                                      </p:tavLst>
                                    </p:anim>
                                    <p:animEffect transition="in" filter="fade">
                                      <p:cBhvr>
                                        <p:cTn id="6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066800"/>
            <a:ext cx="8610600" cy="1143000"/>
          </a:xfrm>
        </p:spPr>
        <p:txBody>
          <a:bodyPr>
            <a:noAutofit/>
          </a:bodyPr>
          <a:lstStyle/>
          <a:p>
            <a:r>
              <a:rPr lang="en-US" sz="4000" b="1" i="1" u="sng" dirty="0" smtClean="0"/>
              <a:t>4. TEMPER TANTRUMS</a:t>
            </a:r>
            <a:r>
              <a:rPr lang="en-US" sz="4000" b="1" dirty="0" smtClean="0"/>
              <a:t> </a:t>
            </a:r>
            <a:r>
              <a:rPr lang="en-US" sz="4000" dirty="0" smtClean="0"/>
              <a:t>are a release of anger or frustration by violent screaming, crying, kicking...</a:t>
            </a:r>
            <a:r>
              <a:rPr lang="en-US" sz="1600" dirty="0" smtClean="0"/>
              <a:t>Generally 18 months – 4 years</a:t>
            </a:r>
            <a:endParaRPr lang="en-US" sz="4000" dirty="0"/>
          </a:p>
        </p:txBody>
      </p:sp>
      <p:sp>
        <p:nvSpPr>
          <p:cNvPr id="3" name="Content Placeholder 2"/>
          <p:cNvSpPr>
            <a:spLocks noGrp="1"/>
          </p:cNvSpPr>
          <p:nvPr>
            <p:ph idx="1"/>
          </p:nvPr>
        </p:nvSpPr>
        <p:spPr>
          <a:xfrm>
            <a:off x="457200" y="2133600"/>
            <a:ext cx="8229600" cy="4389120"/>
          </a:xfrm>
        </p:spPr>
        <p:txBody>
          <a:bodyPr>
            <a:normAutofit lnSpcReduction="10000"/>
          </a:bodyPr>
          <a:lstStyle/>
          <a:p>
            <a:pPr marL="1062990" lvl="2" indent="-514350" hangingPunct="0">
              <a:buNone/>
            </a:pPr>
            <a:r>
              <a:rPr lang="en-US" dirty="0" smtClean="0"/>
              <a:t>              </a:t>
            </a:r>
            <a:endParaRPr lang="en-US" dirty="0"/>
          </a:p>
          <a:p>
            <a:pPr hangingPunct="0"/>
            <a:r>
              <a:rPr lang="en-US" dirty="0" smtClean="0"/>
              <a:t>Outbursts </a:t>
            </a:r>
            <a:r>
              <a:rPr lang="en-US" dirty="0"/>
              <a:t>of anger happen because </a:t>
            </a:r>
            <a:r>
              <a:rPr lang="en-US" dirty="0" smtClean="0"/>
              <a:t>                            the child is:</a:t>
            </a:r>
          </a:p>
          <a:p>
            <a:pPr lvl="2" hangingPunct="0"/>
            <a:r>
              <a:rPr lang="en-US" dirty="0" smtClean="0"/>
              <a:t>frustrated</a:t>
            </a:r>
            <a:r>
              <a:rPr lang="en-US" dirty="0"/>
              <a:t>, </a:t>
            </a:r>
            <a:endParaRPr lang="en-US" dirty="0" smtClean="0"/>
          </a:p>
          <a:p>
            <a:pPr lvl="2" hangingPunct="0"/>
            <a:r>
              <a:rPr lang="en-US" dirty="0" smtClean="0"/>
              <a:t>mad</a:t>
            </a:r>
            <a:r>
              <a:rPr lang="en-US" dirty="0"/>
              <a:t>, </a:t>
            </a:r>
            <a:endParaRPr lang="en-US" dirty="0" smtClean="0"/>
          </a:p>
          <a:p>
            <a:pPr lvl="2" hangingPunct="0"/>
            <a:r>
              <a:rPr lang="en-US" dirty="0" smtClean="0"/>
              <a:t>tired</a:t>
            </a:r>
            <a:r>
              <a:rPr lang="en-US" dirty="0"/>
              <a:t>, </a:t>
            </a:r>
            <a:endParaRPr lang="en-US" dirty="0" smtClean="0"/>
          </a:p>
          <a:p>
            <a:pPr lvl="2" hangingPunct="0"/>
            <a:r>
              <a:rPr lang="en-US" dirty="0" smtClean="0"/>
              <a:t>ignored</a:t>
            </a:r>
            <a:r>
              <a:rPr lang="en-US" dirty="0"/>
              <a:t>, </a:t>
            </a:r>
            <a:endParaRPr lang="en-US" dirty="0" smtClean="0"/>
          </a:p>
          <a:p>
            <a:pPr lvl="2" hangingPunct="0"/>
            <a:r>
              <a:rPr lang="en-US" dirty="0" smtClean="0"/>
              <a:t>testing </a:t>
            </a:r>
            <a:r>
              <a:rPr lang="en-US" dirty="0"/>
              <a:t>the limits, </a:t>
            </a:r>
            <a:endParaRPr lang="en-US" dirty="0" smtClean="0"/>
          </a:p>
          <a:p>
            <a:pPr lvl="2" hangingPunct="0"/>
            <a:r>
              <a:rPr lang="en-US" dirty="0" smtClean="0"/>
              <a:t>over stimulated, </a:t>
            </a:r>
          </a:p>
          <a:p>
            <a:pPr lvl="2" hangingPunct="0"/>
            <a:r>
              <a:rPr lang="en-US" dirty="0" smtClean="0"/>
              <a:t>hungry</a:t>
            </a:r>
          </a:p>
          <a:p>
            <a:pPr lvl="1" hangingPunct="0"/>
            <a:r>
              <a:rPr lang="en-US" dirty="0" smtClean="0"/>
              <a:t>...  </a:t>
            </a:r>
            <a:r>
              <a:rPr lang="en-US" dirty="0"/>
              <a:t>And </a:t>
            </a:r>
            <a:r>
              <a:rPr lang="en-US" dirty="0" smtClean="0"/>
              <a:t>they do </a:t>
            </a:r>
            <a:r>
              <a:rPr lang="en-US" dirty="0"/>
              <a:t>not know how to appropriately </a:t>
            </a:r>
            <a:r>
              <a:rPr lang="en-US" dirty="0" smtClean="0"/>
              <a:t>deal </a:t>
            </a:r>
            <a:r>
              <a:rPr lang="en-US" dirty="0"/>
              <a:t>with </a:t>
            </a:r>
            <a:r>
              <a:rPr lang="en-US" dirty="0" smtClean="0"/>
              <a:t>or </a:t>
            </a:r>
            <a:r>
              <a:rPr lang="en-US" dirty="0"/>
              <a:t>express their feelings.</a:t>
            </a:r>
          </a:p>
          <a:p>
            <a:endParaRPr lang="en-US" dirty="0"/>
          </a:p>
        </p:txBody>
      </p:sp>
      <p:pic>
        <p:nvPicPr>
          <p:cNvPr id="4099" name="Picture 3" descr="C:\Documents and Settings\All Users\Documents\Temp\Temporary Internet Files\Content.IE5\K02NFWB3\MCj03892200000[1].wmf"/>
          <p:cNvPicPr>
            <a:picLocks noChangeAspect="1" noChangeArrowheads="1"/>
          </p:cNvPicPr>
          <p:nvPr/>
        </p:nvPicPr>
        <p:blipFill>
          <a:blip r:embed="rId3" cstate="print"/>
          <a:srcRect/>
          <a:stretch>
            <a:fillRect/>
          </a:stretch>
        </p:blipFill>
        <p:spPr bwMode="auto">
          <a:xfrm>
            <a:off x="6781800" y="2286000"/>
            <a:ext cx="1752600" cy="2534419"/>
          </a:xfrm>
          <a:prstGeom prst="rect">
            <a:avLst/>
          </a:prstGeom>
          <a:noFill/>
        </p:spPr>
      </p:pic>
      <p:pic>
        <p:nvPicPr>
          <p:cNvPr id="6" name="Picture 6" descr="tantrum"/>
          <p:cNvPicPr>
            <a:picLocks noChangeAspect="1" noChangeArrowheads="1"/>
          </p:cNvPicPr>
          <p:nvPr/>
        </p:nvPicPr>
        <p:blipFill>
          <a:blip r:embed="rId4" cstate="print"/>
          <a:srcRect b="8772"/>
          <a:stretch>
            <a:fillRect/>
          </a:stretch>
        </p:blipFill>
        <p:spPr>
          <a:xfrm>
            <a:off x="6172200" y="1752600"/>
            <a:ext cx="2819400" cy="3386200"/>
          </a:xfrm>
          <a:prstGeom prst="rect">
            <a:avLst/>
          </a:prstGeo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8" presetClass="entr" presetSubtype="0" accel="10000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1" end="1"/>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1" end="1"/>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1" end="1"/>
                                            </p:txEl>
                                          </p:spTgt>
                                        </p:tgtEl>
                                      </p:cBhvr>
                                    </p:animEffect>
                                  </p:childTnLst>
                                </p:cTn>
                              </p:par>
                            </p:childTnLst>
                          </p:cTn>
                        </p:par>
                        <p:par>
                          <p:cTn id="12" fill="hold">
                            <p:stCondLst>
                              <p:cond delay="500"/>
                            </p:stCondLst>
                            <p:childTnLst>
                              <p:par>
                                <p:cTn id="13" presetID="58" presetClass="entr" presetSubtype="0" accel="10000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p:cTn id="15" dur="1000" fill="hold"/>
                                        <p:tgtEl>
                                          <p:spTgt spid="3">
                                            <p:txEl>
                                              <p:pRg st="2" end="2"/>
                                            </p:txEl>
                                          </p:spTgt>
                                        </p:tgtEl>
                                        <p:attrNameLst>
                                          <p:attrName>ppt_w</p:attrName>
                                        </p:attrNameLst>
                                      </p:cBhvr>
                                      <p:tavLst>
                                        <p:tav tm="0">
                                          <p:val>
                                            <p:strVal val="#ppt_w*2.5"/>
                                          </p:val>
                                        </p:tav>
                                        <p:tav tm="100000">
                                          <p:val>
                                            <p:strVal val="#ppt_w"/>
                                          </p:val>
                                        </p:tav>
                                      </p:tavLst>
                                    </p:anim>
                                    <p:anim calcmode="lin" valueType="num">
                                      <p:cBhvr>
                                        <p:cTn id="16" dur="1000" fill="hold"/>
                                        <p:tgtEl>
                                          <p:spTgt spid="3">
                                            <p:txEl>
                                              <p:pRg st="2" end="2"/>
                                            </p:txEl>
                                          </p:spTgt>
                                        </p:tgtEl>
                                        <p:attrNameLst>
                                          <p:attrName>ppt_h</p:attrName>
                                        </p:attrNameLst>
                                      </p:cBhvr>
                                      <p:tavLst>
                                        <p:tav tm="0">
                                          <p:val>
                                            <p:strVal val="#ppt_h*0.01"/>
                                          </p:val>
                                        </p:tav>
                                        <p:tav tm="100000">
                                          <p:val>
                                            <p:strVal val="#ppt_h"/>
                                          </p:val>
                                        </p:tav>
                                      </p:tavLst>
                                    </p:anim>
                                    <p:anim calcmode="lin" valueType="num">
                                      <p:cBhvr>
                                        <p:cTn id="1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8" dur="1000" fill="hold"/>
                                        <p:tgtEl>
                                          <p:spTgt spid="3">
                                            <p:txEl>
                                              <p:pRg st="2" end="2"/>
                                            </p:txEl>
                                          </p:spTgt>
                                        </p:tgtEl>
                                        <p:attrNameLst>
                                          <p:attrName>ppt_y</p:attrName>
                                        </p:attrNameLst>
                                      </p:cBhvr>
                                      <p:tavLst>
                                        <p:tav tm="0">
                                          <p:val>
                                            <p:strVal val="#ppt_h+1"/>
                                          </p:val>
                                        </p:tav>
                                        <p:tav tm="100000">
                                          <p:val>
                                            <p:strVal val="#ppt_y"/>
                                          </p:val>
                                        </p:tav>
                                      </p:tavLst>
                                    </p:anim>
                                    <p:animEffect transition="in" filter="fade">
                                      <p:cBhvr>
                                        <p:cTn id="19" dur="1000"/>
                                        <p:tgtEl>
                                          <p:spTgt spid="3">
                                            <p:txEl>
                                              <p:pRg st="2" end="2"/>
                                            </p:txEl>
                                          </p:spTgt>
                                        </p:tgtEl>
                                      </p:cBhvr>
                                    </p:animEffect>
                                  </p:childTnLst>
                                </p:cTn>
                              </p:par>
                            </p:childTnLst>
                          </p:cTn>
                        </p:par>
                        <p:par>
                          <p:cTn id="20" fill="hold">
                            <p:stCondLst>
                              <p:cond delay="1500"/>
                            </p:stCondLst>
                            <p:childTnLst>
                              <p:par>
                                <p:cTn id="21" presetID="58" presetClass="entr" presetSubtype="0" accel="100000" fill="hold"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p:cTn id="23" dur="1000" fill="hold"/>
                                        <p:tgtEl>
                                          <p:spTgt spid="3">
                                            <p:txEl>
                                              <p:pRg st="3" end="3"/>
                                            </p:txEl>
                                          </p:spTgt>
                                        </p:tgtEl>
                                        <p:attrNameLst>
                                          <p:attrName>ppt_w</p:attrName>
                                        </p:attrNameLst>
                                      </p:cBhvr>
                                      <p:tavLst>
                                        <p:tav tm="0">
                                          <p:val>
                                            <p:strVal val="#ppt_w*2.5"/>
                                          </p:val>
                                        </p:tav>
                                        <p:tav tm="100000">
                                          <p:val>
                                            <p:strVal val="#ppt_w"/>
                                          </p:val>
                                        </p:tav>
                                      </p:tavLst>
                                    </p:anim>
                                    <p:anim calcmode="lin" valueType="num">
                                      <p:cBhvr>
                                        <p:cTn id="24" dur="1000" fill="hold"/>
                                        <p:tgtEl>
                                          <p:spTgt spid="3">
                                            <p:txEl>
                                              <p:pRg st="3" end="3"/>
                                            </p:txEl>
                                          </p:spTgt>
                                        </p:tgtEl>
                                        <p:attrNameLst>
                                          <p:attrName>ppt_h</p:attrName>
                                        </p:attrNameLst>
                                      </p:cBhvr>
                                      <p:tavLst>
                                        <p:tav tm="0">
                                          <p:val>
                                            <p:strVal val="#ppt_h*0.01"/>
                                          </p:val>
                                        </p:tav>
                                        <p:tav tm="100000">
                                          <p:val>
                                            <p:strVal val="#ppt_h"/>
                                          </p:val>
                                        </p:tav>
                                      </p:tavLst>
                                    </p:anim>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h+1"/>
                                          </p:val>
                                        </p:tav>
                                        <p:tav tm="100000">
                                          <p:val>
                                            <p:strVal val="#ppt_y"/>
                                          </p:val>
                                        </p:tav>
                                      </p:tavLst>
                                    </p:anim>
                                    <p:animEffect transition="in" filter="fade">
                                      <p:cBhvr>
                                        <p:cTn id="27" dur="1000"/>
                                        <p:tgtEl>
                                          <p:spTgt spid="3">
                                            <p:txEl>
                                              <p:pRg st="3" end="3"/>
                                            </p:txEl>
                                          </p:spTgt>
                                        </p:tgtEl>
                                      </p:cBhvr>
                                    </p:animEffect>
                                  </p:childTnLst>
                                </p:cTn>
                              </p:par>
                            </p:childTnLst>
                          </p:cTn>
                        </p:par>
                        <p:par>
                          <p:cTn id="28" fill="hold">
                            <p:stCondLst>
                              <p:cond delay="2500"/>
                            </p:stCondLst>
                            <p:childTnLst>
                              <p:par>
                                <p:cTn id="29" presetID="58" presetClass="entr" presetSubtype="0" accel="100000" fill="hold"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1000" fill="hold"/>
                                        <p:tgtEl>
                                          <p:spTgt spid="3">
                                            <p:txEl>
                                              <p:pRg st="4" end="4"/>
                                            </p:txEl>
                                          </p:spTgt>
                                        </p:tgtEl>
                                        <p:attrNameLst>
                                          <p:attrName>ppt_w</p:attrName>
                                        </p:attrNameLst>
                                      </p:cBhvr>
                                      <p:tavLst>
                                        <p:tav tm="0">
                                          <p:val>
                                            <p:strVal val="#ppt_w*2.5"/>
                                          </p:val>
                                        </p:tav>
                                        <p:tav tm="100000">
                                          <p:val>
                                            <p:strVal val="#ppt_w"/>
                                          </p:val>
                                        </p:tav>
                                      </p:tavLst>
                                    </p:anim>
                                    <p:anim calcmode="lin" valueType="num">
                                      <p:cBhvr>
                                        <p:cTn id="32" dur="1000" fill="hold"/>
                                        <p:tgtEl>
                                          <p:spTgt spid="3">
                                            <p:txEl>
                                              <p:pRg st="4" end="4"/>
                                            </p:txEl>
                                          </p:spTgt>
                                        </p:tgtEl>
                                        <p:attrNameLst>
                                          <p:attrName>ppt_h</p:attrName>
                                        </p:attrNameLst>
                                      </p:cBhvr>
                                      <p:tavLst>
                                        <p:tav tm="0">
                                          <p:val>
                                            <p:strVal val="#ppt_h*0.01"/>
                                          </p:val>
                                        </p:tav>
                                        <p:tav tm="100000">
                                          <p:val>
                                            <p:strVal val="#ppt_h"/>
                                          </p:val>
                                        </p:tav>
                                      </p:tavLst>
                                    </p:anim>
                                    <p:anim calcmode="lin" valueType="num">
                                      <p:cBhvr>
                                        <p:cTn id="3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4" end="4"/>
                                            </p:txEl>
                                          </p:spTgt>
                                        </p:tgtEl>
                                        <p:attrNameLst>
                                          <p:attrName>ppt_y</p:attrName>
                                        </p:attrNameLst>
                                      </p:cBhvr>
                                      <p:tavLst>
                                        <p:tav tm="0">
                                          <p:val>
                                            <p:strVal val="#ppt_h+1"/>
                                          </p:val>
                                        </p:tav>
                                        <p:tav tm="100000">
                                          <p:val>
                                            <p:strVal val="#ppt_y"/>
                                          </p:val>
                                        </p:tav>
                                      </p:tavLst>
                                    </p:anim>
                                    <p:animEffect transition="in" filter="fade">
                                      <p:cBhvr>
                                        <p:cTn id="35" dur="1000"/>
                                        <p:tgtEl>
                                          <p:spTgt spid="3">
                                            <p:txEl>
                                              <p:pRg st="4" end="4"/>
                                            </p:txEl>
                                          </p:spTgt>
                                        </p:tgtEl>
                                      </p:cBhvr>
                                    </p:animEffect>
                                  </p:childTnLst>
                                </p:cTn>
                              </p:par>
                            </p:childTnLst>
                          </p:cTn>
                        </p:par>
                        <p:par>
                          <p:cTn id="36" fill="hold">
                            <p:stCondLst>
                              <p:cond delay="3500"/>
                            </p:stCondLst>
                            <p:childTnLst>
                              <p:par>
                                <p:cTn id="37" presetID="58" presetClass="entr" presetSubtype="0" accel="100000" fill="hold" nodeType="after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 calcmode="lin" valueType="num">
                                      <p:cBhvr>
                                        <p:cTn id="39" dur="1000" fill="hold"/>
                                        <p:tgtEl>
                                          <p:spTgt spid="3">
                                            <p:txEl>
                                              <p:pRg st="5" end="5"/>
                                            </p:txEl>
                                          </p:spTgt>
                                        </p:tgtEl>
                                        <p:attrNameLst>
                                          <p:attrName>ppt_w</p:attrName>
                                        </p:attrNameLst>
                                      </p:cBhvr>
                                      <p:tavLst>
                                        <p:tav tm="0">
                                          <p:val>
                                            <p:strVal val="#ppt_w*2.5"/>
                                          </p:val>
                                        </p:tav>
                                        <p:tav tm="100000">
                                          <p:val>
                                            <p:strVal val="#ppt_w"/>
                                          </p:val>
                                        </p:tav>
                                      </p:tavLst>
                                    </p:anim>
                                    <p:anim calcmode="lin" valueType="num">
                                      <p:cBhvr>
                                        <p:cTn id="40" dur="1000" fill="hold"/>
                                        <p:tgtEl>
                                          <p:spTgt spid="3">
                                            <p:txEl>
                                              <p:pRg st="5" end="5"/>
                                            </p:txEl>
                                          </p:spTgt>
                                        </p:tgtEl>
                                        <p:attrNameLst>
                                          <p:attrName>ppt_h</p:attrName>
                                        </p:attrNameLst>
                                      </p:cBhvr>
                                      <p:tavLst>
                                        <p:tav tm="0">
                                          <p:val>
                                            <p:strVal val="#ppt_h*0.01"/>
                                          </p:val>
                                        </p:tav>
                                        <p:tav tm="100000">
                                          <p:val>
                                            <p:strVal val="#ppt_h"/>
                                          </p:val>
                                        </p:tav>
                                      </p:tavLst>
                                    </p:anim>
                                    <p:anim calcmode="lin" valueType="num">
                                      <p:cBhvr>
                                        <p:cTn id="4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5" end="5"/>
                                            </p:txEl>
                                          </p:spTgt>
                                        </p:tgtEl>
                                        <p:attrNameLst>
                                          <p:attrName>ppt_y</p:attrName>
                                        </p:attrNameLst>
                                      </p:cBhvr>
                                      <p:tavLst>
                                        <p:tav tm="0">
                                          <p:val>
                                            <p:strVal val="#ppt_h+1"/>
                                          </p:val>
                                        </p:tav>
                                        <p:tav tm="100000">
                                          <p:val>
                                            <p:strVal val="#ppt_y"/>
                                          </p:val>
                                        </p:tav>
                                      </p:tavLst>
                                    </p:anim>
                                    <p:animEffect transition="in" filter="fade">
                                      <p:cBhvr>
                                        <p:cTn id="43" dur="1000"/>
                                        <p:tgtEl>
                                          <p:spTgt spid="3">
                                            <p:txEl>
                                              <p:pRg st="5" end="5"/>
                                            </p:txEl>
                                          </p:spTgt>
                                        </p:tgtEl>
                                      </p:cBhvr>
                                    </p:animEffect>
                                  </p:childTnLst>
                                </p:cTn>
                              </p:par>
                            </p:childTnLst>
                          </p:cTn>
                        </p:par>
                        <p:par>
                          <p:cTn id="44" fill="hold">
                            <p:stCondLst>
                              <p:cond delay="4500"/>
                            </p:stCondLst>
                            <p:childTnLst>
                              <p:par>
                                <p:cTn id="45" presetID="58" presetClass="entr" presetSubtype="0" accel="100000" fill="hold" nodeType="after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 calcmode="lin" valueType="num">
                                      <p:cBhvr>
                                        <p:cTn id="47" dur="1000" fill="hold"/>
                                        <p:tgtEl>
                                          <p:spTgt spid="3">
                                            <p:txEl>
                                              <p:pRg st="6" end="6"/>
                                            </p:txEl>
                                          </p:spTgt>
                                        </p:tgtEl>
                                        <p:attrNameLst>
                                          <p:attrName>ppt_w</p:attrName>
                                        </p:attrNameLst>
                                      </p:cBhvr>
                                      <p:tavLst>
                                        <p:tav tm="0">
                                          <p:val>
                                            <p:strVal val="#ppt_w*2.5"/>
                                          </p:val>
                                        </p:tav>
                                        <p:tav tm="100000">
                                          <p:val>
                                            <p:strVal val="#ppt_w"/>
                                          </p:val>
                                        </p:tav>
                                      </p:tavLst>
                                    </p:anim>
                                    <p:anim calcmode="lin" valueType="num">
                                      <p:cBhvr>
                                        <p:cTn id="48" dur="1000" fill="hold"/>
                                        <p:tgtEl>
                                          <p:spTgt spid="3">
                                            <p:txEl>
                                              <p:pRg st="6" end="6"/>
                                            </p:txEl>
                                          </p:spTgt>
                                        </p:tgtEl>
                                        <p:attrNameLst>
                                          <p:attrName>ppt_h</p:attrName>
                                        </p:attrNameLst>
                                      </p:cBhvr>
                                      <p:tavLst>
                                        <p:tav tm="0">
                                          <p:val>
                                            <p:strVal val="#ppt_h*0.01"/>
                                          </p:val>
                                        </p:tav>
                                        <p:tav tm="100000">
                                          <p:val>
                                            <p:strVal val="#ppt_h"/>
                                          </p:val>
                                        </p:tav>
                                      </p:tavLst>
                                    </p:anim>
                                    <p:anim calcmode="lin" valueType="num">
                                      <p:cBhvr>
                                        <p:cTn id="4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6" end="6"/>
                                            </p:txEl>
                                          </p:spTgt>
                                        </p:tgtEl>
                                        <p:attrNameLst>
                                          <p:attrName>ppt_y</p:attrName>
                                        </p:attrNameLst>
                                      </p:cBhvr>
                                      <p:tavLst>
                                        <p:tav tm="0">
                                          <p:val>
                                            <p:strVal val="#ppt_h+1"/>
                                          </p:val>
                                        </p:tav>
                                        <p:tav tm="100000">
                                          <p:val>
                                            <p:strVal val="#ppt_y"/>
                                          </p:val>
                                        </p:tav>
                                      </p:tavLst>
                                    </p:anim>
                                    <p:animEffect transition="in" filter="fade">
                                      <p:cBhvr>
                                        <p:cTn id="51" dur="1000"/>
                                        <p:tgtEl>
                                          <p:spTgt spid="3">
                                            <p:txEl>
                                              <p:pRg st="6" end="6"/>
                                            </p:txEl>
                                          </p:spTgt>
                                        </p:tgtEl>
                                      </p:cBhvr>
                                    </p:animEffect>
                                  </p:childTnLst>
                                </p:cTn>
                              </p:par>
                            </p:childTnLst>
                          </p:cTn>
                        </p:par>
                        <p:par>
                          <p:cTn id="52" fill="hold">
                            <p:stCondLst>
                              <p:cond delay="5500"/>
                            </p:stCondLst>
                            <p:childTnLst>
                              <p:par>
                                <p:cTn id="53" presetID="58" presetClass="entr" presetSubtype="0" accel="100000" fill="hold" nodeType="after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 calcmode="lin" valueType="num">
                                      <p:cBhvr>
                                        <p:cTn id="55" dur="1000" fill="hold"/>
                                        <p:tgtEl>
                                          <p:spTgt spid="3">
                                            <p:txEl>
                                              <p:pRg st="7" end="7"/>
                                            </p:txEl>
                                          </p:spTgt>
                                        </p:tgtEl>
                                        <p:attrNameLst>
                                          <p:attrName>ppt_w</p:attrName>
                                        </p:attrNameLst>
                                      </p:cBhvr>
                                      <p:tavLst>
                                        <p:tav tm="0">
                                          <p:val>
                                            <p:strVal val="#ppt_w*2.5"/>
                                          </p:val>
                                        </p:tav>
                                        <p:tav tm="100000">
                                          <p:val>
                                            <p:strVal val="#ppt_w"/>
                                          </p:val>
                                        </p:tav>
                                      </p:tavLst>
                                    </p:anim>
                                    <p:anim calcmode="lin" valueType="num">
                                      <p:cBhvr>
                                        <p:cTn id="56" dur="1000" fill="hold"/>
                                        <p:tgtEl>
                                          <p:spTgt spid="3">
                                            <p:txEl>
                                              <p:pRg st="7" end="7"/>
                                            </p:txEl>
                                          </p:spTgt>
                                        </p:tgtEl>
                                        <p:attrNameLst>
                                          <p:attrName>ppt_h</p:attrName>
                                        </p:attrNameLst>
                                      </p:cBhvr>
                                      <p:tavLst>
                                        <p:tav tm="0">
                                          <p:val>
                                            <p:strVal val="#ppt_h*0.01"/>
                                          </p:val>
                                        </p:tav>
                                        <p:tav tm="100000">
                                          <p:val>
                                            <p:strVal val="#ppt_h"/>
                                          </p:val>
                                        </p:tav>
                                      </p:tavLst>
                                    </p:anim>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h+1"/>
                                          </p:val>
                                        </p:tav>
                                        <p:tav tm="100000">
                                          <p:val>
                                            <p:strVal val="#ppt_y"/>
                                          </p:val>
                                        </p:tav>
                                      </p:tavLst>
                                    </p:anim>
                                    <p:animEffect transition="in" filter="fade">
                                      <p:cBhvr>
                                        <p:cTn id="59" dur="1000"/>
                                        <p:tgtEl>
                                          <p:spTgt spid="3">
                                            <p:txEl>
                                              <p:pRg st="7" end="7"/>
                                            </p:txEl>
                                          </p:spTgt>
                                        </p:tgtEl>
                                      </p:cBhvr>
                                    </p:animEffect>
                                  </p:childTnLst>
                                </p:cTn>
                              </p:par>
                            </p:childTnLst>
                          </p:cTn>
                        </p:par>
                        <p:par>
                          <p:cTn id="60" fill="hold">
                            <p:stCondLst>
                              <p:cond delay="6500"/>
                            </p:stCondLst>
                            <p:childTnLst>
                              <p:par>
                                <p:cTn id="61" presetID="58" presetClass="entr" presetSubtype="0" accel="100000" fill="hold" nodeType="after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 calcmode="lin" valueType="num">
                                      <p:cBhvr>
                                        <p:cTn id="63" dur="1000" fill="hold"/>
                                        <p:tgtEl>
                                          <p:spTgt spid="3">
                                            <p:txEl>
                                              <p:pRg st="8" end="8"/>
                                            </p:txEl>
                                          </p:spTgt>
                                        </p:tgtEl>
                                        <p:attrNameLst>
                                          <p:attrName>ppt_w</p:attrName>
                                        </p:attrNameLst>
                                      </p:cBhvr>
                                      <p:tavLst>
                                        <p:tav tm="0">
                                          <p:val>
                                            <p:strVal val="#ppt_w*2.5"/>
                                          </p:val>
                                        </p:tav>
                                        <p:tav tm="100000">
                                          <p:val>
                                            <p:strVal val="#ppt_w"/>
                                          </p:val>
                                        </p:tav>
                                      </p:tavLst>
                                    </p:anim>
                                    <p:anim calcmode="lin" valueType="num">
                                      <p:cBhvr>
                                        <p:cTn id="64" dur="1000" fill="hold"/>
                                        <p:tgtEl>
                                          <p:spTgt spid="3">
                                            <p:txEl>
                                              <p:pRg st="8" end="8"/>
                                            </p:txEl>
                                          </p:spTgt>
                                        </p:tgtEl>
                                        <p:attrNameLst>
                                          <p:attrName>ppt_h</p:attrName>
                                        </p:attrNameLst>
                                      </p:cBhvr>
                                      <p:tavLst>
                                        <p:tav tm="0">
                                          <p:val>
                                            <p:strVal val="#ppt_h*0.01"/>
                                          </p:val>
                                        </p:tav>
                                        <p:tav tm="100000">
                                          <p:val>
                                            <p:strVal val="#ppt_h"/>
                                          </p:val>
                                        </p:tav>
                                      </p:tavLst>
                                    </p:anim>
                                    <p:anim calcmode="lin" valueType="num">
                                      <p:cBhvr>
                                        <p:cTn id="65"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6" dur="1000" fill="hold"/>
                                        <p:tgtEl>
                                          <p:spTgt spid="3">
                                            <p:txEl>
                                              <p:pRg st="8" end="8"/>
                                            </p:txEl>
                                          </p:spTgt>
                                        </p:tgtEl>
                                        <p:attrNameLst>
                                          <p:attrName>ppt_y</p:attrName>
                                        </p:attrNameLst>
                                      </p:cBhvr>
                                      <p:tavLst>
                                        <p:tav tm="0">
                                          <p:val>
                                            <p:strVal val="#ppt_h+1"/>
                                          </p:val>
                                        </p:tav>
                                        <p:tav tm="100000">
                                          <p:val>
                                            <p:strVal val="#ppt_y"/>
                                          </p:val>
                                        </p:tav>
                                      </p:tavLst>
                                    </p:anim>
                                    <p:animEffect transition="in" filter="fade">
                                      <p:cBhvr>
                                        <p:cTn id="67" dur="1000"/>
                                        <p:tgtEl>
                                          <p:spTgt spid="3">
                                            <p:txEl>
                                              <p:pRg st="8" end="8"/>
                                            </p:txEl>
                                          </p:spTgt>
                                        </p:tgtEl>
                                      </p:cBhvr>
                                    </p:animEffect>
                                  </p:childTnLst>
                                </p:cTn>
                              </p:par>
                              <p:par>
                                <p:cTn id="68" presetID="58" presetClass="entr" presetSubtype="0" accel="100000" fill="hold" nodeType="withEffect">
                                  <p:stCondLst>
                                    <p:cond delay="0"/>
                                  </p:stCondLst>
                                  <p:iterate type="lt">
                                    <p:tmPct val="0"/>
                                  </p:iterate>
                                  <p:childTnLst>
                                    <p:set>
                                      <p:cBhvr>
                                        <p:cTn id="69" dur="1" fill="hold">
                                          <p:stCondLst>
                                            <p:cond delay="0"/>
                                          </p:stCondLst>
                                        </p:cTn>
                                        <p:tgtEl>
                                          <p:spTgt spid="3">
                                            <p:txEl>
                                              <p:pRg st="9" end="9"/>
                                            </p:txEl>
                                          </p:spTgt>
                                        </p:tgtEl>
                                        <p:attrNameLst>
                                          <p:attrName>style.visibility</p:attrName>
                                        </p:attrNameLst>
                                      </p:cBhvr>
                                      <p:to>
                                        <p:strVal val="visible"/>
                                      </p:to>
                                    </p:set>
                                    <p:anim calcmode="lin" valueType="num">
                                      <p:cBhvr>
                                        <p:cTn id="70" dur="1000" fill="hold"/>
                                        <p:tgtEl>
                                          <p:spTgt spid="3">
                                            <p:txEl>
                                              <p:pRg st="9" end="9"/>
                                            </p:txEl>
                                          </p:spTgt>
                                        </p:tgtEl>
                                        <p:attrNameLst>
                                          <p:attrName>ppt_w</p:attrName>
                                        </p:attrNameLst>
                                      </p:cBhvr>
                                      <p:tavLst>
                                        <p:tav tm="0">
                                          <p:val>
                                            <p:strVal val="#ppt_w*2.5"/>
                                          </p:val>
                                        </p:tav>
                                        <p:tav tm="100000">
                                          <p:val>
                                            <p:strVal val="#ppt_w"/>
                                          </p:val>
                                        </p:tav>
                                      </p:tavLst>
                                    </p:anim>
                                    <p:anim calcmode="lin" valueType="num">
                                      <p:cBhvr>
                                        <p:cTn id="71" dur="1000" fill="hold"/>
                                        <p:tgtEl>
                                          <p:spTgt spid="3">
                                            <p:txEl>
                                              <p:pRg st="9" end="9"/>
                                            </p:txEl>
                                          </p:spTgt>
                                        </p:tgtEl>
                                        <p:attrNameLst>
                                          <p:attrName>ppt_h</p:attrName>
                                        </p:attrNameLst>
                                      </p:cBhvr>
                                      <p:tavLst>
                                        <p:tav tm="0">
                                          <p:val>
                                            <p:strVal val="#ppt_h*0.01"/>
                                          </p:val>
                                        </p:tav>
                                        <p:tav tm="100000">
                                          <p:val>
                                            <p:strVal val="#ppt_h"/>
                                          </p:val>
                                        </p:tav>
                                      </p:tavLst>
                                    </p:anim>
                                    <p:anim calcmode="lin" valueType="num">
                                      <p:cBhvr>
                                        <p:cTn id="72"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3" dur="1000" fill="hold"/>
                                        <p:tgtEl>
                                          <p:spTgt spid="3">
                                            <p:txEl>
                                              <p:pRg st="9" end="9"/>
                                            </p:txEl>
                                          </p:spTgt>
                                        </p:tgtEl>
                                        <p:attrNameLst>
                                          <p:attrName>ppt_y</p:attrName>
                                        </p:attrNameLst>
                                      </p:cBhvr>
                                      <p:tavLst>
                                        <p:tav tm="0">
                                          <p:val>
                                            <p:strVal val="#ppt_h+1"/>
                                          </p:val>
                                        </p:tav>
                                        <p:tav tm="100000">
                                          <p:val>
                                            <p:strVal val="#ppt_y"/>
                                          </p:val>
                                        </p:tav>
                                      </p:tavLst>
                                    </p:anim>
                                    <p:animEffect transition="in" filter="fade">
                                      <p:cBhvr>
                                        <p:cTn id="74" dur="1000"/>
                                        <p:tgtEl>
                                          <p:spTgt spid="3">
                                            <p:txEl>
                                              <p:pRg st="9" end="9"/>
                                            </p:txEl>
                                          </p:spTgt>
                                        </p:tgtEl>
                                      </p:cBhvr>
                                    </p:animEffect>
                                  </p:childTnLst>
                                </p:cTn>
                              </p:par>
                            </p:childTnLst>
                          </p:cTn>
                        </p:par>
                        <p:par>
                          <p:cTn id="75" fill="hold">
                            <p:stCondLst>
                              <p:cond delay="7500"/>
                            </p:stCondLst>
                            <p:childTnLst>
                              <p:par>
                                <p:cTn id="76" presetID="20" presetClass="emph" presetSubtype="0" fill="hold" nodeType="afterEffect">
                                  <p:stCondLst>
                                    <p:cond delay="0"/>
                                  </p:stCondLst>
                                  <p:iterate type="lt">
                                    <p:tmPct val="10000"/>
                                  </p:iterate>
                                  <p:childTnLst>
                                    <p:set>
                                      <p:cBhvr override="childStyle">
                                        <p:cTn id="77" dur="250" autoRev="1" fill="hold"/>
                                        <p:tgtEl>
                                          <p:spTgt spid="3">
                                            <p:txEl>
                                              <p:pRg st="9" end="9"/>
                                            </p:txEl>
                                          </p:spTgt>
                                        </p:tgtEl>
                                        <p:attrNameLst>
                                          <p:attrName>style.color</p:attrName>
                                        </p:attrNameLst>
                                      </p:cBhvr>
                                      <p:to>
                                        <p:clrVal>
                                          <a:schemeClr val="accent1"/>
                                        </p:clrVal>
                                      </p:to>
                                    </p:set>
                                    <p:set>
                                      <p:cBhvr>
                                        <p:cTn id="78" dur="250" autoRev="1" fill="hold"/>
                                        <p:tgtEl>
                                          <p:spTgt spid="3">
                                            <p:txEl>
                                              <p:pRg st="9" end="9"/>
                                            </p:txEl>
                                          </p:spTgt>
                                        </p:tgtEl>
                                        <p:attrNameLst>
                                          <p:attrName>fillcolor</p:attrName>
                                        </p:attrNameLst>
                                      </p:cBhvr>
                                      <p:to>
                                        <p:clrVal>
                                          <a:schemeClr val="accent1"/>
                                        </p:clrVal>
                                      </p:to>
                                    </p:set>
                                    <p:set>
                                      <p:cBhvr>
                                        <p:cTn id="79" dur="250" autoRev="1" fill="hold"/>
                                        <p:tgtEl>
                                          <p:spTgt spid="3">
                                            <p:txEl>
                                              <p:pRg st="9" end="9"/>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6781800" cy="758952"/>
          </a:xfrm>
        </p:spPr>
        <p:txBody>
          <a:bodyPr>
            <a:normAutofit fontScale="90000"/>
          </a:bodyPr>
          <a:lstStyle/>
          <a:p>
            <a:pPr algn="ctr"/>
            <a:r>
              <a:rPr lang="en-US" dirty="0"/>
              <a:t/>
            </a:r>
            <a:br>
              <a:rPr lang="en-US" dirty="0"/>
            </a:br>
            <a:r>
              <a:rPr lang="en-US" dirty="0" smtClean="0"/>
              <a:t>A </a:t>
            </a:r>
            <a:r>
              <a:rPr lang="en-US" dirty="0"/>
              <a:t>caregiver can handle </a:t>
            </a:r>
            <a:r>
              <a:rPr lang="en-US" dirty="0" smtClean="0"/>
              <a:t>the </a:t>
            </a:r>
            <a:r>
              <a:rPr lang="en-US" dirty="0"/>
              <a:t>outburst by: </a:t>
            </a:r>
          </a:p>
        </p:txBody>
      </p:sp>
      <p:sp>
        <p:nvSpPr>
          <p:cNvPr id="3" name="Content Placeholder 2"/>
          <p:cNvSpPr>
            <a:spLocks noGrp="1"/>
          </p:cNvSpPr>
          <p:nvPr>
            <p:ph idx="1"/>
          </p:nvPr>
        </p:nvSpPr>
        <p:spPr>
          <a:xfrm>
            <a:off x="301752" y="1371600"/>
            <a:ext cx="8503920" cy="5181600"/>
          </a:xfrm>
        </p:spPr>
        <p:txBody>
          <a:bodyPr>
            <a:normAutofit fontScale="55000" lnSpcReduction="20000"/>
          </a:bodyPr>
          <a:lstStyle/>
          <a:p>
            <a:pPr hangingPunct="0"/>
            <a:r>
              <a:rPr lang="en-US" sz="3800" dirty="0"/>
              <a:t>holding the </a:t>
            </a:r>
            <a:r>
              <a:rPr lang="en-US" sz="3800" dirty="0" smtClean="0"/>
              <a:t>child</a:t>
            </a:r>
          </a:p>
          <a:p>
            <a:pPr hangingPunct="0"/>
            <a:r>
              <a:rPr lang="en-US" sz="3800" dirty="0" smtClean="0"/>
              <a:t>ignoring </a:t>
            </a:r>
            <a:r>
              <a:rPr lang="en-US" sz="3800" dirty="0"/>
              <a:t>the child, </a:t>
            </a:r>
            <a:endParaRPr lang="en-US" sz="3800" dirty="0" smtClean="0"/>
          </a:p>
          <a:p>
            <a:pPr hangingPunct="0"/>
            <a:r>
              <a:rPr lang="en-US" sz="3800" dirty="0" smtClean="0"/>
              <a:t>removing </a:t>
            </a:r>
            <a:r>
              <a:rPr lang="en-US" sz="3800" dirty="0"/>
              <a:t>the child from the area, </a:t>
            </a:r>
          </a:p>
          <a:p>
            <a:pPr hangingPunct="0"/>
            <a:r>
              <a:rPr lang="en-US" sz="3800" dirty="0"/>
              <a:t>remaining calm, </a:t>
            </a:r>
            <a:endParaRPr lang="en-US" sz="3800" dirty="0" smtClean="0"/>
          </a:p>
          <a:p>
            <a:pPr hangingPunct="0"/>
            <a:r>
              <a:rPr lang="en-US" sz="3800" dirty="0" smtClean="0"/>
              <a:t>keeping </a:t>
            </a:r>
            <a:r>
              <a:rPr lang="en-US" sz="3800" dirty="0"/>
              <a:t>the child safe</a:t>
            </a:r>
            <a:r>
              <a:rPr lang="en-US" sz="3800" dirty="0" smtClean="0"/>
              <a:t>,</a:t>
            </a:r>
          </a:p>
          <a:p>
            <a:pPr hangingPunct="0"/>
            <a:r>
              <a:rPr lang="en-US" sz="3800" dirty="0" smtClean="0"/>
              <a:t>resist </a:t>
            </a:r>
            <a:r>
              <a:rPr lang="en-US" sz="3800" dirty="0"/>
              <a:t>raising your voice,</a:t>
            </a:r>
          </a:p>
          <a:p>
            <a:pPr hangingPunct="0"/>
            <a:r>
              <a:rPr lang="en-US" sz="3800" dirty="0"/>
              <a:t>resist giving in to the tantrum		</a:t>
            </a:r>
          </a:p>
          <a:p>
            <a:pPr hangingPunct="0"/>
            <a:r>
              <a:rPr lang="en-US" sz="3800" dirty="0" smtClean="0"/>
              <a:t>acknowledge </a:t>
            </a:r>
            <a:r>
              <a:rPr lang="en-US" sz="3800" dirty="0"/>
              <a:t>the child’s feelings but emphasize why the demands cannot be </a:t>
            </a:r>
            <a:r>
              <a:rPr lang="en-US" sz="3800" dirty="0" smtClean="0"/>
              <a:t>met</a:t>
            </a:r>
            <a:endParaRPr lang="en-US" sz="3800" dirty="0"/>
          </a:p>
          <a:p>
            <a:pPr hangingPunct="0"/>
            <a:r>
              <a:rPr lang="en-US" sz="3800" dirty="0" smtClean="0"/>
              <a:t>don’t </a:t>
            </a:r>
            <a:r>
              <a:rPr lang="en-US" sz="3800" dirty="0"/>
              <a:t>bother with long explanations – give a short, firm and direct statement</a:t>
            </a:r>
          </a:p>
          <a:p>
            <a:pPr hangingPunct="0">
              <a:buNone/>
            </a:pPr>
            <a:endParaRPr lang="en-US" dirty="0"/>
          </a:p>
          <a:p>
            <a:pPr hangingPunct="0"/>
            <a:r>
              <a:rPr lang="en-US" sz="4400" dirty="0" smtClean="0"/>
              <a:t>After the tantrum say, </a:t>
            </a:r>
            <a:r>
              <a:rPr lang="en-US" sz="4400" i="1" dirty="0" smtClean="0"/>
              <a:t>“I am so glad that you are feeling better. Now that you have calmed down</a:t>
            </a:r>
            <a:r>
              <a:rPr lang="en-US" sz="4400" dirty="0" smtClean="0"/>
              <a:t>……”</a:t>
            </a:r>
          </a:p>
          <a:p>
            <a:pPr lvl="1" hangingPunct="0"/>
            <a:r>
              <a:rPr lang="en-US" sz="3600" dirty="0" smtClean="0"/>
              <a:t>Do not give a reward after the tantrum is over – business as usual</a:t>
            </a:r>
          </a:p>
          <a:p>
            <a:pPr lvl="1" hangingPunct="0"/>
            <a:r>
              <a:rPr lang="en-US" sz="3600" dirty="0" smtClean="0"/>
              <a:t>If the child makes an obvious choice to not throw a tantrum, praise them</a:t>
            </a:r>
          </a:p>
          <a:p>
            <a:endParaRPr lang="en-US" dirty="0"/>
          </a:p>
        </p:txBody>
      </p:sp>
      <p:pic>
        <p:nvPicPr>
          <p:cNvPr id="5122" name="Picture 2" descr="C:\Documents and Settings\All Users\Documents\Temp\Temporary Internet Files\Content.IE5\K02NFWB3\MPj04393150000[1].jpg"/>
          <p:cNvPicPr>
            <a:picLocks noChangeAspect="1" noChangeArrowheads="1"/>
          </p:cNvPicPr>
          <p:nvPr/>
        </p:nvPicPr>
        <p:blipFill>
          <a:blip r:embed="rId3" cstate="print"/>
          <a:srcRect/>
          <a:stretch>
            <a:fillRect/>
          </a:stretch>
        </p:blipFill>
        <p:spPr bwMode="auto">
          <a:xfrm>
            <a:off x="6629400" y="609600"/>
            <a:ext cx="2257391" cy="294180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8" presetClass="entr" presetSubtype="0" accel="10000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childTnLst>
                          </p:cTn>
                        </p:par>
                        <p:par>
                          <p:cTn id="12" fill="hold">
                            <p:stCondLst>
                              <p:cond delay="500"/>
                            </p:stCondLst>
                            <p:childTnLst>
                              <p:par>
                                <p:cTn id="13" presetID="58" presetClass="entr" presetSubtype="0" accel="100000" fill="hold"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500" fill="hold"/>
                                        <p:tgtEl>
                                          <p:spTgt spid="3">
                                            <p:txEl>
                                              <p:pRg st="1" end="1"/>
                                            </p:txEl>
                                          </p:spTgt>
                                        </p:tgtEl>
                                        <p:attrNameLst>
                                          <p:attrName>ppt_w</p:attrName>
                                        </p:attrNameLst>
                                      </p:cBhvr>
                                      <p:tavLst>
                                        <p:tav tm="0">
                                          <p:val>
                                            <p:strVal val="#ppt_w*2.5"/>
                                          </p:val>
                                        </p:tav>
                                        <p:tav tm="100000">
                                          <p:val>
                                            <p:strVal val="#ppt_w"/>
                                          </p:val>
                                        </p:tav>
                                      </p:tavLst>
                                    </p:anim>
                                    <p:anim calcmode="lin" valueType="num">
                                      <p:cBhvr>
                                        <p:cTn id="16" dur="500" fill="hold"/>
                                        <p:tgtEl>
                                          <p:spTgt spid="3">
                                            <p:txEl>
                                              <p:pRg st="1" end="1"/>
                                            </p:txEl>
                                          </p:spTgt>
                                        </p:tgtEl>
                                        <p:attrNameLst>
                                          <p:attrName>ppt_h</p:attrName>
                                        </p:attrNameLst>
                                      </p:cBhvr>
                                      <p:tavLst>
                                        <p:tav tm="0">
                                          <p:val>
                                            <p:strVal val="#ppt_h*0.01"/>
                                          </p:val>
                                        </p:tav>
                                        <p:tav tm="100000">
                                          <p:val>
                                            <p:strVal val="#ppt_h"/>
                                          </p:val>
                                        </p:tav>
                                      </p:tavLst>
                                    </p:anim>
                                    <p:anim calcmode="lin" valueType="num">
                                      <p:cBhvr>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8" dur="500" fill="hold"/>
                                        <p:tgtEl>
                                          <p:spTgt spid="3">
                                            <p:txEl>
                                              <p:pRg st="1" end="1"/>
                                            </p:txEl>
                                          </p:spTgt>
                                        </p:tgtEl>
                                        <p:attrNameLst>
                                          <p:attrName>ppt_y</p:attrName>
                                        </p:attrNameLst>
                                      </p:cBhvr>
                                      <p:tavLst>
                                        <p:tav tm="0">
                                          <p:val>
                                            <p:strVal val="#ppt_h+1"/>
                                          </p:val>
                                        </p:tav>
                                        <p:tav tm="100000">
                                          <p:val>
                                            <p:strVal val="#ppt_y"/>
                                          </p:val>
                                        </p:tav>
                                      </p:tavLst>
                                    </p:anim>
                                    <p:animEffect transition="in" filter="fade">
                                      <p:cBhvr>
                                        <p:cTn id="19" dur="500"/>
                                        <p:tgtEl>
                                          <p:spTgt spid="3">
                                            <p:txEl>
                                              <p:pRg st="1" end="1"/>
                                            </p:txEl>
                                          </p:spTgt>
                                        </p:tgtEl>
                                      </p:cBhvr>
                                    </p:animEffect>
                                  </p:childTnLst>
                                </p:cTn>
                              </p:par>
                            </p:childTnLst>
                          </p:cTn>
                        </p:par>
                        <p:par>
                          <p:cTn id="20" fill="hold">
                            <p:stCondLst>
                              <p:cond delay="1000"/>
                            </p:stCondLst>
                            <p:childTnLst>
                              <p:par>
                                <p:cTn id="21" presetID="58" presetClass="entr" presetSubtype="0" accel="100000" fill="hold"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500" fill="hold"/>
                                        <p:tgtEl>
                                          <p:spTgt spid="3">
                                            <p:txEl>
                                              <p:pRg st="2" end="2"/>
                                            </p:txEl>
                                          </p:spTgt>
                                        </p:tgtEl>
                                        <p:attrNameLst>
                                          <p:attrName>ppt_w</p:attrName>
                                        </p:attrNameLst>
                                      </p:cBhvr>
                                      <p:tavLst>
                                        <p:tav tm="0">
                                          <p:val>
                                            <p:strVal val="#ppt_w*2.5"/>
                                          </p:val>
                                        </p:tav>
                                        <p:tav tm="100000">
                                          <p:val>
                                            <p:strVal val="#ppt_w"/>
                                          </p:val>
                                        </p:tav>
                                      </p:tavLst>
                                    </p:anim>
                                    <p:anim calcmode="lin" valueType="num">
                                      <p:cBhvr>
                                        <p:cTn id="24" dur="500" fill="hold"/>
                                        <p:tgtEl>
                                          <p:spTgt spid="3">
                                            <p:txEl>
                                              <p:pRg st="2" end="2"/>
                                            </p:txEl>
                                          </p:spTgt>
                                        </p:tgtEl>
                                        <p:attrNameLst>
                                          <p:attrName>ppt_h</p:attrName>
                                        </p:attrNameLst>
                                      </p:cBhvr>
                                      <p:tavLst>
                                        <p:tav tm="0">
                                          <p:val>
                                            <p:strVal val="#ppt_h*0.01"/>
                                          </p:val>
                                        </p:tav>
                                        <p:tav tm="100000">
                                          <p:val>
                                            <p:strVal val="#ppt_h"/>
                                          </p:val>
                                        </p:tav>
                                      </p:tavLst>
                                    </p:anim>
                                    <p:anim calcmode="lin" valueType="num">
                                      <p:cBhvr>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500" fill="hold"/>
                                        <p:tgtEl>
                                          <p:spTgt spid="3">
                                            <p:txEl>
                                              <p:pRg st="2" end="2"/>
                                            </p:txEl>
                                          </p:spTgt>
                                        </p:tgtEl>
                                        <p:attrNameLst>
                                          <p:attrName>ppt_y</p:attrName>
                                        </p:attrNameLst>
                                      </p:cBhvr>
                                      <p:tavLst>
                                        <p:tav tm="0">
                                          <p:val>
                                            <p:strVal val="#ppt_h+1"/>
                                          </p:val>
                                        </p:tav>
                                        <p:tav tm="100000">
                                          <p:val>
                                            <p:strVal val="#ppt_y"/>
                                          </p:val>
                                        </p:tav>
                                      </p:tavLst>
                                    </p:anim>
                                    <p:animEffect transition="in" filter="fade">
                                      <p:cBhvr>
                                        <p:cTn id="27" dur="500"/>
                                        <p:tgtEl>
                                          <p:spTgt spid="3">
                                            <p:txEl>
                                              <p:pRg st="2" end="2"/>
                                            </p:txEl>
                                          </p:spTgt>
                                        </p:tgtEl>
                                      </p:cBhvr>
                                    </p:animEffect>
                                  </p:childTnLst>
                                </p:cTn>
                              </p:par>
                            </p:childTnLst>
                          </p:cTn>
                        </p:par>
                        <p:par>
                          <p:cTn id="28" fill="hold">
                            <p:stCondLst>
                              <p:cond delay="1500"/>
                            </p:stCondLst>
                            <p:childTnLst>
                              <p:par>
                                <p:cTn id="29" presetID="58" presetClass="entr" presetSubtype="0" accel="100000" fill="hold" nodeType="after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500" fill="hold"/>
                                        <p:tgtEl>
                                          <p:spTgt spid="3">
                                            <p:txEl>
                                              <p:pRg st="3" end="3"/>
                                            </p:txEl>
                                          </p:spTgt>
                                        </p:tgtEl>
                                        <p:attrNameLst>
                                          <p:attrName>ppt_w</p:attrName>
                                        </p:attrNameLst>
                                      </p:cBhvr>
                                      <p:tavLst>
                                        <p:tav tm="0">
                                          <p:val>
                                            <p:strVal val="#ppt_w*2.5"/>
                                          </p:val>
                                        </p:tav>
                                        <p:tav tm="100000">
                                          <p:val>
                                            <p:strVal val="#ppt_w"/>
                                          </p:val>
                                        </p:tav>
                                      </p:tavLst>
                                    </p:anim>
                                    <p:anim calcmode="lin" valueType="num">
                                      <p:cBhvr>
                                        <p:cTn id="32" dur="500" fill="hold"/>
                                        <p:tgtEl>
                                          <p:spTgt spid="3">
                                            <p:txEl>
                                              <p:pRg st="3" end="3"/>
                                            </p:txEl>
                                          </p:spTgt>
                                        </p:tgtEl>
                                        <p:attrNameLst>
                                          <p:attrName>ppt_h</p:attrName>
                                        </p:attrNameLst>
                                      </p:cBhvr>
                                      <p:tavLst>
                                        <p:tav tm="0">
                                          <p:val>
                                            <p:strVal val="#ppt_h*0.01"/>
                                          </p:val>
                                        </p:tav>
                                        <p:tav tm="100000">
                                          <p:val>
                                            <p:strVal val="#ppt_h"/>
                                          </p:val>
                                        </p:tav>
                                      </p:tavLst>
                                    </p:anim>
                                    <p:anim calcmode="lin" valueType="num">
                                      <p:cBhvr>
                                        <p:cTn id="3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4" dur="500" fill="hold"/>
                                        <p:tgtEl>
                                          <p:spTgt spid="3">
                                            <p:txEl>
                                              <p:pRg st="3" end="3"/>
                                            </p:txEl>
                                          </p:spTgt>
                                        </p:tgtEl>
                                        <p:attrNameLst>
                                          <p:attrName>ppt_y</p:attrName>
                                        </p:attrNameLst>
                                      </p:cBhvr>
                                      <p:tavLst>
                                        <p:tav tm="0">
                                          <p:val>
                                            <p:strVal val="#ppt_h+1"/>
                                          </p:val>
                                        </p:tav>
                                        <p:tav tm="100000">
                                          <p:val>
                                            <p:strVal val="#ppt_y"/>
                                          </p:val>
                                        </p:tav>
                                      </p:tavLst>
                                    </p:anim>
                                    <p:animEffect transition="in" filter="fade">
                                      <p:cBhvr>
                                        <p:cTn id="35" dur="500"/>
                                        <p:tgtEl>
                                          <p:spTgt spid="3">
                                            <p:txEl>
                                              <p:pRg st="3" end="3"/>
                                            </p:txEl>
                                          </p:spTgt>
                                        </p:tgtEl>
                                      </p:cBhvr>
                                    </p:animEffect>
                                  </p:childTnLst>
                                </p:cTn>
                              </p:par>
                            </p:childTnLst>
                          </p:cTn>
                        </p:par>
                        <p:par>
                          <p:cTn id="36" fill="hold">
                            <p:stCondLst>
                              <p:cond delay="2000"/>
                            </p:stCondLst>
                            <p:childTnLst>
                              <p:par>
                                <p:cTn id="37" presetID="58" presetClass="entr" presetSubtype="0" accel="100000" fill="hold" nodeType="after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500" fill="hold"/>
                                        <p:tgtEl>
                                          <p:spTgt spid="3">
                                            <p:txEl>
                                              <p:pRg st="4" end="4"/>
                                            </p:txEl>
                                          </p:spTgt>
                                        </p:tgtEl>
                                        <p:attrNameLst>
                                          <p:attrName>ppt_w</p:attrName>
                                        </p:attrNameLst>
                                      </p:cBhvr>
                                      <p:tavLst>
                                        <p:tav tm="0">
                                          <p:val>
                                            <p:strVal val="#ppt_w*2.5"/>
                                          </p:val>
                                        </p:tav>
                                        <p:tav tm="100000">
                                          <p:val>
                                            <p:strVal val="#ppt_w"/>
                                          </p:val>
                                        </p:tav>
                                      </p:tavLst>
                                    </p:anim>
                                    <p:anim calcmode="lin" valueType="num">
                                      <p:cBhvr>
                                        <p:cTn id="40" dur="500" fill="hold"/>
                                        <p:tgtEl>
                                          <p:spTgt spid="3">
                                            <p:txEl>
                                              <p:pRg st="4" end="4"/>
                                            </p:txEl>
                                          </p:spTgt>
                                        </p:tgtEl>
                                        <p:attrNameLst>
                                          <p:attrName>ppt_h</p:attrName>
                                        </p:attrNameLst>
                                      </p:cBhvr>
                                      <p:tavLst>
                                        <p:tav tm="0">
                                          <p:val>
                                            <p:strVal val="#ppt_h*0.01"/>
                                          </p:val>
                                        </p:tav>
                                        <p:tav tm="100000">
                                          <p:val>
                                            <p:strVal val="#ppt_h"/>
                                          </p:val>
                                        </p:tav>
                                      </p:tavLst>
                                    </p:anim>
                                    <p:anim calcmode="lin" valueType="num">
                                      <p:cBhvr>
                                        <p:cTn id="4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3">
                                            <p:txEl>
                                              <p:pRg st="4" end="4"/>
                                            </p:txEl>
                                          </p:spTgt>
                                        </p:tgtEl>
                                        <p:attrNameLst>
                                          <p:attrName>ppt_y</p:attrName>
                                        </p:attrNameLst>
                                      </p:cBhvr>
                                      <p:tavLst>
                                        <p:tav tm="0">
                                          <p:val>
                                            <p:strVal val="#ppt_h+1"/>
                                          </p:val>
                                        </p:tav>
                                        <p:tav tm="100000">
                                          <p:val>
                                            <p:strVal val="#ppt_y"/>
                                          </p:val>
                                        </p:tav>
                                      </p:tavLst>
                                    </p:anim>
                                    <p:animEffect transition="in" filter="fade">
                                      <p:cBhvr>
                                        <p:cTn id="43" dur="500"/>
                                        <p:tgtEl>
                                          <p:spTgt spid="3">
                                            <p:txEl>
                                              <p:pRg st="4" end="4"/>
                                            </p:txEl>
                                          </p:spTgt>
                                        </p:tgtEl>
                                      </p:cBhvr>
                                    </p:animEffect>
                                  </p:childTnLst>
                                </p:cTn>
                              </p:par>
                            </p:childTnLst>
                          </p:cTn>
                        </p:par>
                        <p:par>
                          <p:cTn id="44" fill="hold">
                            <p:stCondLst>
                              <p:cond delay="2500"/>
                            </p:stCondLst>
                            <p:childTnLst>
                              <p:par>
                                <p:cTn id="45" presetID="58" presetClass="entr" presetSubtype="0" accel="100000" fill="hold" nodeType="after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 calcmode="lin" valueType="num">
                                      <p:cBhvr>
                                        <p:cTn id="47" dur="500" fill="hold"/>
                                        <p:tgtEl>
                                          <p:spTgt spid="3">
                                            <p:txEl>
                                              <p:pRg st="5" end="5"/>
                                            </p:txEl>
                                          </p:spTgt>
                                        </p:tgtEl>
                                        <p:attrNameLst>
                                          <p:attrName>ppt_w</p:attrName>
                                        </p:attrNameLst>
                                      </p:cBhvr>
                                      <p:tavLst>
                                        <p:tav tm="0">
                                          <p:val>
                                            <p:strVal val="#ppt_w*2.5"/>
                                          </p:val>
                                        </p:tav>
                                        <p:tav tm="100000">
                                          <p:val>
                                            <p:strVal val="#ppt_w"/>
                                          </p:val>
                                        </p:tav>
                                      </p:tavLst>
                                    </p:anim>
                                    <p:anim calcmode="lin" valueType="num">
                                      <p:cBhvr>
                                        <p:cTn id="48" dur="500" fill="hold"/>
                                        <p:tgtEl>
                                          <p:spTgt spid="3">
                                            <p:txEl>
                                              <p:pRg st="5" end="5"/>
                                            </p:txEl>
                                          </p:spTgt>
                                        </p:tgtEl>
                                        <p:attrNameLst>
                                          <p:attrName>ppt_h</p:attrName>
                                        </p:attrNameLst>
                                      </p:cBhvr>
                                      <p:tavLst>
                                        <p:tav tm="0">
                                          <p:val>
                                            <p:strVal val="#ppt_h*0.01"/>
                                          </p:val>
                                        </p:tav>
                                        <p:tav tm="100000">
                                          <p:val>
                                            <p:strVal val="#ppt_h"/>
                                          </p:val>
                                        </p:tav>
                                      </p:tavLst>
                                    </p:anim>
                                    <p:anim calcmode="lin" valueType="num">
                                      <p:cBhvr>
                                        <p:cTn id="4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0" dur="500" fill="hold"/>
                                        <p:tgtEl>
                                          <p:spTgt spid="3">
                                            <p:txEl>
                                              <p:pRg st="5" end="5"/>
                                            </p:txEl>
                                          </p:spTgt>
                                        </p:tgtEl>
                                        <p:attrNameLst>
                                          <p:attrName>ppt_y</p:attrName>
                                        </p:attrNameLst>
                                      </p:cBhvr>
                                      <p:tavLst>
                                        <p:tav tm="0">
                                          <p:val>
                                            <p:strVal val="#ppt_h+1"/>
                                          </p:val>
                                        </p:tav>
                                        <p:tav tm="100000">
                                          <p:val>
                                            <p:strVal val="#ppt_y"/>
                                          </p:val>
                                        </p:tav>
                                      </p:tavLst>
                                    </p:anim>
                                    <p:animEffect transition="in" filter="fade">
                                      <p:cBhvr>
                                        <p:cTn id="51" dur="500"/>
                                        <p:tgtEl>
                                          <p:spTgt spid="3">
                                            <p:txEl>
                                              <p:pRg st="5" end="5"/>
                                            </p:txEl>
                                          </p:spTgt>
                                        </p:tgtEl>
                                      </p:cBhvr>
                                    </p:animEffect>
                                  </p:childTnLst>
                                </p:cTn>
                              </p:par>
                            </p:childTnLst>
                          </p:cTn>
                        </p:par>
                        <p:par>
                          <p:cTn id="52" fill="hold">
                            <p:stCondLst>
                              <p:cond delay="3000"/>
                            </p:stCondLst>
                            <p:childTnLst>
                              <p:par>
                                <p:cTn id="53" presetID="58" presetClass="entr" presetSubtype="0" accel="100000" fill="hold" nodeType="after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 calcmode="lin" valueType="num">
                                      <p:cBhvr>
                                        <p:cTn id="55" dur="500" fill="hold"/>
                                        <p:tgtEl>
                                          <p:spTgt spid="3">
                                            <p:txEl>
                                              <p:pRg st="6" end="6"/>
                                            </p:txEl>
                                          </p:spTgt>
                                        </p:tgtEl>
                                        <p:attrNameLst>
                                          <p:attrName>ppt_w</p:attrName>
                                        </p:attrNameLst>
                                      </p:cBhvr>
                                      <p:tavLst>
                                        <p:tav tm="0">
                                          <p:val>
                                            <p:strVal val="#ppt_w*2.5"/>
                                          </p:val>
                                        </p:tav>
                                        <p:tav tm="100000">
                                          <p:val>
                                            <p:strVal val="#ppt_w"/>
                                          </p:val>
                                        </p:tav>
                                      </p:tavLst>
                                    </p:anim>
                                    <p:anim calcmode="lin" valueType="num">
                                      <p:cBhvr>
                                        <p:cTn id="56" dur="500" fill="hold"/>
                                        <p:tgtEl>
                                          <p:spTgt spid="3">
                                            <p:txEl>
                                              <p:pRg st="6" end="6"/>
                                            </p:txEl>
                                          </p:spTgt>
                                        </p:tgtEl>
                                        <p:attrNameLst>
                                          <p:attrName>ppt_h</p:attrName>
                                        </p:attrNameLst>
                                      </p:cBhvr>
                                      <p:tavLst>
                                        <p:tav tm="0">
                                          <p:val>
                                            <p:strVal val="#ppt_h*0.01"/>
                                          </p:val>
                                        </p:tav>
                                        <p:tav tm="100000">
                                          <p:val>
                                            <p:strVal val="#ppt_h"/>
                                          </p:val>
                                        </p:tav>
                                      </p:tavLst>
                                    </p:anim>
                                    <p:anim calcmode="lin" valueType="num">
                                      <p:cBhvr>
                                        <p:cTn id="5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8" dur="500" fill="hold"/>
                                        <p:tgtEl>
                                          <p:spTgt spid="3">
                                            <p:txEl>
                                              <p:pRg st="6" end="6"/>
                                            </p:txEl>
                                          </p:spTgt>
                                        </p:tgtEl>
                                        <p:attrNameLst>
                                          <p:attrName>ppt_y</p:attrName>
                                        </p:attrNameLst>
                                      </p:cBhvr>
                                      <p:tavLst>
                                        <p:tav tm="0">
                                          <p:val>
                                            <p:strVal val="#ppt_h+1"/>
                                          </p:val>
                                        </p:tav>
                                        <p:tav tm="100000">
                                          <p:val>
                                            <p:strVal val="#ppt_y"/>
                                          </p:val>
                                        </p:tav>
                                      </p:tavLst>
                                    </p:anim>
                                    <p:animEffect transition="in" filter="fade">
                                      <p:cBhvr>
                                        <p:cTn id="59" dur="500"/>
                                        <p:tgtEl>
                                          <p:spTgt spid="3">
                                            <p:txEl>
                                              <p:pRg st="6" end="6"/>
                                            </p:txEl>
                                          </p:spTgt>
                                        </p:tgtEl>
                                      </p:cBhvr>
                                    </p:animEffect>
                                  </p:childTnLst>
                                </p:cTn>
                              </p:par>
                            </p:childTnLst>
                          </p:cTn>
                        </p:par>
                        <p:par>
                          <p:cTn id="60" fill="hold">
                            <p:stCondLst>
                              <p:cond delay="3500"/>
                            </p:stCondLst>
                            <p:childTnLst>
                              <p:par>
                                <p:cTn id="61" presetID="58" presetClass="entr" presetSubtype="0" accel="100000" fill="hold" nodeType="after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anim calcmode="lin" valueType="num">
                                      <p:cBhvr>
                                        <p:cTn id="63" dur="500" fill="hold"/>
                                        <p:tgtEl>
                                          <p:spTgt spid="3">
                                            <p:txEl>
                                              <p:pRg st="7" end="7"/>
                                            </p:txEl>
                                          </p:spTgt>
                                        </p:tgtEl>
                                        <p:attrNameLst>
                                          <p:attrName>ppt_w</p:attrName>
                                        </p:attrNameLst>
                                      </p:cBhvr>
                                      <p:tavLst>
                                        <p:tav tm="0">
                                          <p:val>
                                            <p:strVal val="#ppt_w*2.5"/>
                                          </p:val>
                                        </p:tav>
                                        <p:tav tm="100000">
                                          <p:val>
                                            <p:strVal val="#ppt_w"/>
                                          </p:val>
                                        </p:tav>
                                      </p:tavLst>
                                    </p:anim>
                                    <p:anim calcmode="lin" valueType="num">
                                      <p:cBhvr>
                                        <p:cTn id="64" dur="500" fill="hold"/>
                                        <p:tgtEl>
                                          <p:spTgt spid="3">
                                            <p:txEl>
                                              <p:pRg st="7" end="7"/>
                                            </p:txEl>
                                          </p:spTgt>
                                        </p:tgtEl>
                                        <p:attrNameLst>
                                          <p:attrName>ppt_h</p:attrName>
                                        </p:attrNameLst>
                                      </p:cBhvr>
                                      <p:tavLst>
                                        <p:tav tm="0">
                                          <p:val>
                                            <p:strVal val="#ppt_h*0.01"/>
                                          </p:val>
                                        </p:tav>
                                        <p:tav tm="100000">
                                          <p:val>
                                            <p:strVal val="#ppt_h"/>
                                          </p:val>
                                        </p:tav>
                                      </p:tavLst>
                                    </p:anim>
                                    <p:anim calcmode="lin" valueType="num">
                                      <p:cBhvr>
                                        <p:cTn id="6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6" dur="500" fill="hold"/>
                                        <p:tgtEl>
                                          <p:spTgt spid="3">
                                            <p:txEl>
                                              <p:pRg st="7" end="7"/>
                                            </p:txEl>
                                          </p:spTgt>
                                        </p:tgtEl>
                                        <p:attrNameLst>
                                          <p:attrName>ppt_y</p:attrName>
                                        </p:attrNameLst>
                                      </p:cBhvr>
                                      <p:tavLst>
                                        <p:tav tm="0">
                                          <p:val>
                                            <p:strVal val="#ppt_h+1"/>
                                          </p:val>
                                        </p:tav>
                                        <p:tav tm="100000">
                                          <p:val>
                                            <p:strVal val="#ppt_y"/>
                                          </p:val>
                                        </p:tav>
                                      </p:tavLst>
                                    </p:anim>
                                    <p:animEffect transition="in" filter="fade">
                                      <p:cBhvr>
                                        <p:cTn id="67" dur="500"/>
                                        <p:tgtEl>
                                          <p:spTgt spid="3">
                                            <p:txEl>
                                              <p:pRg st="7" end="7"/>
                                            </p:txEl>
                                          </p:spTgt>
                                        </p:tgtEl>
                                      </p:cBhvr>
                                    </p:animEffect>
                                  </p:childTnLst>
                                </p:cTn>
                              </p:par>
                            </p:childTnLst>
                          </p:cTn>
                        </p:par>
                        <p:par>
                          <p:cTn id="68" fill="hold">
                            <p:stCondLst>
                              <p:cond delay="4000"/>
                            </p:stCondLst>
                            <p:childTnLst>
                              <p:par>
                                <p:cTn id="69" presetID="58" presetClass="entr" presetSubtype="0" accel="100000" fill="hold" nodeType="afterEffect">
                                  <p:stCondLst>
                                    <p:cond delay="0"/>
                                  </p:stCondLst>
                                  <p:childTnLst>
                                    <p:set>
                                      <p:cBhvr>
                                        <p:cTn id="70" dur="1" fill="hold">
                                          <p:stCondLst>
                                            <p:cond delay="0"/>
                                          </p:stCondLst>
                                        </p:cTn>
                                        <p:tgtEl>
                                          <p:spTgt spid="3">
                                            <p:txEl>
                                              <p:pRg st="8" end="8"/>
                                            </p:txEl>
                                          </p:spTgt>
                                        </p:tgtEl>
                                        <p:attrNameLst>
                                          <p:attrName>style.visibility</p:attrName>
                                        </p:attrNameLst>
                                      </p:cBhvr>
                                      <p:to>
                                        <p:strVal val="visible"/>
                                      </p:to>
                                    </p:set>
                                    <p:anim calcmode="lin" valueType="num">
                                      <p:cBhvr>
                                        <p:cTn id="71" dur="500" fill="hold"/>
                                        <p:tgtEl>
                                          <p:spTgt spid="3">
                                            <p:txEl>
                                              <p:pRg st="8" end="8"/>
                                            </p:txEl>
                                          </p:spTgt>
                                        </p:tgtEl>
                                        <p:attrNameLst>
                                          <p:attrName>ppt_w</p:attrName>
                                        </p:attrNameLst>
                                      </p:cBhvr>
                                      <p:tavLst>
                                        <p:tav tm="0">
                                          <p:val>
                                            <p:strVal val="#ppt_w*2.5"/>
                                          </p:val>
                                        </p:tav>
                                        <p:tav tm="100000">
                                          <p:val>
                                            <p:strVal val="#ppt_w"/>
                                          </p:val>
                                        </p:tav>
                                      </p:tavLst>
                                    </p:anim>
                                    <p:anim calcmode="lin" valueType="num">
                                      <p:cBhvr>
                                        <p:cTn id="72" dur="500" fill="hold"/>
                                        <p:tgtEl>
                                          <p:spTgt spid="3">
                                            <p:txEl>
                                              <p:pRg st="8" end="8"/>
                                            </p:txEl>
                                          </p:spTgt>
                                        </p:tgtEl>
                                        <p:attrNameLst>
                                          <p:attrName>ppt_h</p:attrName>
                                        </p:attrNameLst>
                                      </p:cBhvr>
                                      <p:tavLst>
                                        <p:tav tm="0">
                                          <p:val>
                                            <p:strVal val="#ppt_h*0.01"/>
                                          </p:val>
                                        </p:tav>
                                        <p:tav tm="100000">
                                          <p:val>
                                            <p:strVal val="#ppt_h"/>
                                          </p:val>
                                        </p:tav>
                                      </p:tavLst>
                                    </p:anim>
                                    <p:anim calcmode="lin" valueType="num">
                                      <p:cBhvr>
                                        <p:cTn id="7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74" dur="500" fill="hold"/>
                                        <p:tgtEl>
                                          <p:spTgt spid="3">
                                            <p:txEl>
                                              <p:pRg st="8" end="8"/>
                                            </p:txEl>
                                          </p:spTgt>
                                        </p:tgtEl>
                                        <p:attrNameLst>
                                          <p:attrName>ppt_y</p:attrName>
                                        </p:attrNameLst>
                                      </p:cBhvr>
                                      <p:tavLst>
                                        <p:tav tm="0">
                                          <p:val>
                                            <p:strVal val="#ppt_h+1"/>
                                          </p:val>
                                        </p:tav>
                                        <p:tav tm="100000">
                                          <p:val>
                                            <p:strVal val="#ppt_y"/>
                                          </p:val>
                                        </p:tav>
                                      </p:tavLst>
                                    </p:anim>
                                    <p:animEffect transition="in" filter="fade">
                                      <p:cBhvr>
                                        <p:cTn id="75" dur="500"/>
                                        <p:tgtEl>
                                          <p:spTgt spid="3">
                                            <p:txEl>
                                              <p:pRg st="8" end="8"/>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58" presetClass="entr" presetSubtype="0" accel="100000" fill="hold" nodeType="clickEffect">
                                  <p:stCondLst>
                                    <p:cond delay="0"/>
                                  </p:stCondLst>
                                  <p:childTnLst>
                                    <p:set>
                                      <p:cBhvr>
                                        <p:cTn id="79" dur="1" fill="hold">
                                          <p:stCondLst>
                                            <p:cond delay="0"/>
                                          </p:stCondLst>
                                        </p:cTn>
                                        <p:tgtEl>
                                          <p:spTgt spid="3">
                                            <p:txEl>
                                              <p:pRg st="10" end="10"/>
                                            </p:txEl>
                                          </p:spTgt>
                                        </p:tgtEl>
                                        <p:attrNameLst>
                                          <p:attrName>style.visibility</p:attrName>
                                        </p:attrNameLst>
                                      </p:cBhvr>
                                      <p:to>
                                        <p:strVal val="visible"/>
                                      </p:to>
                                    </p:set>
                                    <p:anim calcmode="lin" valueType="num">
                                      <p:cBhvr>
                                        <p:cTn id="80" dur="500" fill="hold"/>
                                        <p:tgtEl>
                                          <p:spTgt spid="3">
                                            <p:txEl>
                                              <p:pRg st="10" end="10"/>
                                            </p:txEl>
                                          </p:spTgt>
                                        </p:tgtEl>
                                        <p:attrNameLst>
                                          <p:attrName>ppt_w</p:attrName>
                                        </p:attrNameLst>
                                      </p:cBhvr>
                                      <p:tavLst>
                                        <p:tav tm="0">
                                          <p:val>
                                            <p:strVal val="#ppt_w*2.5"/>
                                          </p:val>
                                        </p:tav>
                                        <p:tav tm="100000">
                                          <p:val>
                                            <p:strVal val="#ppt_w"/>
                                          </p:val>
                                        </p:tav>
                                      </p:tavLst>
                                    </p:anim>
                                    <p:anim calcmode="lin" valueType="num">
                                      <p:cBhvr>
                                        <p:cTn id="81" dur="500" fill="hold"/>
                                        <p:tgtEl>
                                          <p:spTgt spid="3">
                                            <p:txEl>
                                              <p:pRg st="10" end="10"/>
                                            </p:txEl>
                                          </p:spTgt>
                                        </p:tgtEl>
                                        <p:attrNameLst>
                                          <p:attrName>ppt_h</p:attrName>
                                        </p:attrNameLst>
                                      </p:cBhvr>
                                      <p:tavLst>
                                        <p:tav tm="0">
                                          <p:val>
                                            <p:strVal val="#ppt_h*0.01"/>
                                          </p:val>
                                        </p:tav>
                                        <p:tav tm="100000">
                                          <p:val>
                                            <p:strVal val="#ppt_h"/>
                                          </p:val>
                                        </p:tav>
                                      </p:tavLst>
                                    </p:anim>
                                    <p:anim calcmode="lin" valueType="num">
                                      <p:cBhvr>
                                        <p:cTn id="82"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83" dur="500" fill="hold"/>
                                        <p:tgtEl>
                                          <p:spTgt spid="3">
                                            <p:txEl>
                                              <p:pRg st="10" end="10"/>
                                            </p:txEl>
                                          </p:spTgt>
                                        </p:tgtEl>
                                        <p:attrNameLst>
                                          <p:attrName>ppt_y</p:attrName>
                                        </p:attrNameLst>
                                      </p:cBhvr>
                                      <p:tavLst>
                                        <p:tav tm="0">
                                          <p:val>
                                            <p:strVal val="#ppt_h+1"/>
                                          </p:val>
                                        </p:tav>
                                        <p:tav tm="100000">
                                          <p:val>
                                            <p:strVal val="#ppt_y"/>
                                          </p:val>
                                        </p:tav>
                                      </p:tavLst>
                                    </p:anim>
                                    <p:animEffect transition="in" filter="fade">
                                      <p:cBhvr>
                                        <p:cTn id="84" dur="500"/>
                                        <p:tgtEl>
                                          <p:spTgt spid="3">
                                            <p:txEl>
                                              <p:pRg st="10" end="10"/>
                                            </p:txEl>
                                          </p:spTgt>
                                        </p:tgtEl>
                                      </p:cBhvr>
                                    </p:animEffect>
                                  </p:childTnLst>
                                </p:cTn>
                              </p:par>
                              <p:par>
                                <p:cTn id="85" presetID="58" presetClass="entr" presetSubtype="0" accel="100000" fill="hold" nodeType="withEffect">
                                  <p:stCondLst>
                                    <p:cond delay="0"/>
                                  </p:stCondLst>
                                  <p:childTnLst>
                                    <p:set>
                                      <p:cBhvr>
                                        <p:cTn id="86" dur="1" fill="hold">
                                          <p:stCondLst>
                                            <p:cond delay="0"/>
                                          </p:stCondLst>
                                        </p:cTn>
                                        <p:tgtEl>
                                          <p:spTgt spid="3">
                                            <p:txEl>
                                              <p:pRg st="11" end="11"/>
                                            </p:txEl>
                                          </p:spTgt>
                                        </p:tgtEl>
                                        <p:attrNameLst>
                                          <p:attrName>style.visibility</p:attrName>
                                        </p:attrNameLst>
                                      </p:cBhvr>
                                      <p:to>
                                        <p:strVal val="visible"/>
                                      </p:to>
                                    </p:set>
                                    <p:anim calcmode="lin" valueType="num">
                                      <p:cBhvr>
                                        <p:cTn id="87" dur="500" fill="hold"/>
                                        <p:tgtEl>
                                          <p:spTgt spid="3">
                                            <p:txEl>
                                              <p:pRg st="11" end="11"/>
                                            </p:txEl>
                                          </p:spTgt>
                                        </p:tgtEl>
                                        <p:attrNameLst>
                                          <p:attrName>ppt_w</p:attrName>
                                        </p:attrNameLst>
                                      </p:cBhvr>
                                      <p:tavLst>
                                        <p:tav tm="0">
                                          <p:val>
                                            <p:strVal val="#ppt_w*2.5"/>
                                          </p:val>
                                        </p:tav>
                                        <p:tav tm="100000">
                                          <p:val>
                                            <p:strVal val="#ppt_w"/>
                                          </p:val>
                                        </p:tav>
                                      </p:tavLst>
                                    </p:anim>
                                    <p:anim calcmode="lin" valueType="num">
                                      <p:cBhvr>
                                        <p:cTn id="88" dur="500" fill="hold"/>
                                        <p:tgtEl>
                                          <p:spTgt spid="3">
                                            <p:txEl>
                                              <p:pRg st="11" end="11"/>
                                            </p:txEl>
                                          </p:spTgt>
                                        </p:tgtEl>
                                        <p:attrNameLst>
                                          <p:attrName>ppt_h</p:attrName>
                                        </p:attrNameLst>
                                      </p:cBhvr>
                                      <p:tavLst>
                                        <p:tav tm="0">
                                          <p:val>
                                            <p:strVal val="#ppt_h*0.01"/>
                                          </p:val>
                                        </p:tav>
                                        <p:tav tm="100000">
                                          <p:val>
                                            <p:strVal val="#ppt_h"/>
                                          </p:val>
                                        </p:tav>
                                      </p:tavLst>
                                    </p:anim>
                                    <p:anim calcmode="lin" valueType="num">
                                      <p:cBhvr>
                                        <p:cTn id="89"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90" dur="500" fill="hold"/>
                                        <p:tgtEl>
                                          <p:spTgt spid="3">
                                            <p:txEl>
                                              <p:pRg st="11" end="11"/>
                                            </p:txEl>
                                          </p:spTgt>
                                        </p:tgtEl>
                                        <p:attrNameLst>
                                          <p:attrName>ppt_y</p:attrName>
                                        </p:attrNameLst>
                                      </p:cBhvr>
                                      <p:tavLst>
                                        <p:tav tm="0">
                                          <p:val>
                                            <p:strVal val="#ppt_h+1"/>
                                          </p:val>
                                        </p:tav>
                                        <p:tav tm="100000">
                                          <p:val>
                                            <p:strVal val="#ppt_y"/>
                                          </p:val>
                                        </p:tav>
                                      </p:tavLst>
                                    </p:anim>
                                    <p:animEffect transition="in" filter="fade">
                                      <p:cBhvr>
                                        <p:cTn id="91" dur="500"/>
                                        <p:tgtEl>
                                          <p:spTgt spid="3">
                                            <p:txEl>
                                              <p:pRg st="11" end="11"/>
                                            </p:txEl>
                                          </p:spTgt>
                                        </p:tgtEl>
                                      </p:cBhvr>
                                    </p:animEffect>
                                  </p:childTnLst>
                                </p:cTn>
                              </p:par>
                              <p:par>
                                <p:cTn id="92" presetID="58" presetClass="entr" presetSubtype="0" accel="100000" fill="hold" nodeType="withEffect">
                                  <p:stCondLst>
                                    <p:cond delay="0"/>
                                  </p:stCondLst>
                                  <p:childTnLst>
                                    <p:set>
                                      <p:cBhvr>
                                        <p:cTn id="93" dur="1" fill="hold">
                                          <p:stCondLst>
                                            <p:cond delay="0"/>
                                          </p:stCondLst>
                                        </p:cTn>
                                        <p:tgtEl>
                                          <p:spTgt spid="3">
                                            <p:txEl>
                                              <p:pRg st="12" end="12"/>
                                            </p:txEl>
                                          </p:spTgt>
                                        </p:tgtEl>
                                        <p:attrNameLst>
                                          <p:attrName>style.visibility</p:attrName>
                                        </p:attrNameLst>
                                      </p:cBhvr>
                                      <p:to>
                                        <p:strVal val="visible"/>
                                      </p:to>
                                    </p:set>
                                    <p:anim calcmode="lin" valueType="num">
                                      <p:cBhvr>
                                        <p:cTn id="94" dur="500" fill="hold"/>
                                        <p:tgtEl>
                                          <p:spTgt spid="3">
                                            <p:txEl>
                                              <p:pRg st="12" end="12"/>
                                            </p:txEl>
                                          </p:spTgt>
                                        </p:tgtEl>
                                        <p:attrNameLst>
                                          <p:attrName>ppt_w</p:attrName>
                                        </p:attrNameLst>
                                      </p:cBhvr>
                                      <p:tavLst>
                                        <p:tav tm="0">
                                          <p:val>
                                            <p:strVal val="#ppt_w*2.5"/>
                                          </p:val>
                                        </p:tav>
                                        <p:tav tm="100000">
                                          <p:val>
                                            <p:strVal val="#ppt_w"/>
                                          </p:val>
                                        </p:tav>
                                      </p:tavLst>
                                    </p:anim>
                                    <p:anim calcmode="lin" valueType="num">
                                      <p:cBhvr>
                                        <p:cTn id="95" dur="500" fill="hold"/>
                                        <p:tgtEl>
                                          <p:spTgt spid="3">
                                            <p:txEl>
                                              <p:pRg st="12" end="12"/>
                                            </p:txEl>
                                          </p:spTgt>
                                        </p:tgtEl>
                                        <p:attrNameLst>
                                          <p:attrName>ppt_h</p:attrName>
                                        </p:attrNameLst>
                                      </p:cBhvr>
                                      <p:tavLst>
                                        <p:tav tm="0">
                                          <p:val>
                                            <p:strVal val="#ppt_h*0.01"/>
                                          </p:val>
                                        </p:tav>
                                        <p:tav tm="100000">
                                          <p:val>
                                            <p:strVal val="#ppt_h"/>
                                          </p:val>
                                        </p:tav>
                                      </p:tavLst>
                                    </p:anim>
                                    <p:anim calcmode="lin" valueType="num">
                                      <p:cBhvr>
                                        <p:cTn id="96"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97" dur="500" fill="hold"/>
                                        <p:tgtEl>
                                          <p:spTgt spid="3">
                                            <p:txEl>
                                              <p:pRg st="12" end="12"/>
                                            </p:txEl>
                                          </p:spTgt>
                                        </p:tgtEl>
                                        <p:attrNameLst>
                                          <p:attrName>ppt_y</p:attrName>
                                        </p:attrNameLst>
                                      </p:cBhvr>
                                      <p:tavLst>
                                        <p:tav tm="0">
                                          <p:val>
                                            <p:strVal val="#ppt_h+1"/>
                                          </p:val>
                                        </p:tav>
                                        <p:tav tm="100000">
                                          <p:val>
                                            <p:strVal val="#ppt_y"/>
                                          </p:val>
                                        </p:tav>
                                      </p:tavLst>
                                    </p:anim>
                                    <p:animEffect transition="in" filter="fade">
                                      <p:cBhvr>
                                        <p:cTn id="98"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Children’s Book</a:t>
            </a:r>
            <a:endParaRPr lang="en-US" dirty="0"/>
          </a:p>
        </p:txBody>
      </p:sp>
      <p:sp>
        <p:nvSpPr>
          <p:cNvPr id="5" name="Text Placeholder 4"/>
          <p:cNvSpPr>
            <a:spLocks noGrp="1"/>
          </p:cNvSpPr>
          <p:nvPr>
            <p:ph type="body" idx="1"/>
          </p:nvPr>
        </p:nvSpPr>
        <p:spPr/>
        <p:txBody>
          <a:bodyPr/>
          <a:lstStyle/>
          <a:p>
            <a:r>
              <a:rPr lang="en-US" dirty="0" smtClean="0"/>
              <a:t>Thursday</a:t>
            </a:r>
            <a:endParaRPr lang="en-US" dirty="0"/>
          </a:p>
        </p:txBody>
      </p:sp>
      <p:sp>
        <p:nvSpPr>
          <p:cNvPr id="7" name="Text Placeholder 6"/>
          <p:cNvSpPr>
            <a:spLocks noGrp="1"/>
          </p:cNvSpPr>
          <p:nvPr>
            <p:ph type="body" sz="half" idx="3"/>
          </p:nvPr>
        </p:nvSpPr>
        <p:spPr/>
        <p:txBody>
          <a:bodyPr/>
          <a:lstStyle/>
          <a:p>
            <a:r>
              <a:rPr lang="en-US" dirty="0" smtClean="0"/>
              <a:t>Monday</a:t>
            </a:r>
            <a:endParaRPr lang="en-US" dirty="0"/>
          </a:p>
        </p:txBody>
      </p:sp>
      <p:sp>
        <p:nvSpPr>
          <p:cNvPr id="6" name="Content Placeholder 5"/>
          <p:cNvSpPr>
            <a:spLocks noGrp="1"/>
          </p:cNvSpPr>
          <p:nvPr>
            <p:ph sz="quarter" idx="2"/>
          </p:nvPr>
        </p:nvSpPr>
        <p:spPr/>
        <p:txBody>
          <a:bodyPr>
            <a:normAutofit lnSpcReduction="10000"/>
          </a:bodyPr>
          <a:lstStyle/>
          <a:p>
            <a:r>
              <a:rPr lang="en-US" sz="4500" b="1" dirty="0" smtClean="0"/>
              <a:t>Nina </a:t>
            </a:r>
          </a:p>
          <a:p>
            <a:r>
              <a:rPr lang="en-US" sz="4500" b="1" dirty="0" err="1" smtClean="0"/>
              <a:t>Kaeli</a:t>
            </a:r>
            <a:endParaRPr lang="en-US" sz="4500" b="1" dirty="0" smtClean="0"/>
          </a:p>
          <a:p>
            <a:endParaRPr lang="en-US" sz="4500" b="1" dirty="0"/>
          </a:p>
          <a:p>
            <a:r>
              <a:rPr lang="en-US" sz="4500" b="1" dirty="0" err="1" smtClean="0"/>
              <a:t>Bree</a:t>
            </a:r>
            <a:r>
              <a:rPr lang="en-US" sz="4500" b="1" dirty="0" smtClean="0"/>
              <a:t> </a:t>
            </a:r>
          </a:p>
          <a:p>
            <a:r>
              <a:rPr lang="en-US" sz="4500" b="1" dirty="0" smtClean="0"/>
              <a:t>Brooke</a:t>
            </a:r>
            <a:endParaRPr lang="en-US" sz="4500" b="1" dirty="0"/>
          </a:p>
        </p:txBody>
      </p:sp>
      <p:sp>
        <p:nvSpPr>
          <p:cNvPr id="8" name="Content Placeholder 7"/>
          <p:cNvSpPr>
            <a:spLocks noGrp="1"/>
          </p:cNvSpPr>
          <p:nvPr>
            <p:ph sz="quarter" idx="4"/>
          </p:nvPr>
        </p:nvSpPr>
        <p:spPr/>
        <p:txBody>
          <a:bodyPr>
            <a:normAutofit lnSpcReduction="10000"/>
          </a:bodyPr>
          <a:lstStyle/>
          <a:p>
            <a:r>
              <a:rPr lang="en-US" sz="4500" b="1" dirty="0" smtClean="0"/>
              <a:t>Lilly</a:t>
            </a:r>
          </a:p>
          <a:p>
            <a:r>
              <a:rPr lang="en-US" sz="4500" b="1" dirty="0" err="1" smtClean="0"/>
              <a:t>Cassidie</a:t>
            </a:r>
            <a:endParaRPr lang="en-US" sz="4500" b="1" dirty="0" smtClean="0"/>
          </a:p>
          <a:p>
            <a:endParaRPr lang="en-US" sz="4500" b="1" dirty="0" smtClean="0"/>
          </a:p>
          <a:p>
            <a:r>
              <a:rPr lang="en-US" sz="4500" b="1" dirty="0" smtClean="0"/>
              <a:t>Cheyenne</a:t>
            </a:r>
          </a:p>
          <a:p>
            <a:r>
              <a:rPr lang="en-US" sz="4500" b="1" dirty="0" err="1" smtClean="0"/>
              <a:t>Makayla</a:t>
            </a:r>
            <a:endParaRPr lang="en-US" sz="4500" b="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Reality Baby!!</a:t>
            </a:r>
            <a:endParaRPr lang="en-US" dirty="0"/>
          </a:p>
        </p:txBody>
      </p:sp>
      <p:sp>
        <p:nvSpPr>
          <p:cNvPr id="3" name="Text Placeholder 2"/>
          <p:cNvSpPr>
            <a:spLocks noGrp="1"/>
          </p:cNvSpPr>
          <p:nvPr>
            <p:ph type="body" idx="1"/>
          </p:nvPr>
        </p:nvSpPr>
        <p:spPr/>
        <p:txBody>
          <a:bodyPr/>
          <a:lstStyle/>
          <a:p>
            <a:r>
              <a:rPr lang="en-US" dirty="0" smtClean="0"/>
              <a:t>Monday</a:t>
            </a:r>
            <a:endParaRPr lang="en-US" dirty="0"/>
          </a:p>
        </p:txBody>
      </p:sp>
      <p:sp>
        <p:nvSpPr>
          <p:cNvPr id="4" name="Text Placeholder 3"/>
          <p:cNvSpPr>
            <a:spLocks noGrp="1"/>
          </p:cNvSpPr>
          <p:nvPr>
            <p:ph type="body" sz="half" idx="3"/>
          </p:nvPr>
        </p:nvSpPr>
        <p:spPr/>
        <p:txBody>
          <a:bodyPr/>
          <a:lstStyle/>
          <a:p>
            <a:r>
              <a:rPr lang="en-US" dirty="0" smtClean="0"/>
              <a:t>Wednesday</a:t>
            </a:r>
            <a:endParaRPr lang="en-US" dirty="0"/>
          </a:p>
        </p:txBody>
      </p:sp>
      <p:sp>
        <p:nvSpPr>
          <p:cNvPr id="5" name="Content Placeholder 4"/>
          <p:cNvSpPr>
            <a:spLocks noGrp="1"/>
          </p:cNvSpPr>
          <p:nvPr>
            <p:ph sz="quarter" idx="2"/>
          </p:nvPr>
        </p:nvSpPr>
        <p:spPr/>
        <p:txBody>
          <a:bodyPr>
            <a:noAutofit/>
          </a:bodyPr>
          <a:lstStyle/>
          <a:p>
            <a:r>
              <a:rPr lang="en-US" sz="4500" b="1" dirty="0" smtClean="0"/>
              <a:t>Kelsey</a:t>
            </a:r>
          </a:p>
          <a:p>
            <a:r>
              <a:rPr lang="en-US" sz="4500" b="1" dirty="0" err="1" smtClean="0"/>
              <a:t>Cassidie</a:t>
            </a:r>
            <a:endParaRPr lang="en-US" sz="4500" b="1" dirty="0" smtClean="0"/>
          </a:p>
          <a:p>
            <a:r>
              <a:rPr lang="en-US" sz="4500" b="1" dirty="0" err="1" smtClean="0"/>
              <a:t>Madi</a:t>
            </a:r>
            <a:endParaRPr lang="en-US" sz="4500" b="1" dirty="0" smtClean="0"/>
          </a:p>
          <a:p>
            <a:r>
              <a:rPr lang="en-US" sz="4500" b="1" dirty="0" smtClean="0"/>
              <a:t>Taylor</a:t>
            </a:r>
          </a:p>
          <a:p>
            <a:r>
              <a:rPr lang="en-US" sz="4500" b="1" dirty="0" err="1" smtClean="0"/>
              <a:t>Charee</a:t>
            </a:r>
            <a:endParaRPr lang="en-US" sz="4500" b="1" dirty="0"/>
          </a:p>
        </p:txBody>
      </p:sp>
      <p:sp>
        <p:nvSpPr>
          <p:cNvPr id="6" name="Content Placeholder 5"/>
          <p:cNvSpPr>
            <a:spLocks noGrp="1"/>
          </p:cNvSpPr>
          <p:nvPr>
            <p:ph sz="quarter" idx="4"/>
          </p:nvPr>
        </p:nvSpPr>
        <p:spPr/>
        <p:txBody>
          <a:bodyPr>
            <a:normAutofit/>
          </a:bodyPr>
          <a:lstStyle/>
          <a:p>
            <a:r>
              <a:rPr lang="en-US" sz="4000" b="1" dirty="0" smtClean="0"/>
              <a:t>Darian</a:t>
            </a:r>
          </a:p>
          <a:p>
            <a:r>
              <a:rPr lang="en-US" sz="4000" b="1" dirty="0" smtClean="0"/>
              <a:t>Lilly</a:t>
            </a:r>
          </a:p>
          <a:p>
            <a:r>
              <a:rPr lang="en-US" sz="4000" b="1" dirty="0" err="1" smtClean="0"/>
              <a:t>Keresha</a:t>
            </a:r>
            <a:endParaRPr lang="en-US" sz="4000" b="1" dirty="0" smtClean="0"/>
          </a:p>
          <a:p>
            <a:r>
              <a:rPr lang="en-US" sz="4000" b="1" dirty="0" err="1" smtClean="0"/>
              <a:t>Kaeli</a:t>
            </a:r>
            <a:endParaRPr lang="en-US" sz="4000" b="1" dirty="0" smtClean="0"/>
          </a:p>
          <a:p>
            <a:r>
              <a:rPr lang="en-US" sz="4000" b="1" dirty="0" err="1" smtClean="0"/>
              <a:t>Jordyn</a:t>
            </a:r>
            <a:endParaRPr lang="en-US" sz="4000" b="1" dirty="0" smtClean="0"/>
          </a:p>
        </p:txBody>
      </p:sp>
    </p:spTree>
    <p:extLst>
      <p:ext uri="{BB962C8B-B14F-4D97-AF65-F5344CB8AC3E}">
        <p14:creationId xmlns:p14="http://schemas.microsoft.com/office/powerpoint/2010/main" val="21397900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90600"/>
            <a:ext cx="8229600" cy="1143000"/>
          </a:xfrm>
        </p:spPr>
        <p:txBody>
          <a:bodyPr>
            <a:noAutofit/>
          </a:bodyPr>
          <a:lstStyle/>
          <a:p>
            <a:pPr lvl="0" algn="ctr"/>
            <a:r>
              <a:rPr lang="en-US" sz="3600" b="1" u="sng" dirty="0" smtClean="0"/>
              <a:t>5. ANGER </a:t>
            </a:r>
            <a:r>
              <a:rPr lang="en-US" sz="3600" b="1" dirty="0" smtClean="0"/>
              <a:t>  </a:t>
            </a:r>
            <a:r>
              <a:rPr lang="en-US" sz="3600" dirty="0" smtClean="0"/>
              <a:t>The primary human emotional reaction to a frustration, disappointment, embarrassment…</a:t>
            </a:r>
            <a:endParaRPr lang="en-US" sz="3200" dirty="0"/>
          </a:p>
        </p:txBody>
      </p:sp>
      <p:sp>
        <p:nvSpPr>
          <p:cNvPr id="3" name="Content Placeholder 2"/>
          <p:cNvSpPr>
            <a:spLocks noGrp="1"/>
          </p:cNvSpPr>
          <p:nvPr>
            <p:ph idx="1"/>
          </p:nvPr>
        </p:nvSpPr>
        <p:spPr>
          <a:xfrm>
            <a:off x="457200" y="2209800"/>
            <a:ext cx="8229600" cy="4389120"/>
          </a:xfrm>
        </p:spPr>
        <p:txBody>
          <a:bodyPr>
            <a:normAutofit/>
          </a:bodyPr>
          <a:lstStyle/>
          <a:p>
            <a:pPr lvl="3" hangingPunct="0"/>
            <a:r>
              <a:rPr lang="en-US" sz="2000" dirty="0" smtClean="0"/>
              <a:t>An angry </a:t>
            </a:r>
            <a:r>
              <a:rPr lang="en-US" sz="2000" u="sng" dirty="0" smtClean="0"/>
              <a:t>18 month </a:t>
            </a:r>
            <a:r>
              <a:rPr lang="en-US" sz="2000" dirty="0" smtClean="0"/>
              <a:t>old usually </a:t>
            </a:r>
            <a:r>
              <a:rPr lang="en-US" sz="2000" b="1" dirty="0" smtClean="0"/>
              <a:t>does not </a:t>
            </a:r>
            <a:r>
              <a:rPr lang="en-US" sz="2000" dirty="0" smtClean="0"/>
              <a:t>direct the anger toward a person or object.</a:t>
            </a:r>
          </a:p>
          <a:p>
            <a:pPr lvl="3" hangingPunct="0"/>
            <a:r>
              <a:rPr lang="en-US" sz="2000" dirty="0" smtClean="0"/>
              <a:t>A </a:t>
            </a:r>
            <a:r>
              <a:rPr lang="en-US" sz="2000" u="sng" dirty="0" smtClean="0"/>
              <a:t>2 year old </a:t>
            </a:r>
            <a:r>
              <a:rPr lang="en-US" sz="2000" dirty="0" smtClean="0"/>
              <a:t>is more likely to </a:t>
            </a:r>
            <a:r>
              <a:rPr lang="en-US" sz="2000" b="1" dirty="0" smtClean="0"/>
              <a:t>aim</a:t>
            </a:r>
            <a:r>
              <a:rPr lang="en-US" sz="2000" dirty="0" smtClean="0"/>
              <a:t> their anger at the responsible object or person.</a:t>
            </a:r>
          </a:p>
          <a:p>
            <a:pPr lvl="1" hangingPunct="0"/>
            <a:r>
              <a:rPr lang="en-US" sz="2400" b="1" dirty="0" smtClean="0"/>
              <a:t>A caregiver can:</a:t>
            </a:r>
          </a:p>
          <a:p>
            <a:pPr lvl="2" hangingPunct="0"/>
            <a:r>
              <a:rPr lang="en-US" dirty="0" smtClean="0"/>
              <a:t>Apply reasonable and limited demands on the child.</a:t>
            </a:r>
          </a:p>
          <a:p>
            <a:pPr lvl="2" hangingPunct="0"/>
            <a:r>
              <a:rPr lang="en-US" dirty="0" smtClean="0"/>
              <a:t>Respond in a controlled manner : manage anger, words, frustrations,.. </a:t>
            </a:r>
          </a:p>
          <a:p>
            <a:pPr lvl="3" hangingPunct="0"/>
            <a:r>
              <a:rPr lang="en-US" dirty="0" smtClean="0"/>
              <a:t>Reacting angrily will only make the situation worse.</a:t>
            </a:r>
          </a:p>
          <a:p>
            <a:pPr lvl="2" hangingPunct="0"/>
            <a:r>
              <a:rPr lang="en-US" dirty="0" smtClean="0"/>
              <a:t>Teach the child to use </a:t>
            </a:r>
            <a:r>
              <a:rPr lang="en-US" b="1" i="1" dirty="0" smtClean="0"/>
              <a:t>self-control</a:t>
            </a:r>
            <a:r>
              <a:rPr lang="en-US" dirty="0" smtClean="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8" presetClass="entr" presetSubtype="0" accel="10000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20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20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20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2000"/>
                                        <p:tgtEl>
                                          <p:spTgt spid="3">
                                            <p:txEl>
                                              <p:pRg st="0" end="0"/>
                                            </p:txEl>
                                          </p:spTgt>
                                        </p:tgtEl>
                                      </p:cBhvr>
                                    </p:animEffect>
                                  </p:childTnLst>
                                </p:cTn>
                              </p:par>
                              <p:par>
                                <p:cTn id="12" presetID="58" presetClass="entr" presetSubtype="0" accel="100000" fill="hold"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2000" fill="hold"/>
                                        <p:tgtEl>
                                          <p:spTgt spid="3">
                                            <p:txEl>
                                              <p:pRg st="1" end="1"/>
                                            </p:txEl>
                                          </p:spTgt>
                                        </p:tgtEl>
                                        <p:attrNameLst>
                                          <p:attrName>ppt_w</p:attrName>
                                        </p:attrNameLst>
                                      </p:cBhvr>
                                      <p:tavLst>
                                        <p:tav tm="0">
                                          <p:val>
                                            <p:strVal val="#ppt_w*2.5"/>
                                          </p:val>
                                        </p:tav>
                                        <p:tav tm="100000">
                                          <p:val>
                                            <p:strVal val="#ppt_w"/>
                                          </p:val>
                                        </p:tav>
                                      </p:tavLst>
                                    </p:anim>
                                    <p:anim calcmode="lin" valueType="num">
                                      <p:cBhvr>
                                        <p:cTn id="15" dur="2000" fill="hold"/>
                                        <p:tgtEl>
                                          <p:spTgt spid="3">
                                            <p:txEl>
                                              <p:pRg st="1" end="1"/>
                                            </p:txEl>
                                          </p:spTgt>
                                        </p:tgtEl>
                                        <p:attrNameLst>
                                          <p:attrName>ppt_h</p:attrName>
                                        </p:attrNameLst>
                                      </p:cBhvr>
                                      <p:tavLst>
                                        <p:tav tm="0">
                                          <p:val>
                                            <p:strVal val="#ppt_h*0.01"/>
                                          </p:val>
                                        </p:tav>
                                        <p:tav tm="100000">
                                          <p:val>
                                            <p:strVal val="#ppt_h"/>
                                          </p:val>
                                        </p:tav>
                                      </p:tavLst>
                                    </p:anim>
                                    <p:anim calcmode="lin" valueType="num">
                                      <p:cBhvr>
                                        <p:cTn id="16"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7" dur="2000" fill="hold"/>
                                        <p:tgtEl>
                                          <p:spTgt spid="3">
                                            <p:txEl>
                                              <p:pRg st="1" end="1"/>
                                            </p:txEl>
                                          </p:spTgt>
                                        </p:tgtEl>
                                        <p:attrNameLst>
                                          <p:attrName>ppt_y</p:attrName>
                                        </p:attrNameLst>
                                      </p:cBhvr>
                                      <p:tavLst>
                                        <p:tav tm="0">
                                          <p:val>
                                            <p:strVal val="#ppt_h+1"/>
                                          </p:val>
                                        </p:tav>
                                        <p:tav tm="100000">
                                          <p:val>
                                            <p:strVal val="#ppt_y"/>
                                          </p:val>
                                        </p:tav>
                                      </p:tavLst>
                                    </p:anim>
                                    <p:animEffect transition="in" filter="fade">
                                      <p:cBhvr>
                                        <p:cTn id="18" dur="2000"/>
                                        <p:tgtEl>
                                          <p:spTgt spid="3">
                                            <p:txEl>
                                              <p:pRg st="1" end="1"/>
                                            </p:txEl>
                                          </p:spTgt>
                                        </p:tgtEl>
                                      </p:cBhvr>
                                    </p:animEffect>
                                  </p:childTnLst>
                                </p:cTn>
                              </p:par>
                            </p:childTnLst>
                          </p:cTn>
                        </p:par>
                        <p:par>
                          <p:cTn id="19" fill="hold">
                            <p:stCondLst>
                              <p:cond delay="2000"/>
                            </p:stCondLst>
                            <p:childTnLst>
                              <p:par>
                                <p:cTn id="20" presetID="58" presetClass="entr" presetSubtype="0" accel="100000" fill="hold" nodeType="after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p:cTn id="22" dur="5000" fill="hold"/>
                                        <p:tgtEl>
                                          <p:spTgt spid="3">
                                            <p:txEl>
                                              <p:pRg st="2" end="2"/>
                                            </p:txEl>
                                          </p:spTgt>
                                        </p:tgtEl>
                                        <p:attrNameLst>
                                          <p:attrName>ppt_w</p:attrName>
                                        </p:attrNameLst>
                                      </p:cBhvr>
                                      <p:tavLst>
                                        <p:tav tm="0">
                                          <p:val>
                                            <p:strVal val="#ppt_w*2.5"/>
                                          </p:val>
                                        </p:tav>
                                        <p:tav tm="100000">
                                          <p:val>
                                            <p:strVal val="#ppt_w"/>
                                          </p:val>
                                        </p:tav>
                                      </p:tavLst>
                                    </p:anim>
                                    <p:anim calcmode="lin" valueType="num">
                                      <p:cBhvr>
                                        <p:cTn id="23" dur="5000" fill="hold"/>
                                        <p:tgtEl>
                                          <p:spTgt spid="3">
                                            <p:txEl>
                                              <p:pRg st="2" end="2"/>
                                            </p:txEl>
                                          </p:spTgt>
                                        </p:tgtEl>
                                        <p:attrNameLst>
                                          <p:attrName>ppt_h</p:attrName>
                                        </p:attrNameLst>
                                      </p:cBhvr>
                                      <p:tavLst>
                                        <p:tav tm="0">
                                          <p:val>
                                            <p:strVal val="#ppt_h*0.01"/>
                                          </p:val>
                                        </p:tav>
                                        <p:tav tm="100000">
                                          <p:val>
                                            <p:strVal val="#ppt_h"/>
                                          </p:val>
                                        </p:tav>
                                      </p:tavLst>
                                    </p:anim>
                                    <p:anim calcmode="lin" valueType="num">
                                      <p:cBhvr>
                                        <p:cTn id="24" dur="5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5000" fill="hold"/>
                                        <p:tgtEl>
                                          <p:spTgt spid="3">
                                            <p:txEl>
                                              <p:pRg st="2" end="2"/>
                                            </p:txEl>
                                          </p:spTgt>
                                        </p:tgtEl>
                                        <p:attrNameLst>
                                          <p:attrName>ppt_y</p:attrName>
                                        </p:attrNameLst>
                                      </p:cBhvr>
                                      <p:tavLst>
                                        <p:tav tm="0">
                                          <p:val>
                                            <p:strVal val="#ppt_h+1"/>
                                          </p:val>
                                        </p:tav>
                                        <p:tav tm="100000">
                                          <p:val>
                                            <p:strVal val="#ppt_y"/>
                                          </p:val>
                                        </p:tav>
                                      </p:tavLst>
                                    </p:anim>
                                    <p:animEffect transition="in" filter="fade">
                                      <p:cBhvr>
                                        <p:cTn id="26" dur="5000"/>
                                        <p:tgtEl>
                                          <p:spTgt spid="3">
                                            <p:txEl>
                                              <p:pRg st="2" end="2"/>
                                            </p:txEl>
                                          </p:spTgt>
                                        </p:tgtEl>
                                      </p:cBhvr>
                                    </p:animEffect>
                                  </p:childTnLst>
                                </p:cTn>
                              </p:par>
                              <p:par>
                                <p:cTn id="27" presetID="58" presetClass="entr" presetSubtype="0" accel="100000" fill="hold"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p:cTn id="29" dur="5000" fill="hold"/>
                                        <p:tgtEl>
                                          <p:spTgt spid="3">
                                            <p:txEl>
                                              <p:pRg st="3" end="3"/>
                                            </p:txEl>
                                          </p:spTgt>
                                        </p:tgtEl>
                                        <p:attrNameLst>
                                          <p:attrName>ppt_w</p:attrName>
                                        </p:attrNameLst>
                                      </p:cBhvr>
                                      <p:tavLst>
                                        <p:tav tm="0">
                                          <p:val>
                                            <p:strVal val="#ppt_w*2.5"/>
                                          </p:val>
                                        </p:tav>
                                        <p:tav tm="100000">
                                          <p:val>
                                            <p:strVal val="#ppt_w"/>
                                          </p:val>
                                        </p:tav>
                                      </p:tavLst>
                                    </p:anim>
                                    <p:anim calcmode="lin" valueType="num">
                                      <p:cBhvr>
                                        <p:cTn id="30" dur="5000" fill="hold"/>
                                        <p:tgtEl>
                                          <p:spTgt spid="3">
                                            <p:txEl>
                                              <p:pRg st="3" end="3"/>
                                            </p:txEl>
                                          </p:spTgt>
                                        </p:tgtEl>
                                        <p:attrNameLst>
                                          <p:attrName>ppt_h</p:attrName>
                                        </p:attrNameLst>
                                      </p:cBhvr>
                                      <p:tavLst>
                                        <p:tav tm="0">
                                          <p:val>
                                            <p:strVal val="#ppt_h*0.01"/>
                                          </p:val>
                                        </p:tav>
                                        <p:tav tm="100000">
                                          <p:val>
                                            <p:strVal val="#ppt_h"/>
                                          </p:val>
                                        </p:tav>
                                      </p:tavLst>
                                    </p:anim>
                                    <p:anim calcmode="lin" valueType="num">
                                      <p:cBhvr>
                                        <p:cTn id="31" dur="5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2" dur="5000" fill="hold"/>
                                        <p:tgtEl>
                                          <p:spTgt spid="3">
                                            <p:txEl>
                                              <p:pRg st="3" end="3"/>
                                            </p:txEl>
                                          </p:spTgt>
                                        </p:tgtEl>
                                        <p:attrNameLst>
                                          <p:attrName>ppt_y</p:attrName>
                                        </p:attrNameLst>
                                      </p:cBhvr>
                                      <p:tavLst>
                                        <p:tav tm="0">
                                          <p:val>
                                            <p:strVal val="#ppt_h+1"/>
                                          </p:val>
                                        </p:tav>
                                        <p:tav tm="100000">
                                          <p:val>
                                            <p:strVal val="#ppt_y"/>
                                          </p:val>
                                        </p:tav>
                                      </p:tavLst>
                                    </p:anim>
                                    <p:animEffect transition="in" filter="fade">
                                      <p:cBhvr>
                                        <p:cTn id="33" dur="5000"/>
                                        <p:tgtEl>
                                          <p:spTgt spid="3">
                                            <p:txEl>
                                              <p:pRg st="3" end="3"/>
                                            </p:txEl>
                                          </p:spTgt>
                                        </p:tgtEl>
                                      </p:cBhvr>
                                    </p:animEffect>
                                  </p:childTnLst>
                                </p:cTn>
                              </p:par>
                              <p:par>
                                <p:cTn id="34" presetID="58" presetClass="entr" presetSubtype="0" accel="100000" fill="hold" nodeType="with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p:cTn id="36" dur="5000" fill="hold"/>
                                        <p:tgtEl>
                                          <p:spTgt spid="3">
                                            <p:txEl>
                                              <p:pRg st="4" end="4"/>
                                            </p:txEl>
                                          </p:spTgt>
                                        </p:tgtEl>
                                        <p:attrNameLst>
                                          <p:attrName>ppt_w</p:attrName>
                                        </p:attrNameLst>
                                      </p:cBhvr>
                                      <p:tavLst>
                                        <p:tav tm="0">
                                          <p:val>
                                            <p:strVal val="#ppt_w*2.5"/>
                                          </p:val>
                                        </p:tav>
                                        <p:tav tm="100000">
                                          <p:val>
                                            <p:strVal val="#ppt_w"/>
                                          </p:val>
                                        </p:tav>
                                      </p:tavLst>
                                    </p:anim>
                                    <p:anim calcmode="lin" valueType="num">
                                      <p:cBhvr>
                                        <p:cTn id="37" dur="5000" fill="hold"/>
                                        <p:tgtEl>
                                          <p:spTgt spid="3">
                                            <p:txEl>
                                              <p:pRg st="4" end="4"/>
                                            </p:txEl>
                                          </p:spTgt>
                                        </p:tgtEl>
                                        <p:attrNameLst>
                                          <p:attrName>ppt_h</p:attrName>
                                        </p:attrNameLst>
                                      </p:cBhvr>
                                      <p:tavLst>
                                        <p:tav tm="0">
                                          <p:val>
                                            <p:strVal val="#ppt_h*0.01"/>
                                          </p:val>
                                        </p:tav>
                                        <p:tav tm="100000">
                                          <p:val>
                                            <p:strVal val="#ppt_h"/>
                                          </p:val>
                                        </p:tav>
                                      </p:tavLst>
                                    </p:anim>
                                    <p:anim calcmode="lin" valueType="num">
                                      <p:cBhvr>
                                        <p:cTn id="38" dur="5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9" dur="5000" fill="hold"/>
                                        <p:tgtEl>
                                          <p:spTgt spid="3">
                                            <p:txEl>
                                              <p:pRg st="4" end="4"/>
                                            </p:txEl>
                                          </p:spTgt>
                                        </p:tgtEl>
                                        <p:attrNameLst>
                                          <p:attrName>ppt_y</p:attrName>
                                        </p:attrNameLst>
                                      </p:cBhvr>
                                      <p:tavLst>
                                        <p:tav tm="0">
                                          <p:val>
                                            <p:strVal val="#ppt_h+1"/>
                                          </p:val>
                                        </p:tav>
                                        <p:tav tm="100000">
                                          <p:val>
                                            <p:strVal val="#ppt_y"/>
                                          </p:val>
                                        </p:tav>
                                      </p:tavLst>
                                    </p:anim>
                                    <p:animEffect transition="in" filter="fade">
                                      <p:cBhvr>
                                        <p:cTn id="40" dur="5000"/>
                                        <p:tgtEl>
                                          <p:spTgt spid="3">
                                            <p:txEl>
                                              <p:pRg st="4" end="4"/>
                                            </p:txEl>
                                          </p:spTgt>
                                        </p:tgtEl>
                                      </p:cBhvr>
                                    </p:animEffect>
                                  </p:childTnLst>
                                </p:cTn>
                              </p:par>
                              <p:par>
                                <p:cTn id="41" presetID="58" presetClass="entr" presetSubtype="0" accel="100000" fill="hold" nodeType="with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p:cTn id="43" dur="5000" fill="hold"/>
                                        <p:tgtEl>
                                          <p:spTgt spid="3">
                                            <p:txEl>
                                              <p:pRg st="5" end="5"/>
                                            </p:txEl>
                                          </p:spTgt>
                                        </p:tgtEl>
                                        <p:attrNameLst>
                                          <p:attrName>ppt_w</p:attrName>
                                        </p:attrNameLst>
                                      </p:cBhvr>
                                      <p:tavLst>
                                        <p:tav tm="0">
                                          <p:val>
                                            <p:strVal val="#ppt_w*2.5"/>
                                          </p:val>
                                        </p:tav>
                                        <p:tav tm="100000">
                                          <p:val>
                                            <p:strVal val="#ppt_w"/>
                                          </p:val>
                                        </p:tav>
                                      </p:tavLst>
                                    </p:anim>
                                    <p:anim calcmode="lin" valueType="num">
                                      <p:cBhvr>
                                        <p:cTn id="44" dur="5000" fill="hold"/>
                                        <p:tgtEl>
                                          <p:spTgt spid="3">
                                            <p:txEl>
                                              <p:pRg st="5" end="5"/>
                                            </p:txEl>
                                          </p:spTgt>
                                        </p:tgtEl>
                                        <p:attrNameLst>
                                          <p:attrName>ppt_h</p:attrName>
                                        </p:attrNameLst>
                                      </p:cBhvr>
                                      <p:tavLst>
                                        <p:tav tm="0">
                                          <p:val>
                                            <p:strVal val="#ppt_h*0.01"/>
                                          </p:val>
                                        </p:tav>
                                        <p:tav tm="100000">
                                          <p:val>
                                            <p:strVal val="#ppt_h"/>
                                          </p:val>
                                        </p:tav>
                                      </p:tavLst>
                                    </p:anim>
                                    <p:anim calcmode="lin" valueType="num">
                                      <p:cBhvr>
                                        <p:cTn id="45" dur="5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6" dur="5000" fill="hold"/>
                                        <p:tgtEl>
                                          <p:spTgt spid="3">
                                            <p:txEl>
                                              <p:pRg st="5" end="5"/>
                                            </p:txEl>
                                          </p:spTgt>
                                        </p:tgtEl>
                                        <p:attrNameLst>
                                          <p:attrName>ppt_y</p:attrName>
                                        </p:attrNameLst>
                                      </p:cBhvr>
                                      <p:tavLst>
                                        <p:tav tm="0">
                                          <p:val>
                                            <p:strVal val="#ppt_h+1"/>
                                          </p:val>
                                        </p:tav>
                                        <p:tav tm="100000">
                                          <p:val>
                                            <p:strVal val="#ppt_y"/>
                                          </p:val>
                                        </p:tav>
                                      </p:tavLst>
                                    </p:anim>
                                    <p:animEffect transition="in" filter="fade">
                                      <p:cBhvr>
                                        <p:cTn id="47" dur="5000"/>
                                        <p:tgtEl>
                                          <p:spTgt spid="3">
                                            <p:txEl>
                                              <p:pRg st="5" end="5"/>
                                            </p:txEl>
                                          </p:spTgt>
                                        </p:tgtEl>
                                      </p:cBhvr>
                                    </p:animEffect>
                                  </p:childTnLst>
                                </p:cTn>
                              </p:par>
                              <p:par>
                                <p:cTn id="48" presetID="58" presetClass="entr" presetSubtype="0" accel="100000" fill="hold" nodeType="withEffect">
                                  <p:stCondLst>
                                    <p:cond delay="0"/>
                                  </p:stCondLst>
                                  <p:childTnLst>
                                    <p:set>
                                      <p:cBhvr>
                                        <p:cTn id="49" dur="1" fill="hold">
                                          <p:stCondLst>
                                            <p:cond delay="0"/>
                                          </p:stCondLst>
                                        </p:cTn>
                                        <p:tgtEl>
                                          <p:spTgt spid="3">
                                            <p:txEl>
                                              <p:pRg st="6" end="6"/>
                                            </p:txEl>
                                          </p:spTgt>
                                        </p:tgtEl>
                                        <p:attrNameLst>
                                          <p:attrName>style.visibility</p:attrName>
                                        </p:attrNameLst>
                                      </p:cBhvr>
                                      <p:to>
                                        <p:strVal val="visible"/>
                                      </p:to>
                                    </p:set>
                                    <p:anim calcmode="lin" valueType="num">
                                      <p:cBhvr>
                                        <p:cTn id="50" dur="5000" fill="hold"/>
                                        <p:tgtEl>
                                          <p:spTgt spid="3">
                                            <p:txEl>
                                              <p:pRg st="6" end="6"/>
                                            </p:txEl>
                                          </p:spTgt>
                                        </p:tgtEl>
                                        <p:attrNameLst>
                                          <p:attrName>ppt_w</p:attrName>
                                        </p:attrNameLst>
                                      </p:cBhvr>
                                      <p:tavLst>
                                        <p:tav tm="0">
                                          <p:val>
                                            <p:strVal val="#ppt_w*2.5"/>
                                          </p:val>
                                        </p:tav>
                                        <p:tav tm="100000">
                                          <p:val>
                                            <p:strVal val="#ppt_w"/>
                                          </p:val>
                                        </p:tav>
                                      </p:tavLst>
                                    </p:anim>
                                    <p:anim calcmode="lin" valueType="num">
                                      <p:cBhvr>
                                        <p:cTn id="51" dur="5000" fill="hold"/>
                                        <p:tgtEl>
                                          <p:spTgt spid="3">
                                            <p:txEl>
                                              <p:pRg st="6" end="6"/>
                                            </p:txEl>
                                          </p:spTgt>
                                        </p:tgtEl>
                                        <p:attrNameLst>
                                          <p:attrName>ppt_h</p:attrName>
                                        </p:attrNameLst>
                                      </p:cBhvr>
                                      <p:tavLst>
                                        <p:tav tm="0">
                                          <p:val>
                                            <p:strVal val="#ppt_h*0.01"/>
                                          </p:val>
                                        </p:tav>
                                        <p:tav tm="100000">
                                          <p:val>
                                            <p:strVal val="#ppt_h"/>
                                          </p:val>
                                        </p:tav>
                                      </p:tavLst>
                                    </p:anim>
                                    <p:anim calcmode="lin" valueType="num">
                                      <p:cBhvr>
                                        <p:cTn id="52" dur="5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3" dur="5000" fill="hold"/>
                                        <p:tgtEl>
                                          <p:spTgt spid="3">
                                            <p:txEl>
                                              <p:pRg st="6" end="6"/>
                                            </p:txEl>
                                          </p:spTgt>
                                        </p:tgtEl>
                                        <p:attrNameLst>
                                          <p:attrName>ppt_y</p:attrName>
                                        </p:attrNameLst>
                                      </p:cBhvr>
                                      <p:tavLst>
                                        <p:tav tm="0">
                                          <p:val>
                                            <p:strVal val="#ppt_h+1"/>
                                          </p:val>
                                        </p:tav>
                                        <p:tav tm="100000">
                                          <p:val>
                                            <p:strVal val="#ppt_y"/>
                                          </p:val>
                                        </p:tav>
                                      </p:tavLst>
                                    </p:anim>
                                    <p:animEffect transition="in" filter="fade">
                                      <p:cBhvr>
                                        <p:cTn id="54" dur="5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1143000"/>
          </a:xfrm>
        </p:spPr>
        <p:txBody>
          <a:bodyPr>
            <a:noAutofit/>
          </a:bodyPr>
          <a:lstStyle/>
          <a:p>
            <a:pPr algn="ctr"/>
            <a:r>
              <a:rPr lang="en-US" sz="4000" b="1" dirty="0" smtClean="0"/>
              <a:t>6. </a:t>
            </a:r>
            <a:r>
              <a:rPr lang="en-US" sz="4000" b="1" i="1" u="sng" dirty="0" smtClean="0"/>
              <a:t>STUBBORN</a:t>
            </a:r>
            <a:r>
              <a:rPr lang="en-US" sz="4000" dirty="0" smtClean="0"/>
              <a:t> is</a:t>
            </a:r>
            <a:r>
              <a:rPr lang="en-US" sz="4000" b="1" dirty="0" smtClean="0"/>
              <a:t> </a:t>
            </a:r>
            <a:r>
              <a:rPr lang="en-US" sz="4000" dirty="0" smtClean="0"/>
              <a:t>a very common way for a toddler to show their desire for independence.</a:t>
            </a:r>
            <a:endParaRPr lang="en-US" sz="4000" dirty="0"/>
          </a:p>
        </p:txBody>
      </p:sp>
      <p:sp>
        <p:nvSpPr>
          <p:cNvPr id="3" name="Content Placeholder 2"/>
          <p:cNvSpPr>
            <a:spLocks noGrp="1"/>
          </p:cNvSpPr>
          <p:nvPr>
            <p:ph idx="1"/>
          </p:nvPr>
        </p:nvSpPr>
        <p:spPr/>
        <p:txBody>
          <a:bodyPr>
            <a:normAutofit/>
          </a:bodyPr>
          <a:lstStyle/>
          <a:p>
            <a:pPr hangingPunct="0">
              <a:buNone/>
            </a:pPr>
            <a:endParaRPr lang="en-US" dirty="0" smtClean="0"/>
          </a:p>
          <a:p>
            <a:pPr hangingPunct="0"/>
            <a:r>
              <a:rPr lang="en-US" dirty="0" smtClean="0"/>
              <a:t>Helping a toddler with self-control…..</a:t>
            </a:r>
          </a:p>
          <a:p>
            <a:pPr lvl="1"/>
            <a:r>
              <a:rPr lang="en-US" sz="2400" dirty="0" smtClean="0"/>
              <a:t>Stop and go games</a:t>
            </a:r>
          </a:p>
          <a:p>
            <a:pPr lvl="1"/>
            <a:r>
              <a:rPr lang="en-US" sz="2400" dirty="0" smtClean="0"/>
              <a:t>Allow them to make their own choices</a:t>
            </a:r>
          </a:p>
          <a:p>
            <a:pPr lvl="1"/>
            <a:r>
              <a:rPr lang="en-US" sz="2400" dirty="0" smtClean="0"/>
              <a:t>Prepare a child before it happens </a:t>
            </a:r>
            <a:r>
              <a:rPr lang="en-US" sz="2000" dirty="0" smtClean="0"/>
              <a:t>(leaving)</a:t>
            </a:r>
          </a:p>
          <a:p>
            <a:pPr lvl="1"/>
            <a:r>
              <a:rPr lang="en-US" sz="2400" dirty="0" smtClean="0"/>
              <a:t>Only offer help and allow them to decide when </a:t>
            </a:r>
            <a:r>
              <a:rPr lang="en-US" dirty="0" smtClean="0"/>
              <a:t>              </a:t>
            </a:r>
            <a:r>
              <a:rPr lang="en-US" sz="2400" dirty="0" smtClean="0"/>
              <a:t>to use it</a:t>
            </a:r>
          </a:p>
          <a:p>
            <a:pPr lvl="1"/>
            <a:r>
              <a:rPr lang="en-US" sz="2400" i="1" dirty="0" smtClean="0"/>
              <a:t>Toddlers do not reason, they just react!</a:t>
            </a:r>
            <a:endParaRPr lang="en-US" sz="2400" i="1" dirty="0"/>
          </a:p>
        </p:txBody>
      </p:sp>
      <p:pic>
        <p:nvPicPr>
          <p:cNvPr id="1026" name="Picture 2" descr="C:\Documents and Settings\stjohnson\Local Settings\Temporary Internet Files\Content.IE5\ZOKG8JVM\MCj04352380000[1].png"/>
          <p:cNvPicPr>
            <a:picLocks noChangeAspect="1" noChangeArrowheads="1"/>
          </p:cNvPicPr>
          <p:nvPr/>
        </p:nvPicPr>
        <p:blipFill>
          <a:blip r:embed="rId3" cstate="print"/>
          <a:srcRect/>
          <a:stretch>
            <a:fillRect/>
          </a:stretch>
        </p:blipFill>
        <p:spPr bwMode="auto">
          <a:xfrm>
            <a:off x="6629400" y="2362200"/>
            <a:ext cx="2101605" cy="2971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par>
                          <p:cTn id="8" fill="hold">
                            <p:stCondLst>
                              <p:cond delay="500"/>
                            </p:stCondLst>
                            <p:childTnLst>
                              <p:par>
                                <p:cTn id="9" presetID="58" presetClass="entr" presetSubtype="0" accel="10000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p:cTn id="11" dur="5000" fill="hold"/>
                                        <p:tgtEl>
                                          <p:spTgt spid="3">
                                            <p:txEl>
                                              <p:pRg st="1" end="1"/>
                                            </p:txEl>
                                          </p:spTgt>
                                        </p:tgtEl>
                                        <p:attrNameLst>
                                          <p:attrName>ppt_w</p:attrName>
                                        </p:attrNameLst>
                                      </p:cBhvr>
                                      <p:tavLst>
                                        <p:tav tm="0">
                                          <p:val>
                                            <p:strVal val="#ppt_w*2.5"/>
                                          </p:val>
                                        </p:tav>
                                        <p:tav tm="100000">
                                          <p:val>
                                            <p:strVal val="#ppt_w"/>
                                          </p:val>
                                        </p:tav>
                                      </p:tavLst>
                                    </p:anim>
                                    <p:anim calcmode="lin" valueType="num">
                                      <p:cBhvr>
                                        <p:cTn id="12" dur="5000" fill="hold"/>
                                        <p:tgtEl>
                                          <p:spTgt spid="3">
                                            <p:txEl>
                                              <p:pRg st="1" end="1"/>
                                            </p:txEl>
                                          </p:spTgt>
                                        </p:tgtEl>
                                        <p:attrNameLst>
                                          <p:attrName>ppt_h</p:attrName>
                                        </p:attrNameLst>
                                      </p:cBhvr>
                                      <p:tavLst>
                                        <p:tav tm="0">
                                          <p:val>
                                            <p:strVal val="#ppt_h*0.01"/>
                                          </p:val>
                                        </p:tav>
                                        <p:tav tm="100000">
                                          <p:val>
                                            <p:strVal val="#ppt_h"/>
                                          </p:val>
                                        </p:tav>
                                      </p:tavLst>
                                    </p:anim>
                                    <p:anim calcmode="lin" valueType="num">
                                      <p:cBhvr>
                                        <p:cTn id="13" dur="5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5000" fill="hold"/>
                                        <p:tgtEl>
                                          <p:spTgt spid="3">
                                            <p:txEl>
                                              <p:pRg st="1" end="1"/>
                                            </p:txEl>
                                          </p:spTgt>
                                        </p:tgtEl>
                                        <p:attrNameLst>
                                          <p:attrName>ppt_y</p:attrName>
                                        </p:attrNameLst>
                                      </p:cBhvr>
                                      <p:tavLst>
                                        <p:tav tm="0">
                                          <p:val>
                                            <p:strVal val="#ppt_h+1"/>
                                          </p:val>
                                        </p:tav>
                                        <p:tav tm="100000">
                                          <p:val>
                                            <p:strVal val="#ppt_y"/>
                                          </p:val>
                                        </p:tav>
                                      </p:tavLst>
                                    </p:anim>
                                    <p:animEffect transition="in" filter="fade">
                                      <p:cBhvr>
                                        <p:cTn id="15" dur="5000"/>
                                        <p:tgtEl>
                                          <p:spTgt spid="3">
                                            <p:txEl>
                                              <p:pRg st="1" end="1"/>
                                            </p:txEl>
                                          </p:spTgt>
                                        </p:tgtEl>
                                      </p:cBhvr>
                                    </p:animEffect>
                                  </p:childTnLst>
                                </p:cTn>
                              </p:par>
                              <p:par>
                                <p:cTn id="16" presetID="58" presetClass="entr" presetSubtype="0" accel="100000"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p:cTn id="18" dur="5000" fill="hold"/>
                                        <p:tgtEl>
                                          <p:spTgt spid="3">
                                            <p:txEl>
                                              <p:pRg st="2" end="2"/>
                                            </p:txEl>
                                          </p:spTgt>
                                        </p:tgtEl>
                                        <p:attrNameLst>
                                          <p:attrName>ppt_w</p:attrName>
                                        </p:attrNameLst>
                                      </p:cBhvr>
                                      <p:tavLst>
                                        <p:tav tm="0">
                                          <p:val>
                                            <p:strVal val="#ppt_w*2.5"/>
                                          </p:val>
                                        </p:tav>
                                        <p:tav tm="100000">
                                          <p:val>
                                            <p:strVal val="#ppt_w"/>
                                          </p:val>
                                        </p:tav>
                                      </p:tavLst>
                                    </p:anim>
                                    <p:anim calcmode="lin" valueType="num">
                                      <p:cBhvr>
                                        <p:cTn id="19" dur="5000" fill="hold"/>
                                        <p:tgtEl>
                                          <p:spTgt spid="3">
                                            <p:txEl>
                                              <p:pRg st="2" end="2"/>
                                            </p:txEl>
                                          </p:spTgt>
                                        </p:tgtEl>
                                        <p:attrNameLst>
                                          <p:attrName>ppt_h</p:attrName>
                                        </p:attrNameLst>
                                      </p:cBhvr>
                                      <p:tavLst>
                                        <p:tav tm="0">
                                          <p:val>
                                            <p:strVal val="#ppt_h*0.01"/>
                                          </p:val>
                                        </p:tav>
                                        <p:tav tm="100000">
                                          <p:val>
                                            <p:strVal val="#ppt_h"/>
                                          </p:val>
                                        </p:tav>
                                      </p:tavLst>
                                    </p:anim>
                                    <p:anim calcmode="lin" valueType="num">
                                      <p:cBhvr>
                                        <p:cTn id="20" dur="5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5000" fill="hold"/>
                                        <p:tgtEl>
                                          <p:spTgt spid="3">
                                            <p:txEl>
                                              <p:pRg st="2" end="2"/>
                                            </p:txEl>
                                          </p:spTgt>
                                        </p:tgtEl>
                                        <p:attrNameLst>
                                          <p:attrName>ppt_y</p:attrName>
                                        </p:attrNameLst>
                                      </p:cBhvr>
                                      <p:tavLst>
                                        <p:tav tm="0">
                                          <p:val>
                                            <p:strVal val="#ppt_h+1"/>
                                          </p:val>
                                        </p:tav>
                                        <p:tav tm="100000">
                                          <p:val>
                                            <p:strVal val="#ppt_y"/>
                                          </p:val>
                                        </p:tav>
                                      </p:tavLst>
                                    </p:anim>
                                    <p:animEffect transition="in" filter="fade">
                                      <p:cBhvr>
                                        <p:cTn id="22" dur="5000"/>
                                        <p:tgtEl>
                                          <p:spTgt spid="3">
                                            <p:txEl>
                                              <p:pRg st="2" end="2"/>
                                            </p:txEl>
                                          </p:spTgt>
                                        </p:tgtEl>
                                      </p:cBhvr>
                                    </p:animEffect>
                                  </p:childTnLst>
                                </p:cTn>
                              </p:par>
                              <p:par>
                                <p:cTn id="23" presetID="58" presetClass="entr" presetSubtype="0" accel="100000"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5000" fill="hold"/>
                                        <p:tgtEl>
                                          <p:spTgt spid="3">
                                            <p:txEl>
                                              <p:pRg st="3" end="3"/>
                                            </p:txEl>
                                          </p:spTgt>
                                        </p:tgtEl>
                                        <p:attrNameLst>
                                          <p:attrName>ppt_w</p:attrName>
                                        </p:attrNameLst>
                                      </p:cBhvr>
                                      <p:tavLst>
                                        <p:tav tm="0">
                                          <p:val>
                                            <p:strVal val="#ppt_w*2.5"/>
                                          </p:val>
                                        </p:tav>
                                        <p:tav tm="100000">
                                          <p:val>
                                            <p:strVal val="#ppt_w"/>
                                          </p:val>
                                        </p:tav>
                                      </p:tavLst>
                                    </p:anim>
                                    <p:anim calcmode="lin" valueType="num">
                                      <p:cBhvr>
                                        <p:cTn id="26" dur="5000" fill="hold"/>
                                        <p:tgtEl>
                                          <p:spTgt spid="3">
                                            <p:txEl>
                                              <p:pRg st="3" end="3"/>
                                            </p:txEl>
                                          </p:spTgt>
                                        </p:tgtEl>
                                        <p:attrNameLst>
                                          <p:attrName>ppt_h</p:attrName>
                                        </p:attrNameLst>
                                      </p:cBhvr>
                                      <p:tavLst>
                                        <p:tav tm="0">
                                          <p:val>
                                            <p:strVal val="#ppt_h*0.01"/>
                                          </p:val>
                                        </p:tav>
                                        <p:tav tm="100000">
                                          <p:val>
                                            <p:strVal val="#ppt_h"/>
                                          </p:val>
                                        </p:tav>
                                      </p:tavLst>
                                    </p:anim>
                                    <p:anim calcmode="lin" valueType="num">
                                      <p:cBhvr>
                                        <p:cTn id="27" dur="5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5000" fill="hold"/>
                                        <p:tgtEl>
                                          <p:spTgt spid="3">
                                            <p:txEl>
                                              <p:pRg st="3" end="3"/>
                                            </p:txEl>
                                          </p:spTgt>
                                        </p:tgtEl>
                                        <p:attrNameLst>
                                          <p:attrName>ppt_y</p:attrName>
                                        </p:attrNameLst>
                                      </p:cBhvr>
                                      <p:tavLst>
                                        <p:tav tm="0">
                                          <p:val>
                                            <p:strVal val="#ppt_h+1"/>
                                          </p:val>
                                        </p:tav>
                                        <p:tav tm="100000">
                                          <p:val>
                                            <p:strVal val="#ppt_y"/>
                                          </p:val>
                                        </p:tav>
                                      </p:tavLst>
                                    </p:anim>
                                    <p:animEffect transition="in" filter="fade">
                                      <p:cBhvr>
                                        <p:cTn id="29" dur="5000"/>
                                        <p:tgtEl>
                                          <p:spTgt spid="3">
                                            <p:txEl>
                                              <p:pRg st="3" end="3"/>
                                            </p:txEl>
                                          </p:spTgt>
                                        </p:tgtEl>
                                      </p:cBhvr>
                                    </p:animEffect>
                                  </p:childTnLst>
                                </p:cTn>
                              </p:par>
                              <p:par>
                                <p:cTn id="30" presetID="58" presetClass="entr" presetSubtype="0" accel="100000" fill="hold" nodeType="with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p:cTn id="32" dur="5000" fill="hold"/>
                                        <p:tgtEl>
                                          <p:spTgt spid="3">
                                            <p:txEl>
                                              <p:pRg st="4" end="4"/>
                                            </p:txEl>
                                          </p:spTgt>
                                        </p:tgtEl>
                                        <p:attrNameLst>
                                          <p:attrName>ppt_w</p:attrName>
                                        </p:attrNameLst>
                                      </p:cBhvr>
                                      <p:tavLst>
                                        <p:tav tm="0">
                                          <p:val>
                                            <p:strVal val="#ppt_w*2.5"/>
                                          </p:val>
                                        </p:tav>
                                        <p:tav tm="100000">
                                          <p:val>
                                            <p:strVal val="#ppt_w"/>
                                          </p:val>
                                        </p:tav>
                                      </p:tavLst>
                                    </p:anim>
                                    <p:anim calcmode="lin" valueType="num">
                                      <p:cBhvr>
                                        <p:cTn id="33" dur="5000" fill="hold"/>
                                        <p:tgtEl>
                                          <p:spTgt spid="3">
                                            <p:txEl>
                                              <p:pRg st="4" end="4"/>
                                            </p:txEl>
                                          </p:spTgt>
                                        </p:tgtEl>
                                        <p:attrNameLst>
                                          <p:attrName>ppt_h</p:attrName>
                                        </p:attrNameLst>
                                      </p:cBhvr>
                                      <p:tavLst>
                                        <p:tav tm="0">
                                          <p:val>
                                            <p:strVal val="#ppt_h*0.01"/>
                                          </p:val>
                                        </p:tav>
                                        <p:tav tm="100000">
                                          <p:val>
                                            <p:strVal val="#ppt_h"/>
                                          </p:val>
                                        </p:tav>
                                      </p:tavLst>
                                    </p:anim>
                                    <p:anim calcmode="lin" valueType="num">
                                      <p:cBhvr>
                                        <p:cTn id="34" dur="5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5000" fill="hold"/>
                                        <p:tgtEl>
                                          <p:spTgt spid="3">
                                            <p:txEl>
                                              <p:pRg st="4" end="4"/>
                                            </p:txEl>
                                          </p:spTgt>
                                        </p:tgtEl>
                                        <p:attrNameLst>
                                          <p:attrName>ppt_y</p:attrName>
                                        </p:attrNameLst>
                                      </p:cBhvr>
                                      <p:tavLst>
                                        <p:tav tm="0">
                                          <p:val>
                                            <p:strVal val="#ppt_h+1"/>
                                          </p:val>
                                        </p:tav>
                                        <p:tav tm="100000">
                                          <p:val>
                                            <p:strVal val="#ppt_y"/>
                                          </p:val>
                                        </p:tav>
                                      </p:tavLst>
                                    </p:anim>
                                    <p:animEffect transition="in" filter="fade">
                                      <p:cBhvr>
                                        <p:cTn id="36" dur="5000"/>
                                        <p:tgtEl>
                                          <p:spTgt spid="3">
                                            <p:txEl>
                                              <p:pRg st="4" end="4"/>
                                            </p:txEl>
                                          </p:spTgt>
                                        </p:tgtEl>
                                      </p:cBhvr>
                                    </p:animEffect>
                                  </p:childTnLst>
                                </p:cTn>
                              </p:par>
                              <p:par>
                                <p:cTn id="37" presetID="58" presetClass="entr" presetSubtype="0" accel="100000" fill="hold" nodeType="with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 calcmode="lin" valueType="num">
                                      <p:cBhvr>
                                        <p:cTn id="39" dur="5000" fill="hold"/>
                                        <p:tgtEl>
                                          <p:spTgt spid="3">
                                            <p:txEl>
                                              <p:pRg st="5" end="5"/>
                                            </p:txEl>
                                          </p:spTgt>
                                        </p:tgtEl>
                                        <p:attrNameLst>
                                          <p:attrName>ppt_w</p:attrName>
                                        </p:attrNameLst>
                                      </p:cBhvr>
                                      <p:tavLst>
                                        <p:tav tm="0">
                                          <p:val>
                                            <p:strVal val="#ppt_w*2.5"/>
                                          </p:val>
                                        </p:tav>
                                        <p:tav tm="100000">
                                          <p:val>
                                            <p:strVal val="#ppt_w"/>
                                          </p:val>
                                        </p:tav>
                                      </p:tavLst>
                                    </p:anim>
                                    <p:anim calcmode="lin" valueType="num">
                                      <p:cBhvr>
                                        <p:cTn id="40" dur="5000" fill="hold"/>
                                        <p:tgtEl>
                                          <p:spTgt spid="3">
                                            <p:txEl>
                                              <p:pRg st="5" end="5"/>
                                            </p:txEl>
                                          </p:spTgt>
                                        </p:tgtEl>
                                        <p:attrNameLst>
                                          <p:attrName>ppt_h</p:attrName>
                                        </p:attrNameLst>
                                      </p:cBhvr>
                                      <p:tavLst>
                                        <p:tav tm="0">
                                          <p:val>
                                            <p:strVal val="#ppt_h*0.01"/>
                                          </p:val>
                                        </p:tav>
                                        <p:tav tm="100000">
                                          <p:val>
                                            <p:strVal val="#ppt_h"/>
                                          </p:val>
                                        </p:tav>
                                      </p:tavLst>
                                    </p:anim>
                                    <p:anim calcmode="lin" valueType="num">
                                      <p:cBhvr>
                                        <p:cTn id="41" dur="5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2" dur="5000" fill="hold"/>
                                        <p:tgtEl>
                                          <p:spTgt spid="3">
                                            <p:txEl>
                                              <p:pRg st="5" end="5"/>
                                            </p:txEl>
                                          </p:spTgt>
                                        </p:tgtEl>
                                        <p:attrNameLst>
                                          <p:attrName>ppt_y</p:attrName>
                                        </p:attrNameLst>
                                      </p:cBhvr>
                                      <p:tavLst>
                                        <p:tav tm="0">
                                          <p:val>
                                            <p:strVal val="#ppt_h+1"/>
                                          </p:val>
                                        </p:tav>
                                        <p:tav tm="100000">
                                          <p:val>
                                            <p:strVal val="#ppt_y"/>
                                          </p:val>
                                        </p:tav>
                                      </p:tavLst>
                                    </p:anim>
                                    <p:animEffect transition="in" filter="fade">
                                      <p:cBhvr>
                                        <p:cTn id="43" dur="5000"/>
                                        <p:tgtEl>
                                          <p:spTgt spid="3">
                                            <p:txEl>
                                              <p:pRg st="5" end="5"/>
                                            </p:txEl>
                                          </p:spTgt>
                                        </p:tgtEl>
                                      </p:cBhvr>
                                    </p:animEffect>
                                  </p:childTnLst>
                                </p:cTn>
                              </p:par>
                              <p:par>
                                <p:cTn id="44" presetID="58" presetClass="entr" presetSubtype="0" accel="100000" fill="hold" nodeType="withEffect">
                                  <p:stCondLst>
                                    <p:cond delay="0"/>
                                  </p:stCondLst>
                                  <p:childTnLst>
                                    <p:set>
                                      <p:cBhvr>
                                        <p:cTn id="45" dur="1" fill="hold">
                                          <p:stCondLst>
                                            <p:cond delay="0"/>
                                          </p:stCondLst>
                                        </p:cTn>
                                        <p:tgtEl>
                                          <p:spTgt spid="3">
                                            <p:txEl>
                                              <p:pRg st="6" end="6"/>
                                            </p:txEl>
                                          </p:spTgt>
                                        </p:tgtEl>
                                        <p:attrNameLst>
                                          <p:attrName>style.visibility</p:attrName>
                                        </p:attrNameLst>
                                      </p:cBhvr>
                                      <p:to>
                                        <p:strVal val="visible"/>
                                      </p:to>
                                    </p:set>
                                    <p:anim calcmode="lin" valueType="num">
                                      <p:cBhvr>
                                        <p:cTn id="46" dur="5000" fill="hold"/>
                                        <p:tgtEl>
                                          <p:spTgt spid="3">
                                            <p:txEl>
                                              <p:pRg st="6" end="6"/>
                                            </p:txEl>
                                          </p:spTgt>
                                        </p:tgtEl>
                                        <p:attrNameLst>
                                          <p:attrName>ppt_w</p:attrName>
                                        </p:attrNameLst>
                                      </p:cBhvr>
                                      <p:tavLst>
                                        <p:tav tm="0">
                                          <p:val>
                                            <p:strVal val="#ppt_w*2.5"/>
                                          </p:val>
                                        </p:tav>
                                        <p:tav tm="100000">
                                          <p:val>
                                            <p:strVal val="#ppt_w"/>
                                          </p:val>
                                        </p:tav>
                                      </p:tavLst>
                                    </p:anim>
                                    <p:anim calcmode="lin" valueType="num">
                                      <p:cBhvr>
                                        <p:cTn id="47" dur="5000" fill="hold"/>
                                        <p:tgtEl>
                                          <p:spTgt spid="3">
                                            <p:txEl>
                                              <p:pRg st="6" end="6"/>
                                            </p:txEl>
                                          </p:spTgt>
                                        </p:tgtEl>
                                        <p:attrNameLst>
                                          <p:attrName>ppt_h</p:attrName>
                                        </p:attrNameLst>
                                      </p:cBhvr>
                                      <p:tavLst>
                                        <p:tav tm="0">
                                          <p:val>
                                            <p:strVal val="#ppt_h*0.01"/>
                                          </p:val>
                                        </p:tav>
                                        <p:tav tm="100000">
                                          <p:val>
                                            <p:strVal val="#ppt_h"/>
                                          </p:val>
                                        </p:tav>
                                      </p:tavLst>
                                    </p:anim>
                                    <p:anim calcmode="lin" valueType="num">
                                      <p:cBhvr>
                                        <p:cTn id="48" dur="5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9" dur="5000" fill="hold"/>
                                        <p:tgtEl>
                                          <p:spTgt spid="3">
                                            <p:txEl>
                                              <p:pRg st="6" end="6"/>
                                            </p:txEl>
                                          </p:spTgt>
                                        </p:tgtEl>
                                        <p:attrNameLst>
                                          <p:attrName>ppt_y</p:attrName>
                                        </p:attrNameLst>
                                      </p:cBhvr>
                                      <p:tavLst>
                                        <p:tav tm="0">
                                          <p:val>
                                            <p:strVal val="#ppt_h+1"/>
                                          </p:val>
                                        </p:tav>
                                        <p:tav tm="100000">
                                          <p:val>
                                            <p:strVal val="#ppt_y"/>
                                          </p:val>
                                        </p:tav>
                                      </p:tavLst>
                                    </p:anim>
                                    <p:animEffect transition="in" filter="fade">
                                      <p:cBhvr>
                                        <p:cTn id="50" dur="5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838200"/>
            <a:ext cx="8229600" cy="1143000"/>
          </a:xfrm>
        </p:spPr>
        <p:txBody>
          <a:bodyPr>
            <a:noAutofit/>
          </a:bodyPr>
          <a:lstStyle/>
          <a:p>
            <a:pPr algn="ctr"/>
            <a:r>
              <a:rPr lang="en-US" sz="4000" b="1" i="1" u="sng" dirty="0" smtClean="0"/>
              <a:t>7.  FEAR</a:t>
            </a:r>
            <a:r>
              <a:rPr lang="en-US" sz="4000" dirty="0" smtClean="0"/>
              <a:t> is an emotion that can help a child avoid dangerous situations</a:t>
            </a:r>
            <a:endParaRPr lang="en-US" sz="4000" dirty="0"/>
          </a:p>
        </p:txBody>
      </p:sp>
      <p:sp>
        <p:nvSpPr>
          <p:cNvPr id="3" name="Content Placeholder 2"/>
          <p:cNvSpPr>
            <a:spLocks noGrp="1"/>
          </p:cNvSpPr>
          <p:nvPr>
            <p:ph idx="1"/>
          </p:nvPr>
        </p:nvSpPr>
        <p:spPr>
          <a:xfrm>
            <a:off x="228600" y="2087880"/>
            <a:ext cx="8686800" cy="4770120"/>
          </a:xfrm>
        </p:spPr>
        <p:txBody>
          <a:bodyPr>
            <a:normAutofit/>
          </a:bodyPr>
          <a:lstStyle/>
          <a:p>
            <a:pPr hangingPunct="0"/>
            <a:r>
              <a:rPr lang="en-US" dirty="0" smtClean="0"/>
              <a:t>It is </a:t>
            </a:r>
            <a:r>
              <a:rPr lang="en-US" b="1" dirty="0" smtClean="0"/>
              <a:t>very common</a:t>
            </a:r>
            <a:r>
              <a:rPr lang="en-US" dirty="0" smtClean="0"/>
              <a:t> for a toddler to have fears.  </a:t>
            </a:r>
          </a:p>
          <a:p>
            <a:pPr lvl="1" hangingPunct="0"/>
            <a:r>
              <a:rPr lang="en-US" dirty="0" smtClean="0"/>
              <a:t>Afraid of strangers, noises, dark, animals, storms, noises, getting hurt, bad people (those that look like ones in books/TV). </a:t>
            </a:r>
          </a:p>
          <a:p>
            <a:pPr lvl="2" hangingPunct="0"/>
            <a:r>
              <a:rPr lang="en-US" dirty="0" smtClean="0"/>
              <a:t>Adults encourage belief in “nice” characters, like Santa, but not much is said about frightening make-believe like monsters, witches, ghosts…..</a:t>
            </a:r>
          </a:p>
          <a:p>
            <a:pPr hangingPunct="0"/>
            <a:r>
              <a:rPr lang="en-US" b="1" dirty="0" smtClean="0"/>
              <a:t>Imitation Fear  = </a:t>
            </a:r>
            <a:r>
              <a:rPr lang="en-US" dirty="0" smtClean="0"/>
              <a:t>Caregiver will non-verbally teach or show their own fears to the children and then the children will imitate these same fears .</a:t>
            </a:r>
          </a:p>
          <a:p>
            <a:pPr hangingPunct="0">
              <a:buNone/>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8" presetClass="entr" presetSubtype="0" accel="10000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par>
                                <p:cTn id="12" presetID="58" presetClass="entr" presetSubtype="0" accel="100000" fill="hold"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strVal val="#ppt_w*2.5"/>
                                          </p:val>
                                        </p:tav>
                                        <p:tav tm="100000">
                                          <p:val>
                                            <p:strVal val="#ppt_w"/>
                                          </p:val>
                                        </p:tav>
                                      </p:tavLst>
                                    </p:anim>
                                    <p:anim calcmode="lin" valueType="num">
                                      <p:cBhvr>
                                        <p:cTn id="15" dur="500" fill="hold"/>
                                        <p:tgtEl>
                                          <p:spTgt spid="3">
                                            <p:txEl>
                                              <p:pRg st="1" end="1"/>
                                            </p:txEl>
                                          </p:spTgt>
                                        </p:tgtEl>
                                        <p:attrNameLst>
                                          <p:attrName>ppt_h</p:attrName>
                                        </p:attrNameLst>
                                      </p:cBhvr>
                                      <p:tavLst>
                                        <p:tav tm="0">
                                          <p:val>
                                            <p:strVal val="#ppt_h*0.01"/>
                                          </p:val>
                                        </p:tav>
                                        <p:tav tm="100000">
                                          <p:val>
                                            <p:strVal val="#ppt_h"/>
                                          </p:val>
                                        </p:tav>
                                      </p:tavLst>
                                    </p:anim>
                                    <p:anim calcmode="lin" valueType="num">
                                      <p:cBhvr>
                                        <p:cTn id="16"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7" dur="500" fill="hold"/>
                                        <p:tgtEl>
                                          <p:spTgt spid="3">
                                            <p:txEl>
                                              <p:pRg st="1" end="1"/>
                                            </p:txEl>
                                          </p:spTgt>
                                        </p:tgtEl>
                                        <p:attrNameLst>
                                          <p:attrName>ppt_y</p:attrName>
                                        </p:attrNameLst>
                                      </p:cBhvr>
                                      <p:tavLst>
                                        <p:tav tm="0">
                                          <p:val>
                                            <p:strVal val="#ppt_h+1"/>
                                          </p:val>
                                        </p:tav>
                                        <p:tav tm="100000">
                                          <p:val>
                                            <p:strVal val="#ppt_y"/>
                                          </p:val>
                                        </p:tav>
                                      </p:tavLst>
                                    </p:anim>
                                    <p:animEffect transition="in" filter="fade">
                                      <p:cBhvr>
                                        <p:cTn id="18" dur="500"/>
                                        <p:tgtEl>
                                          <p:spTgt spid="3">
                                            <p:txEl>
                                              <p:pRg st="1" end="1"/>
                                            </p:txEl>
                                          </p:spTgt>
                                        </p:tgtEl>
                                      </p:cBhvr>
                                    </p:animEffect>
                                  </p:childTnLst>
                                </p:cTn>
                              </p:par>
                            </p:childTnLst>
                          </p:cTn>
                        </p:par>
                        <p:par>
                          <p:cTn id="19" fill="hold">
                            <p:stCondLst>
                              <p:cond delay="500"/>
                            </p:stCondLst>
                            <p:childTnLst>
                              <p:par>
                                <p:cTn id="20" presetID="58" presetClass="entr" presetSubtype="0" accel="100000" fill="hold" nodeType="after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p:cTn id="22" dur="500" fill="hold"/>
                                        <p:tgtEl>
                                          <p:spTgt spid="3">
                                            <p:txEl>
                                              <p:pRg st="2" end="2"/>
                                            </p:txEl>
                                          </p:spTgt>
                                        </p:tgtEl>
                                        <p:attrNameLst>
                                          <p:attrName>ppt_w</p:attrName>
                                        </p:attrNameLst>
                                      </p:cBhvr>
                                      <p:tavLst>
                                        <p:tav tm="0">
                                          <p:val>
                                            <p:strVal val="#ppt_w*2.5"/>
                                          </p:val>
                                        </p:tav>
                                        <p:tav tm="100000">
                                          <p:val>
                                            <p:strVal val="#ppt_w"/>
                                          </p:val>
                                        </p:tav>
                                      </p:tavLst>
                                    </p:anim>
                                    <p:anim calcmode="lin" valueType="num">
                                      <p:cBhvr>
                                        <p:cTn id="23" dur="500" fill="hold"/>
                                        <p:tgtEl>
                                          <p:spTgt spid="3">
                                            <p:txEl>
                                              <p:pRg st="2" end="2"/>
                                            </p:txEl>
                                          </p:spTgt>
                                        </p:tgtEl>
                                        <p:attrNameLst>
                                          <p:attrName>ppt_h</p:attrName>
                                        </p:attrNameLst>
                                      </p:cBhvr>
                                      <p:tavLst>
                                        <p:tav tm="0">
                                          <p:val>
                                            <p:strVal val="#ppt_h*0.01"/>
                                          </p:val>
                                        </p:tav>
                                        <p:tav tm="100000">
                                          <p:val>
                                            <p:strVal val="#ppt_h"/>
                                          </p:val>
                                        </p:tav>
                                      </p:tavLst>
                                    </p:anim>
                                    <p:anim calcmode="lin" valueType="num">
                                      <p:cBhvr>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500" fill="hold"/>
                                        <p:tgtEl>
                                          <p:spTgt spid="3">
                                            <p:txEl>
                                              <p:pRg st="2" end="2"/>
                                            </p:txEl>
                                          </p:spTgt>
                                        </p:tgtEl>
                                        <p:attrNameLst>
                                          <p:attrName>ppt_y</p:attrName>
                                        </p:attrNameLst>
                                      </p:cBhvr>
                                      <p:tavLst>
                                        <p:tav tm="0">
                                          <p:val>
                                            <p:strVal val="#ppt_h+1"/>
                                          </p:val>
                                        </p:tav>
                                        <p:tav tm="100000">
                                          <p:val>
                                            <p:strVal val="#ppt_y"/>
                                          </p:val>
                                        </p:tav>
                                      </p:tavLst>
                                    </p:anim>
                                    <p:animEffect transition="in" filter="fade">
                                      <p:cBhvr>
                                        <p:cTn id="26" dur="500"/>
                                        <p:tgtEl>
                                          <p:spTgt spid="3">
                                            <p:txEl>
                                              <p:pRg st="2" end="2"/>
                                            </p:txEl>
                                          </p:spTgt>
                                        </p:tgtEl>
                                      </p:cBhvr>
                                    </p:animEffect>
                                  </p:childTnLst>
                                </p:cTn>
                              </p:par>
                            </p:childTnLst>
                          </p:cTn>
                        </p:par>
                        <p:par>
                          <p:cTn id="27" fill="hold">
                            <p:stCondLst>
                              <p:cond delay="1000"/>
                            </p:stCondLst>
                            <p:childTnLst>
                              <p:par>
                                <p:cTn id="28" presetID="58" presetClass="entr" presetSubtype="0" accel="100000" fill="hold" nodeType="after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p:cTn id="30" dur="5000" fill="hold"/>
                                        <p:tgtEl>
                                          <p:spTgt spid="3">
                                            <p:txEl>
                                              <p:pRg st="3" end="3"/>
                                            </p:txEl>
                                          </p:spTgt>
                                        </p:tgtEl>
                                        <p:attrNameLst>
                                          <p:attrName>ppt_w</p:attrName>
                                        </p:attrNameLst>
                                      </p:cBhvr>
                                      <p:tavLst>
                                        <p:tav tm="0">
                                          <p:val>
                                            <p:strVal val="#ppt_w*2.5"/>
                                          </p:val>
                                        </p:tav>
                                        <p:tav tm="100000">
                                          <p:val>
                                            <p:strVal val="#ppt_w"/>
                                          </p:val>
                                        </p:tav>
                                      </p:tavLst>
                                    </p:anim>
                                    <p:anim calcmode="lin" valueType="num">
                                      <p:cBhvr>
                                        <p:cTn id="31" dur="5000" fill="hold"/>
                                        <p:tgtEl>
                                          <p:spTgt spid="3">
                                            <p:txEl>
                                              <p:pRg st="3" end="3"/>
                                            </p:txEl>
                                          </p:spTgt>
                                        </p:tgtEl>
                                        <p:attrNameLst>
                                          <p:attrName>ppt_h</p:attrName>
                                        </p:attrNameLst>
                                      </p:cBhvr>
                                      <p:tavLst>
                                        <p:tav tm="0">
                                          <p:val>
                                            <p:strVal val="#ppt_h*0.01"/>
                                          </p:val>
                                        </p:tav>
                                        <p:tav tm="100000">
                                          <p:val>
                                            <p:strVal val="#ppt_h"/>
                                          </p:val>
                                        </p:tav>
                                      </p:tavLst>
                                    </p:anim>
                                    <p:anim calcmode="lin" valueType="num">
                                      <p:cBhvr>
                                        <p:cTn id="32" dur="5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5000" fill="hold"/>
                                        <p:tgtEl>
                                          <p:spTgt spid="3">
                                            <p:txEl>
                                              <p:pRg st="3" end="3"/>
                                            </p:txEl>
                                          </p:spTgt>
                                        </p:tgtEl>
                                        <p:attrNameLst>
                                          <p:attrName>ppt_y</p:attrName>
                                        </p:attrNameLst>
                                      </p:cBhvr>
                                      <p:tavLst>
                                        <p:tav tm="0">
                                          <p:val>
                                            <p:strVal val="#ppt_h+1"/>
                                          </p:val>
                                        </p:tav>
                                        <p:tav tm="100000">
                                          <p:val>
                                            <p:strVal val="#ppt_y"/>
                                          </p:val>
                                        </p:tav>
                                      </p:tavLst>
                                    </p:anim>
                                    <p:animEffect transition="in" filter="fade">
                                      <p:cBhvr>
                                        <p:cTn id="34" dur="5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Quiz #1 Unit 2</a:t>
            </a:r>
            <a:endParaRPr lang="en-US" dirty="0"/>
          </a:p>
        </p:txBody>
      </p:sp>
      <p:sp>
        <p:nvSpPr>
          <p:cNvPr id="3" name="Content Placeholder 2"/>
          <p:cNvSpPr>
            <a:spLocks noGrp="1"/>
          </p:cNvSpPr>
          <p:nvPr>
            <p:ph idx="1"/>
          </p:nvPr>
        </p:nvSpPr>
        <p:spPr>
          <a:xfrm>
            <a:off x="457200" y="1935480"/>
            <a:ext cx="8229600" cy="4617720"/>
          </a:xfrm>
        </p:spPr>
        <p:txBody>
          <a:bodyPr>
            <a:normAutofit fontScale="40000" lnSpcReduction="20000"/>
          </a:bodyPr>
          <a:lstStyle/>
          <a:p>
            <a:pPr>
              <a:buNone/>
            </a:pPr>
            <a:r>
              <a:rPr lang="en-US" sz="4000" b="1" dirty="0" smtClean="0"/>
              <a:t>1.  </a:t>
            </a:r>
            <a:r>
              <a:rPr lang="en-US" sz="5000" b="1" dirty="0" smtClean="0"/>
              <a:t>Which statement about toilet training is true?</a:t>
            </a:r>
          </a:p>
          <a:p>
            <a:pPr lvl="0">
              <a:buNone/>
            </a:pPr>
            <a:r>
              <a:rPr lang="en-US" sz="4000" b="1" dirty="0" smtClean="0"/>
              <a:t>A</a:t>
            </a:r>
            <a:r>
              <a:rPr lang="en-US" sz="4000" dirty="0" smtClean="0"/>
              <a:t>. Children are ready to be toilet trained when they turn two</a:t>
            </a:r>
          </a:p>
          <a:p>
            <a:pPr lvl="0">
              <a:buNone/>
            </a:pPr>
            <a:r>
              <a:rPr lang="en-US" sz="4000" b="1" dirty="0" smtClean="0"/>
              <a:t>B. </a:t>
            </a:r>
            <a:r>
              <a:rPr lang="en-US" sz="4000" dirty="0" smtClean="0"/>
              <a:t>Parents should train the child when the child is physically</a:t>
            </a:r>
          </a:p>
          <a:p>
            <a:pPr>
              <a:buNone/>
            </a:pPr>
            <a:r>
              <a:rPr lang="en-US" sz="4000" dirty="0" smtClean="0"/>
              <a:t>and emotionally ready.</a:t>
            </a:r>
          </a:p>
          <a:p>
            <a:pPr lvl="0">
              <a:buNone/>
            </a:pPr>
            <a:r>
              <a:rPr lang="en-US" sz="4000" b="1" dirty="0" smtClean="0"/>
              <a:t>C. </a:t>
            </a:r>
            <a:r>
              <a:rPr lang="en-US" sz="4000" dirty="0" smtClean="0"/>
              <a:t>If the child has an accident, get angry and make them clean</a:t>
            </a:r>
          </a:p>
          <a:p>
            <a:pPr>
              <a:buNone/>
            </a:pPr>
            <a:r>
              <a:rPr lang="en-US" sz="4000" dirty="0" smtClean="0"/>
              <a:t>it up</a:t>
            </a:r>
          </a:p>
          <a:p>
            <a:pPr lvl="0">
              <a:buNone/>
            </a:pPr>
            <a:r>
              <a:rPr lang="en-US" sz="4000" b="1" dirty="0" smtClean="0"/>
              <a:t>D. </a:t>
            </a:r>
            <a:r>
              <a:rPr lang="en-US" sz="4000" dirty="0" smtClean="0"/>
              <a:t>Once you start training the child, do not stop until the child</a:t>
            </a:r>
          </a:p>
          <a:p>
            <a:pPr>
              <a:buNone/>
            </a:pPr>
            <a:r>
              <a:rPr lang="en-US" sz="4000" dirty="0" smtClean="0"/>
              <a:t>is trained</a:t>
            </a:r>
          </a:p>
          <a:p>
            <a:pPr>
              <a:buNone/>
            </a:pPr>
            <a:r>
              <a:rPr lang="en-US" sz="4000" dirty="0" smtClean="0"/>
              <a:t> </a:t>
            </a:r>
          </a:p>
          <a:p>
            <a:pPr>
              <a:buNone/>
            </a:pPr>
            <a:r>
              <a:rPr lang="en-US" sz="4000" dirty="0" smtClean="0"/>
              <a:t>2</a:t>
            </a:r>
            <a:r>
              <a:rPr lang="en-US" sz="5000" b="1" dirty="0" smtClean="0"/>
              <a:t>.  Which statement about toddlers’ physical development is true?</a:t>
            </a:r>
          </a:p>
          <a:p>
            <a:pPr lvl="0">
              <a:buNone/>
            </a:pPr>
            <a:r>
              <a:rPr lang="en-US" sz="4000" b="1" dirty="0" smtClean="0"/>
              <a:t>A</a:t>
            </a:r>
            <a:r>
              <a:rPr lang="en-US" sz="4000" dirty="0" smtClean="0"/>
              <a:t>. An average two year old walks and runs with his feet </a:t>
            </a:r>
          </a:p>
          <a:p>
            <a:pPr>
              <a:buNone/>
            </a:pPr>
            <a:r>
              <a:rPr lang="en-US" sz="4000" dirty="0" smtClean="0"/>
              <a:t>further apart than an adult</a:t>
            </a:r>
          </a:p>
          <a:p>
            <a:pPr lvl="0">
              <a:buNone/>
            </a:pPr>
            <a:r>
              <a:rPr lang="en-US" sz="4000" b="1" dirty="0" smtClean="0"/>
              <a:t>B. </a:t>
            </a:r>
            <a:r>
              <a:rPr lang="en-US" sz="4000" dirty="0" smtClean="0"/>
              <a:t>Going down stairs alternating feet is easy for a two year </a:t>
            </a:r>
          </a:p>
          <a:p>
            <a:pPr>
              <a:buNone/>
            </a:pPr>
            <a:r>
              <a:rPr lang="en-US" sz="4000" dirty="0" smtClean="0"/>
              <a:t>old to do</a:t>
            </a:r>
          </a:p>
          <a:p>
            <a:pPr lvl="0">
              <a:buNone/>
            </a:pPr>
            <a:r>
              <a:rPr lang="en-US" sz="4000" b="1" dirty="0" smtClean="0"/>
              <a:t>C. </a:t>
            </a:r>
            <a:r>
              <a:rPr lang="en-US" sz="4000" dirty="0" smtClean="0"/>
              <a:t>A toddler does not have the eye hand coordination to feed</a:t>
            </a:r>
          </a:p>
          <a:p>
            <a:pPr>
              <a:buNone/>
            </a:pPr>
            <a:r>
              <a:rPr lang="en-US" sz="4000" dirty="0" smtClean="0"/>
              <a:t>themselves.</a:t>
            </a:r>
          </a:p>
          <a:p>
            <a:pPr lvl="0">
              <a:buNone/>
            </a:pPr>
            <a:r>
              <a:rPr lang="en-US" sz="4000" b="1" dirty="0" smtClean="0"/>
              <a:t>D. </a:t>
            </a:r>
            <a:r>
              <a:rPr lang="en-US" sz="4000" dirty="0" smtClean="0"/>
              <a:t>An average 3 year old toddler can hop on one foot</a:t>
            </a:r>
          </a:p>
          <a:p>
            <a:pPr>
              <a:buNone/>
            </a:pPr>
            <a:r>
              <a:rPr lang="en-US" dirty="0" smtClean="0"/>
              <a:t> </a:t>
            </a:r>
          </a:p>
          <a:p>
            <a:pPr>
              <a:buNone/>
            </a:pPr>
            <a:endParaRPr 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A caregiver can </a:t>
            </a:r>
            <a:r>
              <a:rPr lang="en-US" b="1" dirty="0" smtClean="0"/>
              <a:t>handle a </a:t>
            </a:r>
            <a:br>
              <a:rPr lang="en-US" b="1" dirty="0" smtClean="0"/>
            </a:br>
            <a:r>
              <a:rPr lang="en-US" b="1" dirty="0" smtClean="0"/>
              <a:t>toddler’s fear</a:t>
            </a:r>
            <a:r>
              <a:rPr lang="en-US" dirty="0" smtClean="0"/>
              <a:t>:</a:t>
            </a:r>
            <a:endParaRPr lang="en-US" dirty="0"/>
          </a:p>
        </p:txBody>
      </p:sp>
      <p:sp>
        <p:nvSpPr>
          <p:cNvPr id="3" name="Content Placeholder 2"/>
          <p:cNvSpPr>
            <a:spLocks noGrp="1"/>
          </p:cNvSpPr>
          <p:nvPr>
            <p:ph idx="1"/>
          </p:nvPr>
        </p:nvSpPr>
        <p:spPr>
          <a:xfrm>
            <a:off x="152400" y="1905000"/>
            <a:ext cx="8229600" cy="4389120"/>
          </a:xfrm>
        </p:spPr>
        <p:txBody>
          <a:bodyPr>
            <a:normAutofit/>
          </a:bodyPr>
          <a:lstStyle/>
          <a:p>
            <a:pPr lvl="1" hangingPunct="0"/>
            <a:r>
              <a:rPr lang="en-US" dirty="0" smtClean="0"/>
              <a:t>by giving understanding and support, 		</a:t>
            </a:r>
          </a:p>
          <a:p>
            <a:pPr lvl="1" hangingPunct="0"/>
            <a:r>
              <a:rPr lang="en-US" dirty="0" smtClean="0"/>
              <a:t>talking about it, </a:t>
            </a:r>
          </a:p>
          <a:p>
            <a:pPr lvl="1" hangingPunct="0"/>
            <a:r>
              <a:rPr lang="en-US" dirty="0" smtClean="0"/>
              <a:t>not forcing a child to confront the fear, 		</a:t>
            </a:r>
          </a:p>
          <a:p>
            <a:pPr lvl="1" hangingPunct="0"/>
            <a:r>
              <a:rPr lang="en-US" dirty="0" smtClean="0"/>
              <a:t>reading books on the fear, </a:t>
            </a:r>
          </a:p>
          <a:p>
            <a:pPr lvl="1" hangingPunct="0"/>
            <a:r>
              <a:rPr lang="en-US" dirty="0" smtClean="0"/>
              <a:t>making the unfamiliar more familiar, 		</a:t>
            </a:r>
          </a:p>
          <a:p>
            <a:pPr lvl="1" hangingPunct="0"/>
            <a:r>
              <a:rPr lang="en-US" dirty="0" smtClean="0"/>
              <a:t>not making fun of them</a:t>
            </a:r>
          </a:p>
          <a:p>
            <a:pPr lvl="1" hangingPunct="0"/>
            <a:r>
              <a:rPr lang="en-US" dirty="0" smtClean="0"/>
              <a:t>not saying “There’s nothing to be afraid of”	</a:t>
            </a:r>
          </a:p>
          <a:p>
            <a:pPr lvl="1" hangingPunct="0"/>
            <a:r>
              <a:rPr lang="en-US" dirty="0" smtClean="0"/>
              <a:t>don’t push their fears aside, they are real to them</a:t>
            </a:r>
          </a:p>
          <a:p>
            <a:pPr lvl="1" hangingPunct="0"/>
            <a:r>
              <a:rPr lang="en-US" dirty="0" smtClean="0"/>
              <a:t>teaching the child how to control fear (monster juice)	</a:t>
            </a:r>
            <a:endParaRPr lang="en-US" dirty="0"/>
          </a:p>
        </p:txBody>
      </p:sp>
      <p:pic>
        <p:nvPicPr>
          <p:cNvPr id="4" name="Picture 2" descr="C:\Documents and Settings\All Users\Documents\Temp\Temporary Internet Files\Content.IE5\K02NFWB3\MPj04011090000[1].jpg"/>
          <p:cNvPicPr>
            <a:picLocks noChangeAspect="1" noChangeArrowheads="1"/>
          </p:cNvPicPr>
          <p:nvPr/>
        </p:nvPicPr>
        <p:blipFill>
          <a:blip r:embed="rId3" cstate="print"/>
          <a:srcRect/>
          <a:stretch>
            <a:fillRect/>
          </a:stretch>
        </p:blipFill>
        <p:spPr bwMode="auto">
          <a:xfrm>
            <a:off x="6096000" y="2286000"/>
            <a:ext cx="2858616" cy="1905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8" presetClass="entr" presetSubtype="0" accel="10000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par>
                                <p:cTn id="12" presetID="58" presetClass="entr" presetSubtype="0" accel="100000" fill="hold"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strVal val="#ppt_w*2.5"/>
                                          </p:val>
                                        </p:tav>
                                        <p:tav tm="100000">
                                          <p:val>
                                            <p:strVal val="#ppt_w"/>
                                          </p:val>
                                        </p:tav>
                                      </p:tavLst>
                                    </p:anim>
                                    <p:anim calcmode="lin" valueType="num">
                                      <p:cBhvr>
                                        <p:cTn id="15" dur="500" fill="hold"/>
                                        <p:tgtEl>
                                          <p:spTgt spid="3">
                                            <p:txEl>
                                              <p:pRg st="1" end="1"/>
                                            </p:txEl>
                                          </p:spTgt>
                                        </p:tgtEl>
                                        <p:attrNameLst>
                                          <p:attrName>ppt_h</p:attrName>
                                        </p:attrNameLst>
                                      </p:cBhvr>
                                      <p:tavLst>
                                        <p:tav tm="0">
                                          <p:val>
                                            <p:strVal val="#ppt_h*0.01"/>
                                          </p:val>
                                        </p:tav>
                                        <p:tav tm="100000">
                                          <p:val>
                                            <p:strVal val="#ppt_h"/>
                                          </p:val>
                                        </p:tav>
                                      </p:tavLst>
                                    </p:anim>
                                    <p:anim calcmode="lin" valueType="num">
                                      <p:cBhvr>
                                        <p:cTn id="16"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7" dur="500" fill="hold"/>
                                        <p:tgtEl>
                                          <p:spTgt spid="3">
                                            <p:txEl>
                                              <p:pRg st="1" end="1"/>
                                            </p:txEl>
                                          </p:spTgt>
                                        </p:tgtEl>
                                        <p:attrNameLst>
                                          <p:attrName>ppt_y</p:attrName>
                                        </p:attrNameLst>
                                      </p:cBhvr>
                                      <p:tavLst>
                                        <p:tav tm="0">
                                          <p:val>
                                            <p:strVal val="#ppt_h+1"/>
                                          </p:val>
                                        </p:tav>
                                        <p:tav tm="100000">
                                          <p:val>
                                            <p:strVal val="#ppt_y"/>
                                          </p:val>
                                        </p:tav>
                                      </p:tavLst>
                                    </p:anim>
                                    <p:animEffect transition="in" filter="fade">
                                      <p:cBhvr>
                                        <p:cTn id="18" dur="500"/>
                                        <p:tgtEl>
                                          <p:spTgt spid="3">
                                            <p:txEl>
                                              <p:pRg st="1" end="1"/>
                                            </p:txEl>
                                          </p:spTgt>
                                        </p:tgtEl>
                                      </p:cBhvr>
                                    </p:animEffect>
                                  </p:childTnLst>
                                </p:cTn>
                              </p:par>
                              <p:par>
                                <p:cTn id="19" presetID="58" presetClass="entr" presetSubtype="0" accel="100000"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strVal val="#ppt_w*2.5"/>
                                          </p:val>
                                        </p:tav>
                                        <p:tav tm="100000">
                                          <p:val>
                                            <p:strVal val="#ppt_w"/>
                                          </p:val>
                                        </p:tav>
                                      </p:tavLst>
                                    </p:anim>
                                    <p:anim calcmode="lin" valueType="num">
                                      <p:cBhvr>
                                        <p:cTn id="22" dur="500" fill="hold"/>
                                        <p:tgtEl>
                                          <p:spTgt spid="3">
                                            <p:txEl>
                                              <p:pRg st="2" end="2"/>
                                            </p:txEl>
                                          </p:spTgt>
                                        </p:tgtEl>
                                        <p:attrNameLst>
                                          <p:attrName>ppt_h</p:attrName>
                                        </p:attrNameLst>
                                      </p:cBhvr>
                                      <p:tavLst>
                                        <p:tav tm="0">
                                          <p:val>
                                            <p:strVal val="#ppt_h*0.01"/>
                                          </p:val>
                                        </p:tav>
                                        <p:tav tm="100000">
                                          <p:val>
                                            <p:strVal val="#ppt_h"/>
                                          </p:val>
                                        </p:tav>
                                      </p:tavLst>
                                    </p:anim>
                                    <p:anim calcmode="lin" valueType="num">
                                      <p:cBhvr>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500" fill="hold"/>
                                        <p:tgtEl>
                                          <p:spTgt spid="3">
                                            <p:txEl>
                                              <p:pRg st="2" end="2"/>
                                            </p:txEl>
                                          </p:spTgt>
                                        </p:tgtEl>
                                        <p:attrNameLst>
                                          <p:attrName>ppt_y</p:attrName>
                                        </p:attrNameLst>
                                      </p:cBhvr>
                                      <p:tavLst>
                                        <p:tav tm="0">
                                          <p:val>
                                            <p:strVal val="#ppt_h+1"/>
                                          </p:val>
                                        </p:tav>
                                        <p:tav tm="100000">
                                          <p:val>
                                            <p:strVal val="#ppt_y"/>
                                          </p:val>
                                        </p:tav>
                                      </p:tavLst>
                                    </p:anim>
                                    <p:animEffect transition="in" filter="fade">
                                      <p:cBhvr>
                                        <p:cTn id="25" dur="500"/>
                                        <p:tgtEl>
                                          <p:spTgt spid="3">
                                            <p:txEl>
                                              <p:pRg st="2" end="2"/>
                                            </p:txEl>
                                          </p:spTgt>
                                        </p:tgtEl>
                                      </p:cBhvr>
                                    </p:animEffect>
                                  </p:childTnLst>
                                </p:cTn>
                              </p:par>
                              <p:par>
                                <p:cTn id="26" presetID="58" presetClass="entr" presetSubtype="0" accel="100000" fill="hold" nodeType="with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strVal val="#ppt_w*2.5"/>
                                          </p:val>
                                        </p:tav>
                                        <p:tav tm="100000">
                                          <p:val>
                                            <p:strVal val="#ppt_w"/>
                                          </p:val>
                                        </p:tav>
                                      </p:tavLst>
                                    </p:anim>
                                    <p:anim calcmode="lin" valueType="num">
                                      <p:cBhvr>
                                        <p:cTn id="29" dur="500" fill="hold"/>
                                        <p:tgtEl>
                                          <p:spTgt spid="3">
                                            <p:txEl>
                                              <p:pRg st="3" end="3"/>
                                            </p:txEl>
                                          </p:spTgt>
                                        </p:tgtEl>
                                        <p:attrNameLst>
                                          <p:attrName>ppt_h</p:attrName>
                                        </p:attrNameLst>
                                      </p:cBhvr>
                                      <p:tavLst>
                                        <p:tav tm="0">
                                          <p:val>
                                            <p:strVal val="#ppt_h*0.01"/>
                                          </p:val>
                                        </p:tav>
                                        <p:tav tm="100000">
                                          <p:val>
                                            <p:strVal val="#ppt_h"/>
                                          </p:val>
                                        </p:tav>
                                      </p:tavLst>
                                    </p:anim>
                                    <p:anim calcmode="lin" valueType="num">
                                      <p:cBhvr>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1" dur="500" fill="hold"/>
                                        <p:tgtEl>
                                          <p:spTgt spid="3">
                                            <p:txEl>
                                              <p:pRg st="3" end="3"/>
                                            </p:txEl>
                                          </p:spTgt>
                                        </p:tgtEl>
                                        <p:attrNameLst>
                                          <p:attrName>ppt_y</p:attrName>
                                        </p:attrNameLst>
                                      </p:cBhvr>
                                      <p:tavLst>
                                        <p:tav tm="0">
                                          <p:val>
                                            <p:strVal val="#ppt_h+1"/>
                                          </p:val>
                                        </p:tav>
                                        <p:tav tm="100000">
                                          <p:val>
                                            <p:strVal val="#ppt_y"/>
                                          </p:val>
                                        </p:tav>
                                      </p:tavLst>
                                    </p:anim>
                                    <p:animEffect transition="in" filter="fade">
                                      <p:cBhvr>
                                        <p:cTn id="32" dur="500"/>
                                        <p:tgtEl>
                                          <p:spTgt spid="3">
                                            <p:txEl>
                                              <p:pRg st="3" end="3"/>
                                            </p:txEl>
                                          </p:spTgt>
                                        </p:tgtEl>
                                      </p:cBhvr>
                                    </p:animEffect>
                                  </p:childTnLst>
                                </p:cTn>
                              </p:par>
                              <p:par>
                                <p:cTn id="33" presetID="58" presetClass="entr" presetSubtype="0" accel="100000" fill="hold" nodeType="with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strVal val="#ppt_w*2.5"/>
                                          </p:val>
                                        </p:tav>
                                        <p:tav tm="100000">
                                          <p:val>
                                            <p:strVal val="#ppt_w"/>
                                          </p:val>
                                        </p:tav>
                                      </p:tavLst>
                                    </p:anim>
                                    <p:anim calcmode="lin" valueType="num">
                                      <p:cBhvr>
                                        <p:cTn id="36" dur="500" fill="hold"/>
                                        <p:tgtEl>
                                          <p:spTgt spid="3">
                                            <p:txEl>
                                              <p:pRg st="4" end="4"/>
                                            </p:txEl>
                                          </p:spTgt>
                                        </p:tgtEl>
                                        <p:attrNameLst>
                                          <p:attrName>ppt_h</p:attrName>
                                        </p:attrNameLst>
                                      </p:cBhvr>
                                      <p:tavLst>
                                        <p:tav tm="0">
                                          <p:val>
                                            <p:strVal val="#ppt_h*0.01"/>
                                          </p:val>
                                        </p:tav>
                                        <p:tav tm="100000">
                                          <p:val>
                                            <p:strVal val="#ppt_h"/>
                                          </p:val>
                                        </p:tav>
                                      </p:tavLst>
                                    </p:anim>
                                    <p:anim calcmode="lin" valueType="num">
                                      <p:cBhvr>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8" dur="500" fill="hold"/>
                                        <p:tgtEl>
                                          <p:spTgt spid="3">
                                            <p:txEl>
                                              <p:pRg st="4" end="4"/>
                                            </p:txEl>
                                          </p:spTgt>
                                        </p:tgtEl>
                                        <p:attrNameLst>
                                          <p:attrName>ppt_y</p:attrName>
                                        </p:attrNameLst>
                                      </p:cBhvr>
                                      <p:tavLst>
                                        <p:tav tm="0">
                                          <p:val>
                                            <p:strVal val="#ppt_h+1"/>
                                          </p:val>
                                        </p:tav>
                                        <p:tav tm="100000">
                                          <p:val>
                                            <p:strVal val="#ppt_y"/>
                                          </p:val>
                                        </p:tav>
                                      </p:tavLst>
                                    </p:anim>
                                    <p:animEffect transition="in" filter="fade">
                                      <p:cBhvr>
                                        <p:cTn id="39" dur="500"/>
                                        <p:tgtEl>
                                          <p:spTgt spid="3">
                                            <p:txEl>
                                              <p:pRg st="4" end="4"/>
                                            </p:txEl>
                                          </p:spTgt>
                                        </p:tgtEl>
                                      </p:cBhvr>
                                    </p:animEffect>
                                  </p:childTnLst>
                                </p:cTn>
                              </p:par>
                              <p:par>
                                <p:cTn id="40" presetID="58" presetClass="entr" presetSubtype="0" accel="100000" fill="hold" nodeType="with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500" fill="hold"/>
                                        <p:tgtEl>
                                          <p:spTgt spid="3">
                                            <p:txEl>
                                              <p:pRg st="5" end="5"/>
                                            </p:txEl>
                                          </p:spTgt>
                                        </p:tgtEl>
                                        <p:attrNameLst>
                                          <p:attrName>ppt_w</p:attrName>
                                        </p:attrNameLst>
                                      </p:cBhvr>
                                      <p:tavLst>
                                        <p:tav tm="0">
                                          <p:val>
                                            <p:strVal val="#ppt_w*2.5"/>
                                          </p:val>
                                        </p:tav>
                                        <p:tav tm="100000">
                                          <p:val>
                                            <p:strVal val="#ppt_w"/>
                                          </p:val>
                                        </p:tav>
                                      </p:tavLst>
                                    </p:anim>
                                    <p:anim calcmode="lin" valueType="num">
                                      <p:cBhvr>
                                        <p:cTn id="43" dur="500" fill="hold"/>
                                        <p:tgtEl>
                                          <p:spTgt spid="3">
                                            <p:txEl>
                                              <p:pRg st="5" end="5"/>
                                            </p:txEl>
                                          </p:spTgt>
                                        </p:tgtEl>
                                        <p:attrNameLst>
                                          <p:attrName>ppt_h</p:attrName>
                                        </p:attrNameLst>
                                      </p:cBhvr>
                                      <p:tavLst>
                                        <p:tav tm="0">
                                          <p:val>
                                            <p:strVal val="#ppt_h*0.01"/>
                                          </p:val>
                                        </p:tav>
                                        <p:tav tm="100000">
                                          <p:val>
                                            <p:strVal val="#ppt_h"/>
                                          </p:val>
                                        </p:tav>
                                      </p:tavLst>
                                    </p:anim>
                                    <p:anim calcmode="lin" valueType="num">
                                      <p:cBhvr>
                                        <p:cTn id="44"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5" dur="500" fill="hold"/>
                                        <p:tgtEl>
                                          <p:spTgt spid="3">
                                            <p:txEl>
                                              <p:pRg st="5" end="5"/>
                                            </p:txEl>
                                          </p:spTgt>
                                        </p:tgtEl>
                                        <p:attrNameLst>
                                          <p:attrName>ppt_y</p:attrName>
                                        </p:attrNameLst>
                                      </p:cBhvr>
                                      <p:tavLst>
                                        <p:tav tm="0">
                                          <p:val>
                                            <p:strVal val="#ppt_h+1"/>
                                          </p:val>
                                        </p:tav>
                                        <p:tav tm="100000">
                                          <p:val>
                                            <p:strVal val="#ppt_y"/>
                                          </p:val>
                                        </p:tav>
                                      </p:tavLst>
                                    </p:anim>
                                    <p:animEffect transition="in" filter="fade">
                                      <p:cBhvr>
                                        <p:cTn id="46" dur="500"/>
                                        <p:tgtEl>
                                          <p:spTgt spid="3">
                                            <p:txEl>
                                              <p:pRg st="5" end="5"/>
                                            </p:txEl>
                                          </p:spTgt>
                                        </p:tgtEl>
                                      </p:cBhvr>
                                    </p:animEffect>
                                  </p:childTnLst>
                                </p:cTn>
                              </p:par>
                              <p:par>
                                <p:cTn id="47" presetID="58" presetClass="entr" presetSubtype="0" accel="100000" fill="hold" nodeType="with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p:cTn id="49" dur="500" fill="hold"/>
                                        <p:tgtEl>
                                          <p:spTgt spid="3">
                                            <p:txEl>
                                              <p:pRg st="6" end="6"/>
                                            </p:txEl>
                                          </p:spTgt>
                                        </p:tgtEl>
                                        <p:attrNameLst>
                                          <p:attrName>ppt_w</p:attrName>
                                        </p:attrNameLst>
                                      </p:cBhvr>
                                      <p:tavLst>
                                        <p:tav tm="0">
                                          <p:val>
                                            <p:strVal val="#ppt_w*2.5"/>
                                          </p:val>
                                        </p:tav>
                                        <p:tav tm="100000">
                                          <p:val>
                                            <p:strVal val="#ppt_w"/>
                                          </p:val>
                                        </p:tav>
                                      </p:tavLst>
                                    </p:anim>
                                    <p:anim calcmode="lin" valueType="num">
                                      <p:cBhvr>
                                        <p:cTn id="50" dur="500" fill="hold"/>
                                        <p:tgtEl>
                                          <p:spTgt spid="3">
                                            <p:txEl>
                                              <p:pRg st="6" end="6"/>
                                            </p:txEl>
                                          </p:spTgt>
                                        </p:tgtEl>
                                        <p:attrNameLst>
                                          <p:attrName>ppt_h</p:attrName>
                                        </p:attrNameLst>
                                      </p:cBhvr>
                                      <p:tavLst>
                                        <p:tav tm="0">
                                          <p:val>
                                            <p:strVal val="#ppt_h*0.01"/>
                                          </p:val>
                                        </p:tav>
                                        <p:tav tm="100000">
                                          <p:val>
                                            <p:strVal val="#ppt_h"/>
                                          </p:val>
                                        </p:tav>
                                      </p:tavLst>
                                    </p:anim>
                                    <p:anim calcmode="lin" valueType="num">
                                      <p:cBhvr>
                                        <p:cTn id="5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2" dur="500" fill="hold"/>
                                        <p:tgtEl>
                                          <p:spTgt spid="3">
                                            <p:txEl>
                                              <p:pRg st="6" end="6"/>
                                            </p:txEl>
                                          </p:spTgt>
                                        </p:tgtEl>
                                        <p:attrNameLst>
                                          <p:attrName>ppt_y</p:attrName>
                                        </p:attrNameLst>
                                      </p:cBhvr>
                                      <p:tavLst>
                                        <p:tav tm="0">
                                          <p:val>
                                            <p:strVal val="#ppt_h+1"/>
                                          </p:val>
                                        </p:tav>
                                        <p:tav tm="100000">
                                          <p:val>
                                            <p:strVal val="#ppt_y"/>
                                          </p:val>
                                        </p:tav>
                                      </p:tavLst>
                                    </p:anim>
                                    <p:animEffect transition="in" filter="fade">
                                      <p:cBhvr>
                                        <p:cTn id="53" dur="500"/>
                                        <p:tgtEl>
                                          <p:spTgt spid="3">
                                            <p:txEl>
                                              <p:pRg st="6" end="6"/>
                                            </p:txEl>
                                          </p:spTgt>
                                        </p:tgtEl>
                                      </p:cBhvr>
                                    </p:animEffect>
                                  </p:childTnLst>
                                </p:cTn>
                              </p:par>
                              <p:par>
                                <p:cTn id="54" presetID="58" presetClass="entr" presetSubtype="0" accel="100000" fill="hold" nodeType="with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 calcmode="lin" valueType="num">
                                      <p:cBhvr>
                                        <p:cTn id="56" dur="500" fill="hold"/>
                                        <p:tgtEl>
                                          <p:spTgt spid="3">
                                            <p:txEl>
                                              <p:pRg st="7" end="7"/>
                                            </p:txEl>
                                          </p:spTgt>
                                        </p:tgtEl>
                                        <p:attrNameLst>
                                          <p:attrName>ppt_w</p:attrName>
                                        </p:attrNameLst>
                                      </p:cBhvr>
                                      <p:tavLst>
                                        <p:tav tm="0">
                                          <p:val>
                                            <p:strVal val="#ppt_w*2.5"/>
                                          </p:val>
                                        </p:tav>
                                        <p:tav tm="100000">
                                          <p:val>
                                            <p:strVal val="#ppt_w"/>
                                          </p:val>
                                        </p:tav>
                                      </p:tavLst>
                                    </p:anim>
                                    <p:anim calcmode="lin" valueType="num">
                                      <p:cBhvr>
                                        <p:cTn id="57" dur="500" fill="hold"/>
                                        <p:tgtEl>
                                          <p:spTgt spid="3">
                                            <p:txEl>
                                              <p:pRg st="7" end="7"/>
                                            </p:txEl>
                                          </p:spTgt>
                                        </p:tgtEl>
                                        <p:attrNameLst>
                                          <p:attrName>ppt_h</p:attrName>
                                        </p:attrNameLst>
                                      </p:cBhvr>
                                      <p:tavLst>
                                        <p:tav tm="0">
                                          <p:val>
                                            <p:strVal val="#ppt_h*0.01"/>
                                          </p:val>
                                        </p:tav>
                                        <p:tav tm="100000">
                                          <p:val>
                                            <p:strVal val="#ppt_h"/>
                                          </p:val>
                                        </p:tav>
                                      </p:tavLst>
                                    </p:anim>
                                    <p:anim calcmode="lin" valueType="num">
                                      <p:cBhvr>
                                        <p:cTn id="58"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9" dur="500" fill="hold"/>
                                        <p:tgtEl>
                                          <p:spTgt spid="3">
                                            <p:txEl>
                                              <p:pRg st="7" end="7"/>
                                            </p:txEl>
                                          </p:spTgt>
                                        </p:tgtEl>
                                        <p:attrNameLst>
                                          <p:attrName>ppt_y</p:attrName>
                                        </p:attrNameLst>
                                      </p:cBhvr>
                                      <p:tavLst>
                                        <p:tav tm="0">
                                          <p:val>
                                            <p:strVal val="#ppt_h+1"/>
                                          </p:val>
                                        </p:tav>
                                        <p:tav tm="100000">
                                          <p:val>
                                            <p:strVal val="#ppt_y"/>
                                          </p:val>
                                        </p:tav>
                                      </p:tavLst>
                                    </p:anim>
                                    <p:animEffect transition="in" filter="fade">
                                      <p:cBhvr>
                                        <p:cTn id="60" dur="500"/>
                                        <p:tgtEl>
                                          <p:spTgt spid="3">
                                            <p:txEl>
                                              <p:pRg st="7" end="7"/>
                                            </p:txEl>
                                          </p:spTgt>
                                        </p:tgtEl>
                                      </p:cBhvr>
                                    </p:animEffect>
                                  </p:childTnLst>
                                </p:cTn>
                              </p:par>
                              <p:par>
                                <p:cTn id="61" presetID="58" presetClass="entr" presetSubtype="0" accel="100000" fill="hold" nodeType="with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 calcmode="lin" valueType="num">
                                      <p:cBhvr>
                                        <p:cTn id="63" dur="500" fill="hold"/>
                                        <p:tgtEl>
                                          <p:spTgt spid="3">
                                            <p:txEl>
                                              <p:pRg st="8" end="8"/>
                                            </p:txEl>
                                          </p:spTgt>
                                        </p:tgtEl>
                                        <p:attrNameLst>
                                          <p:attrName>ppt_w</p:attrName>
                                        </p:attrNameLst>
                                      </p:cBhvr>
                                      <p:tavLst>
                                        <p:tav tm="0">
                                          <p:val>
                                            <p:strVal val="#ppt_w*2.5"/>
                                          </p:val>
                                        </p:tav>
                                        <p:tav tm="100000">
                                          <p:val>
                                            <p:strVal val="#ppt_w"/>
                                          </p:val>
                                        </p:tav>
                                      </p:tavLst>
                                    </p:anim>
                                    <p:anim calcmode="lin" valueType="num">
                                      <p:cBhvr>
                                        <p:cTn id="64" dur="500" fill="hold"/>
                                        <p:tgtEl>
                                          <p:spTgt spid="3">
                                            <p:txEl>
                                              <p:pRg st="8" end="8"/>
                                            </p:txEl>
                                          </p:spTgt>
                                        </p:tgtEl>
                                        <p:attrNameLst>
                                          <p:attrName>ppt_h</p:attrName>
                                        </p:attrNameLst>
                                      </p:cBhvr>
                                      <p:tavLst>
                                        <p:tav tm="0">
                                          <p:val>
                                            <p:strVal val="#ppt_h*0.01"/>
                                          </p:val>
                                        </p:tav>
                                        <p:tav tm="100000">
                                          <p:val>
                                            <p:strVal val="#ppt_h"/>
                                          </p:val>
                                        </p:tav>
                                      </p:tavLst>
                                    </p:anim>
                                    <p:anim calcmode="lin" valueType="num">
                                      <p:cBhvr>
                                        <p:cTn id="6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6" dur="500" fill="hold"/>
                                        <p:tgtEl>
                                          <p:spTgt spid="3">
                                            <p:txEl>
                                              <p:pRg st="8" end="8"/>
                                            </p:txEl>
                                          </p:spTgt>
                                        </p:tgtEl>
                                        <p:attrNameLst>
                                          <p:attrName>ppt_y</p:attrName>
                                        </p:attrNameLst>
                                      </p:cBhvr>
                                      <p:tavLst>
                                        <p:tav tm="0">
                                          <p:val>
                                            <p:strVal val="#ppt_h+1"/>
                                          </p:val>
                                        </p:tav>
                                        <p:tav tm="100000">
                                          <p:val>
                                            <p:strVal val="#ppt_y"/>
                                          </p:val>
                                        </p:tav>
                                      </p:tavLst>
                                    </p:anim>
                                    <p:animEffect transition="in" filter="fade">
                                      <p:cBhvr>
                                        <p:cTn id="6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914400"/>
            <a:ext cx="8229600" cy="5562917"/>
          </a:xfrm>
        </p:spPr>
        <p:txBody>
          <a:bodyPr>
            <a:normAutofit fontScale="85000" lnSpcReduction="10000"/>
          </a:bodyPr>
          <a:lstStyle/>
          <a:p>
            <a:pPr hangingPunct="0"/>
            <a:r>
              <a:rPr lang="en-US" b="1" dirty="0" smtClean="0"/>
              <a:t>Separation anxiety</a:t>
            </a:r>
            <a:r>
              <a:rPr lang="en-US" dirty="0" smtClean="0"/>
              <a:t>, the fear of being away from family, caregivers, or familiar environments is still seen in a toddler.</a:t>
            </a:r>
          </a:p>
          <a:p>
            <a:pPr lvl="1" hangingPunct="0"/>
            <a:r>
              <a:rPr lang="en-US" dirty="0" smtClean="0"/>
              <a:t>Begins about 8 months and Peaks from 14 – 18 months. </a:t>
            </a:r>
          </a:p>
          <a:p>
            <a:pPr lvl="1" hangingPunct="0"/>
            <a:r>
              <a:rPr lang="en-US" dirty="0" smtClean="0"/>
              <a:t>It can even affect a toddler’s sleep patterns.</a:t>
            </a:r>
          </a:p>
          <a:p>
            <a:pPr hangingPunct="0"/>
            <a:endParaRPr lang="en-US" dirty="0" smtClean="0"/>
          </a:p>
          <a:p>
            <a:pPr hangingPunct="0"/>
            <a:r>
              <a:rPr lang="en-US" dirty="0" smtClean="0"/>
              <a:t>To </a:t>
            </a:r>
            <a:r>
              <a:rPr lang="en-US" b="1" dirty="0" smtClean="0"/>
              <a:t>ease Separation Anxiety</a:t>
            </a:r>
            <a:r>
              <a:rPr lang="en-US" dirty="0" smtClean="0"/>
              <a:t>:</a:t>
            </a:r>
          </a:p>
          <a:p>
            <a:pPr lvl="1" hangingPunct="0"/>
            <a:r>
              <a:rPr lang="en-US" dirty="0" smtClean="0"/>
              <a:t>Prepare the child in advance about the separation time</a:t>
            </a:r>
          </a:p>
          <a:p>
            <a:pPr lvl="1" hangingPunct="0"/>
            <a:r>
              <a:rPr lang="en-US" dirty="0" smtClean="0"/>
              <a:t>Explain to the child the activities they will be doing</a:t>
            </a:r>
          </a:p>
          <a:p>
            <a:pPr lvl="1" hangingPunct="0"/>
            <a:r>
              <a:rPr lang="en-US" dirty="0" smtClean="0"/>
              <a:t>Have a meet and greet with the caregiver or at the location</a:t>
            </a:r>
          </a:p>
          <a:p>
            <a:pPr lvl="1" hangingPunct="0"/>
            <a:r>
              <a:rPr lang="en-US" dirty="0" smtClean="0"/>
              <a:t>Tell the child when they will be picked up, where, and by whom</a:t>
            </a:r>
          </a:p>
          <a:p>
            <a:pPr lvl="1" hangingPunct="0"/>
            <a:r>
              <a:rPr lang="en-US" dirty="0" smtClean="0"/>
              <a:t>Tell the child where you will be while you are gone</a:t>
            </a:r>
          </a:p>
          <a:p>
            <a:pPr lvl="1" hangingPunct="0"/>
            <a:r>
              <a:rPr lang="en-US" dirty="0" smtClean="0"/>
              <a:t>Do not prolong the goodbyes.  Create a short ritual and follow it every time</a:t>
            </a:r>
          </a:p>
          <a:p>
            <a:pPr lvl="1" hangingPunct="0"/>
            <a:r>
              <a:rPr lang="en-US" dirty="0" smtClean="0"/>
              <a:t>Do not sneak out</a:t>
            </a:r>
          </a:p>
          <a:p>
            <a:pPr lvl="1" hangingPunct="0"/>
            <a:r>
              <a:rPr lang="en-US" dirty="0" smtClean="0"/>
              <a:t>Play peek-a-boo and other similar games</a:t>
            </a:r>
          </a:p>
          <a:p>
            <a:pPr lvl="1" hangingPunct="0"/>
            <a:r>
              <a:rPr lang="en-US" dirty="0" smtClean="0"/>
              <a:t>Practice predictability, routines, and consistency.</a:t>
            </a:r>
            <a:endParaRPr lang="en-US" dirty="0"/>
          </a:p>
        </p:txBody>
      </p:sp>
      <p:pic>
        <p:nvPicPr>
          <p:cNvPr id="4" name="Picture 2" descr="C:\Documents and Settings\All Users\Documents\Temp\Temporary Internet Files\Content.IE5\O099I51E\MCj04395980000[1].png"/>
          <p:cNvPicPr>
            <a:picLocks noChangeAspect="1" noChangeArrowheads="1"/>
          </p:cNvPicPr>
          <p:nvPr/>
        </p:nvPicPr>
        <p:blipFill>
          <a:blip r:embed="rId3" cstate="print"/>
          <a:srcRect/>
          <a:stretch>
            <a:fillRect/>
          </a:stretch>
        </p:blipFill>
        <p:spPr bwMode="auto">
          <a:xfrm>
            <a:off x="6807464" y="1600200"/>
            <a:ext cx="2536562" cy="2209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8" presetClass="entr" presetSubtype="0" accel="10000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par>
                                <p:cTn id="12" presetID="58" presetClass="entr" presetSubtype="0" accel="100000" fill="hold"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strVal val="#ppt_w*2.5"/>
                                          </p:val>
                                        </p:tav>
                                        <p:tav tm="100000">
                                          <p:val>
                                            <p:strVal val="#ppt_w"/>
                                          </p:val>
                                        </p:tav>
                                      </p:tavLst>
                                    </p:anim>
                                    <p:anim calcmode="lin" valueType="num">
                                      <p:cBhvr>
                                        <p:cTn id="15" dur="500" fill="hold"/>
                                        <p:tgtEl>
                                          <p:spTgt spid="3">
                                            <p:txEl>
                                              <p:pRg st="1" end="1"/>
                                            </p:txEl>
                                          </p:spTgt>
                                        </p:tgtEl>
                                        <p:attrNameLst>
                                          <p:attrName>ppt_h</p:attrName>
                                        </p:attrNameLst>
                                      </p:cBhvr>
                                      <p:tavLst>
                                        <p:tav tm="0">
                                          <p:val>
                                            <p:strVal val="#ppt_h*0.01"/>
                                          </p:val>
                                        </p:tav>
                                        <p:tav tm="100000">
                                          <p:val>
                                            <p:strVal val="#ppt_h"/>
                                          </p:val>
                                        </p:tav>
                                      </p:tavLst>
                                    </p:anim>
                                    <p:anim calcmode="lin" valueType="num">
                                      <p:cBhvr>
                                        <p:cTn id="16"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7" dur="500" fill="hold"/>
                                        <p:tgtEl>
                                          <p:spTgt spid="3">
                                            <p:txEl>
                                              <p:pRg st="1" end="1"/>
                                            </p:txEl>
                                          </p:spTgt>
                                        </p:tgtEl>
                                        <p:attrNameLst>
                                          <p:attrName>ppt_y</p:attrName>
                                        </p:attrNameLst>
                                      </p:cBhvr>
                                      <p:tavLst>
                                        <p:tav tm="0">
                                          <p:val>
                                            <p:strVal val="#ppt_h+1"/>
                                          </p:val>
                                        </p:tav>
                                        <p:tav tm="100000">
                                          <p:val>
                                            <p:strVal val="#ppt_y"/>
                                          </p:val>
                                        </p:tav>
                                      </p:tavLst>
                                    </p:anim>
                                    <p:animEffect transition="in" filter="fade">
                                      <p:cBhvr>
                                        <p:cTn id="18" dur="500"/>
                                        <p:tgtEl>
                                          <p:spTgt spid="3">
                                            <p:txEl>
                                              <p:pRg st="1" end="1"/>
                                            </p:txEl>
                                          </p:spTgt>
                                        </p:tgtEl>
                                      </p:cBhvr>
                                    </p:animEffect>
                                  </p:childTnLst>
                                </p:cTn>
                              </p:par>
                              <p:par>
                                <p:cTn id="19" presetID="58" presetClass="entr" presetSubtype="0" accel="100000"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strVal val="#ppt_w*2.5"/>
                                          </p:val>
                                        </p:tav>
                                        <p:tav tm="100000">
                                          <p:val>
                                            <p:strVal val="#ppt_w"/>
                                          </p:val>
                                        </p:tav>
                                      </p:tavLst>
                                    </p:anim>
                                    <p:anim calcmode="lin" valueType="num">
                                      <p:cBhvr>
                                        <p:cTn id="22" dur="500" fill="hold"/>
                                        <p:tgtEl>
                                          <p:spTgt spid="3">
                                            <p:txEl>
                                              <p:pRg st="2" end="2"/>
                                            </p:txEl>
                                          </p:spTgt>
                                        </p:tgtEl>
                                        <p:attrNameLst>
                                          <p:attrName>ppt_h</p:attrName>
                                        </p:attrNameLst>
                                      </p:cBhvr>
                                      <p:tavLst>
                                        <p:tav tm="0">
                                          <p:val>
                                            <p:strVal val="#ppt_h*0.01"/>
                                          </p:val>
                                        </p:tav>
                                        <p:tav tm="100000">
                                          <p:val>
                                            <p:strVal val="#ppt_h"/>
                                          </p:val>
                                        </p:tav>
                                      </p:tavLst>
                                    </p:anim>
                                    <p:anim calcmode="lin" valueType="num">
                                      <p:cBhvr>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500" fill="hold"/>
                                        <p:tgtEl>
                                          <p:spTgt spid="3">
                                            <p:txEl>
                                              <p:pRg st="2" end="2"/>
                                            </p:txEl>
                                          </p:spTgt>
                                        </p:tgtEl>
                                        <p:attrNameLst>
                                          <p:attrName>ppt_y</p:attrName>
                                        </p:attrNameLst>
                                      </p:cBhvr>
                                      <p:tavLst>
                                        <p:tav tm="0">
                                          <p:val>
                                            <p:strVal val="#ppt_h+1"/>
                                          </p:val>
                                        </p:tav>
                                        <p:tav tm="100000">
                                          <p:val>
                                            <p:strVal val="#ppt_y"/>
                                          </p:val>
                                        </p:tav>
                                      </p:tavLst>
                                    </p:anim>
                                    <p:animEffect transition="in" filter="fade">
                                      <p:cBhvr>
                                        <p:cTn id="25" dur="500"/>
                                        <p:tgtEl>
                                          <p:spTgt spid="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58" presetClass="entr" presetSubtype="0" accel="10000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 calcmode="lin" valueType="num">
                                      <p:cBhvr>
                                        <p:cTn id="30" dur="500" fill="hold"/>
                                        <p:tgtEl>
                                          <p:spTgt spid="3">
                                            <p:txEl>
                                              <p:pRg st="4" end="4"/>
                                            </p:txEl>
                                          </p:spTgt>
                                        </p:tgtEl>
                                        <p:attrNameLst>
                                          <p:attrName>ppt_w</p:attrName>
                                        </p:attrNameLst>
                                      </p:cBhvr>
                                      <p:tavLst>
                                        <p:tav tm="0">
                                          <p:val>
                                            <p:strVal val="#ppt_w*2.5"/>
                                          </p:val>
                                        </p:tav>
                                        <p:tav tm="100000">
                                          <p:val>
                                            <p:strVal val="#ppt_w"/>
                                          </p:val>
                                        </p:tav>
                                      </p:tavLst>
                                    </p:anim>
                                    <p:anim calcmode="lin" valueType="num">
                                      <p:cBhvr>
                                        <p:cTn id="31" dur="500" fill="hold"/>
                                        <p:tgtEl>
                                          <p:spTgt spid="3">
                                            <p:txEl>
                                              <p:pRg st="4" end="4"/>
                                            </p:txEl>
                                          </p:spTgt>
                                        </p:tgtEl>
                                        <p:attrNameLst>
                                          <p:attrName>ppt_h</p:attrName>
                                        </p:attrNameLst>
                                      </p:cBhvr>
                                      <p:tavLst>
                                        <p:tav tm="0">
                                          <p:val>
                                            <p:strVal val="#ppt_h*0.01"/>
                                          </p:val>
                                        </p:tav>
                                        <p:tav tm="100000">
                                          <p:val>
                                            <p:strVal val="#ppt_h"/>
                                          </p:val>
                                        </p:tav>
                                      </p:tavLst>
                                    </p:anim>
                                    <p:anim calcmode="lin" valueType="num">
                                      <p:cBhvr>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500" fill="hold"/>
                                        <p:tgtEl>
                                          <p:spTgt spid="3">
                                            <p:txEl>
                                              <p:pRg st="4" end="4"/>
                                            </p:txEl>
                                          </p:spTgt>
                                        </p:tgtEl>
                                        <p:attrNameLst>
                                          <p:attrName>ppt_y</p:attrName>
                                        </p:attrNameLst>
                                      </p:cBhvr>
                                      <p:tavLst>
                                        <p:tav tm="0">
                                          <p:val>
                                            <p:strVal val="#ppt_h+1"/>
                                          </p:val>
                                        </p:tav>
                                        <p:tav tm="100000">
                                          <p:val>
                                            <p:strVal val="#ppt_y"/>
                                          </p:val>
                                        </p:tav>
                                      </p:tavLst>
                                    </p:anim>
                                    <p:animEffect transition="in" filter="fade">
                                      <p:cBhvr>
                                        <p:cTn id="34" dur="500"/>
                                        <p:tgtEl>
                                          <p:spTgt spid="3">
                                            <p:txEl>
                                              <p:pRg st="4" end="4"/>
                                            </p:txEl>
                                          </p:spTgt>
                                        </p:tgtEl>
                                      </p:cBhvr>
                                    </p:animEffect>
                                  </p:childTnLst>
                                </p:cTn>
                              </p:par>
                            </p:childTnLst>
                          </p:cTn>
                        </p:par>
                        <p:par>
                          <p:cTn id="35" fill="hold">
                            <p:stCondLst>
                              <p:cond delay="500"/>
                            </p:stCondLst>
                            <p:childTnLst>
                              <p:par>
                                <p:cTn id="36" presetID="58" presetClass="entr" presetSubtype="0" accel="100000" fill="hold" nodeType="after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 calcmode="lin" valueType="num">
                                      <p:cBhvr>
                                        <p:cTn id="38" dur="500" fill="hold"/>
                                        <p:tgtEl>
                                          <p:spTgt spid="3">
                                            <p:txEl>
                                              <p:pRg st="5" end="5"/>
                                            </p:txEl>
                                          </p:spTgt>
                                        </p:tgtEl>
                                        <p:attrNameLst>
                                          <p:attrName>ppt_w</p:attrName>
                                        </p:attrNameLst>
                                      </p:cBhvr>
                                      <p:tavLst>
                                        <p:tav tm="0">
                                          <p:val>
                                            <p:strVal val="#ppt_w*2.5"/>
                                          </p:val>
                                        </p:tav>
                                        <p:tav tm="100000">
                                          <p:val>
                                            <p:strVal val="#ppt_w"/>
                                          </p:val>
                                        </p:tav>
                                      </p:tavLst>
                                    </p:anim>
                                    <p:anim calcmode="lin" valueType="num">
                                      <p:cBhvr>
                                        <p:cTn id="39" dur="500" fill="hold"/>
                                        <p:tgtEl>
                                          <p:spTgt spid="3">
                                            <p:txEl>
                                              <p:pRg st="5" end="5"/>
                                            </p:txEl>
                                          </p:spTgt>
                                        </p:tgtEl>
                                        <p:attrNameLst>
                                          <p:attrName>ppt_h</p:attrName>
                                        </p:attrNameLst>
                                      </p:cBhvr>
                                      <p:tavLst>
                                        <p:tav tm="0">
                                          <p:val>
                                            <p:strVal val="#ppt_h*0.01"/>
                                          </p:val>
                                        </p:tav>
                                        <p:tav tm="100000">
                                          <p:val>
                                            <p:strVal val="#ppt_h"/>
                                          </p:val>
                                        </p:tav>
                                      </p:tavLst>
                                    </p:anim>
                                    <p:anim calcmode="lin" valueType="num">
                                      <p:cBhvr>
                                        <p:cTn id="40"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3">
                                            <p:txEl>
                                              <p:pRg st="5" end="5"/>
                                            </p:txEl>
                                          </p:spTgt>
                                        </p:tgtEl>
                                        <p:attrNameLst>
                                          <p:attrName>ppt_y</p:attrName>
                                        </p:attrNameLst>
                                      </p:cBhvr>
                                      <p:tavLst>
                                        <p:tav tm="0">
                                          <p:val>
                                            <p:strVal val="#ppt_h+1"/>
                                          </p:val>
                                        </p:tav>
                                        <p:tav tm="100000">
                                          <p:val>
                                            <p:strVal val="#ppt_y"/>
                                          </p:val>
                                        </p:tav>
                                      </p:tavLst>
                                    </p:anim>
                                    <p:animEffect transition="in" filter="fade">
                                      <p:cBhvr>
                                        <p:cTn id="42" dur="500"/>
                                        <p:tgtEl>
                                          <p:spTgt spid="3">
                                            <p:txEl>
                                              <p:pRg st="5" end="5"/>
                                            </p:txEl>
                                          </p:spTgt>
                                        </p:tgtEl>
                                      </p:cBhvr>
                                    </p:animEffect>
                                  </p:childTnLst>
                                </p:cTn>
                              </p:par>
                            </p:childTnLst>
                          </p:cTn>
                        </p:par>
                        <p:par>
                          <p:cTn id="43" fill="hold">
                            <p:stCondLst>
                              <p:cond delay="1000"/>
                            </p:stCondLst>
                            <p:childTnLst>
                              <p:par>
                                <p:cTn id="44" presetID="58" presetClass="entr" presetSubtype="0" accel="100000" fill="hold" nodeType="afterEffect">
                                  <p:stCondLst>
                                    <p:cond delay="0"/>
                                  </p:stCondLst>
                                  <p:childTnLst>
                                    <p:set>
                                      <p:cBhvr>
                                        <p:cTn id="45" dur="1" fill="hold">
                                          <p:stCondLst>
                                            <p:cond delay="0"/>
                                          </p:stCondLst>
                                        </p:cTn>
                                        <p:tgtEl>
                                          <p:spTgt spid="3">
                                            <p:txEl>
                                              <p:pRg st="6" end="6"/>
                                            </p:txEl>
                                          </p:spTgt>
                                        </p:tgtEl>
                                        <p:attrNameLst>
                                          <p:attrName>style.visibility</p:attrName>
                                        </p:attrNameLst>
                                      </p:cBhvr>
                                      <p:to>
                                        <p:strVal val="visible"/>
                                      </p:to>
                                    </p:set>
                                    <p:anim calcmode="lin" valueType="num">
                                      <p:cBhvr>
                                        <p:cTn id="46" dur="500" fill="hold"/>
                                        <p:tgtEl>
                                          <p:spTgt spid="3">
                                            <p:txEl>
                                              <p:pRg st="6" end="6"/>
                                            </p:txEl>
                                          </p:spTgt>
                                        </p:tgtEl>
                                        <p:attrNameLst>
                                          <p:attrName>ppt_w</p:attrName>
                                        </p:attrNameLst>
                                      </p:cBhvr>
                                      <p:tavLst>
                                        <p:tav tm="0">
                                          <p:val>
                                            <p:strVal val="#ppt_w*2.5"/>
                                          </p:val>
                                        </p:tav>
                                        <p:tav tm="100000">
                                          <p:val>
                                            <p:strVal val="#ppt_w"/>
                                          </p:val>
                                        </p:tav>
                                      </p:tavLst>
                                    </p:anim>
                                    <p:anim calcmode="lin" valueType="num">
                                      <p:cBhvr>
                                        <p:cTn id="47" dur="500" fill="hold"/>
                                        <p:tgtEl>
                                          <p:spTgt spid="3">
                                            <p:txEl>
                                              <p:pRg st="6" end="6"/>
                                            </p:txEl>
                                          </p:spTgt>
                                        </p:tgtEl>
                                        <p:attrNameLst>
                                          <p:attrName>ppt_h</p:attrName>
                                        </p:attrNameLst>
                                      </p:cBhvr>
                                      <p:tavLst>
                                        <p:tav tm="0">
                                          <p:val>
                                            <p:strVal val="#ppt_h*0.01"/>
                                          </p:val>
                                        </p:tav>
                                        <p:tav tm="100000">
                                          <p:val>
                                            <p:strVal val="#ppt_h"/>
                                          </p:val>
                                        </p:tav>
                                      </p:tavLst>
                                    </p:anim>
                                    <p:anim calcmode="lin" valueType="num">
                                      <p:cBhvr>
                                        <p:cTn id="48"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9" dur="500" fill="hold"/>
                                        <p:tgtEl>
                                          <p:spTgt spid="3">
                                            <p:txEl>
                                              <p:pRg st="6" end="6"/>
                                            </p:txEl>
                                          </p:spTgt>
                                        </p:tgtEl>
                                        <p:attrNameLst>
                                          <p:attrName>ppt_y</p:attrName>
                                        </p:attrNameLst>
                                      </p:cBhvr>
                                      <p:tavLst>
                                        <p:tav tm="0">
                                          <p:val>
                                            <p:strVal val="#ppt_h+1"/>
                                          </p:val>
                                        </p:tav>
                                        <p:tav tm="100000">
                                          <p:val>
                                            <p:strVal val="#ppt_y"/>
                                          </p:val>
                                        </p:tav>
                                      </p:tavLst>
                                    </p:anim>
                                    <p:animEffect transition="in" filter="fade">
                                      <p:cBhvr>
                                        <p:cTn id="50" dur="500"/>
                                        <p:tgtEl>
                                          <p:spTgt spid="3">
                                            <p:txEl>
                                              <p:pRg st="6" end="6"/>
                                            </p:txEl>
                                          </p:spTgt>
                                        </p:tgtEl>
                                      </p:cBhvr>
                                    </p:animEffect>
                                  </p:childTnLst>
                                </p:cTn>
                              </p:par>
                            </p:childTnLst>
                          </p:cTn>
                        </p:par>
                        <p:par>
                          <p:cTn id="51" fill="hold">
                            <p:stCondLst>
                              <p:cond delay="1500"/>
                            </p:stCondLst>
                            <p:childTnLst>
                              <p:par>
                                <p:cTn id="52" presetID="58" presetClass="entr" presetSubtype="0" accel="100000" fill="hold" nodeType="afterEffect">
                                  <p:stCondLst>
                                    <p:cond delay="0"/>
                                  </p:stCondLst>
                                  <p:childTnLst>
                                    <p:set>
                                      <p:cBhvr>
                                        <p:cTn id="53" dur="1" fill="hold">
                                          <p:stCondLst>
                                            <p:cond delay="0"/>
                                          </p:stCondLst>
                                        </p:cTn>
                                        <p:tgtEl>
                                          <p:spTgt spid="3">
                                            <p:txEl>
                                              <p:pRg st="7" end="7"/>
                                            </p:txEl>
                                          </p:spTgt>
                                        </p:tgtEl>
                                        <p:attrNameLst>
                                          <p:attrName>style.visibility</p:attrName>
                                        </p:attrNameLst>
                                      </p:cBhvr>
                                      <p:to>
                                        <p:strVal val="visible"/>
                                      </p:to>
                                    </p:set>
                                    <p:anim calcmode="lin" valueType="num">
                                      <p:cBhvr>
                                        <p:cTn id="54" dur="500" fill="hold"/>
                                        <p:tgtEl>
                                          <p:spTgt spid="3">
                                            <p:txEl>
                                              <p:pRg st="7" end="7"/>
                                            </p:txEl>
                                          </p:spTgt>
                                        </p:tgtEl>
                                        <p:attrNameLst>
                                          <p:attrName>ppt_w</p:attrName>
                                        </p:attrNameLst>
                                      </p:cBhvr>
                                      <p:tavLst>
                                        <p:tav tm="0">
                                          <p:val>
                                            <p:strVal val="#ppt_w*2.5"/>
                                          </p:val>
                                        </p:tav>
                                        <p:tav tm="100000">
                                          <p:val>
                                            <p:strVal val="#ppt_w"/>
                                          </p:val>
                                        </p:tav>
                                      </p:tavLst>
                                    </p:anim>
                                    <p:anim calcmode="lin" valueType="num">
                                      <p:cBhvr>
                                        <p:cTn id="55" dur="500" fill="hold"/>
                                        <p:tgtEl>
                                          <p:spTgt spid="3">
                                            <p:txEl>
                                              <p:pRg st="7" end="7"/>
                                            </p:txEl>
                                          </p:spTgt>
                                        </p:tgtEl>
                                        <p:attrNameLst>
                                          <p:attrName>ppt_h</p:attrName>
                                        </p:attrNameLst>
                                      </p:cBhvr>
                                      <p:tavLst>
                                        <p:tav tm="0">
                                          <p:val>
                                            <p:strVal val="#ppt_h*0.01"/>
                                          </p:val>
                                        </p:tav>
                                        <p:tav tm="100000">
                                          <p:val>
                                            <p:strVal val="#ppt_h"/>
                                          </p:val>
                                        </p:tav>
                                      </p:tavLst>
                                    </p:anim>
                                    <p:anim calcmode="lin" valueType="num">
                                      <p:cBhvr>
                                        <p:cTn id="56"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7" dur="500" fill="hold"/>
                                        <p:tgtEl>
                                          <p:spTgt spid="3">
                                            <p:txEl>
                                              <p:pRg st="7" end="7"/>
                                            </p:txEl>
                                          </p:spTgt>
                                        </p:tgtEl>
                                        <p:attrNameLst>
                                          <p:attrName>ppt_y</p:attrName>
                                        </p:attrNameLst>
                                      </p:cBhvr>
                                      <p:tavLst>
                                        <p:tav tm="0">
                                          <p:val>
                                            <p:strVal val="#ppt_h+1"/>
                                          </p:val>
                                        </p:tav>
                                        <p:tav tm="100000">
                                          <p:val>
                                            <p:strVal val="#ppt_y"/>
                                          </p:val>
                                        </p:tav>
                                      </p:tavLst>
                                    </p:anim>
                                    <p:animEffect transition="in" filter="fade">
                                      <p:cBhvr>
                                        <p:cTn id="58" dur="500"/>
                                        <p:tgtEl>
                                          <p:spTgt spid="3">
                                            <p:txEl>
                                              <p:pRg st="7" end="7"/>
                                            </p:txEl>
                                          </p:spTgt>
                                        </p:tgtEl>
                                      </p:cBhvr>
                                    </p:animEffect>
                                  </p:childTnLst>
                                </p:cTn>
                              </p:par>
                            </p:childTnLst>
                          </p:cTn>
                        </p:par>
                        <p:par>
                          <p:cTn id="59" fill="hold">
                            <p:stCondLst>
                              <p:cond delay="2000"/>
                            </p:stCondLst>
                            <p:childTnLst>
                              <p:par>
                                <p:cTn id="60" presetID="58" presetClass="entr" presetSubtype="0" accel="100000" fill="hold" nodeType="afterEffect">
                                  <p:stCondLst>
                                    <p:cond delay="0"/>
                                  </p:stCondLst>
                                  <p:childTnLst>
                                    <p:set>
                                      <p:cBhvr>
                                        <p:cTn id="61" dur="1" fill="hold">
                                          <p:stCondLst>
                                            <p:cond delay="0"/>
                                          </p:stCondLst>
                                        </p:cTn>
                                        <p:tgtEl>
                                          <p:spTgt spid="3">
                                            <p:txEl>
                                              <p:pRg st="8" end="8"/>
                                            </p:txEl>
                                          </p:spTgt>
                                        </p:tgtEl>
                                        <p:attrNameLst>
                                          <p:attrName>style.visibility</p:attrName>
                                        </p:attrNameLst>
                                      </p:cBhvr>
                                      <p:to>
                                        <p:strVal val="visible"/>
                                      </p:to>
                                    </p:set>
                                    <p:anim calcmode="lin" valueType="num">
                                      <p:cBhvr>
                                        <p:cTn id="62" dur="500" fill="hold"/>
                                        <p:tgtEl>
                                          <p:spTgt spid="3">
                                            <p:txEl>
                                              <p:pRg st="8" end="8"/>
                                            </p:txEl>
                                          </p:spTgt>
                                        </p:tgtEl>
                                        <p:attrNameLst>
                                          <p:attrName>ppt_w</p:attrName>
                                        </p:attrNameLst>
                                      </p:cBhvr>
                                      <p:tavLst>
                                        <p:tav tm="0">
                                          <p:val>
                                            <p:strVal val="#ppt_w*2.5"/>
                                          </p:val>
                                        </p:tav>
                                        <p:tav tm="100000">
                                          <p:val>
                                            <p:strVal val="#ppt_w"/>
                                          </p:val>
                                        </p:tav>
                                      </p:tavLst>
                                    </p:anim>
                                    <p:anim calcmode="lin" valueType="num">
                                      <p:cBhvr>
                                        <p:cTn id="63" dur="500" fill="hold"/>
                                        <p:tgtEl>
                                          <p:spTgt spid="3">
                                            <p:txEl>
                                              <p:pRg st="8" end="8"/>
                                            </p:txEl>
                                          </p:spTgt>
                                        </p:tgtEl>
                                        <p:attrNameLst>
                                          <p:attrName>ppt_h</p:attrName>
                                        </p:attrNameLst>
                                      </p:cBhvr>
                                      <p:tavLst>
                                        <p:tav tm="0">
                                          <p:val>
                                            <p:strVal val="#ppt_h*0.01"/>
                                          </p:val>
                                        </p:tav>
                                        <p:tav tm="100000">
                                          <p:val>
                                            <p:strVal val="#ppt_h"/>
                                          </p:val>
                                        </p:tav>
                                      </p:tavLst>
                                    </p:anim>
                                    <p:anim calcmode="lin" valueType="num">
                                      <p:cBhvr>
                                        <p:cTn id="64"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500" fill="hold"/>
                                        <p:tgtEl>
                                          <p:spTgt spid="3">
                                            <p:txEl>
                                              <p:pRg st="8" end="8"/>
                                            </p:txEl>
                                          </p:spTgt>
                                        </p:tgtEl>
                                        <p:attrNameLst>
                                          <p:attrName>ppt_y</p:attrName>
                                        </p:attrNameLst>
                                      </p:cBhvr>
                                      <p:tavLst>
                                        <p:tav tm="0">
                                          <p:val>
                                            <p:strVal val="#ppt_h+1"/>
                                          </p:val>
                                        </p:tav>
                                        <p:tav tm="100000">
                                          <p:val>
                                            <p:strVal val="#ppt_y"/>
                                          </p:val>
                                        </p:tav>
                                      </p:tavLst>
                                    </p:anim>
                                    <p:animEffect transition="in" filter="fade">
                                      <p:cBhvr>
                                        <p:cTn id="66" dur="500"/>
                                        <p:tgtEl>
                                          <p:spTgt spid="3">
                                            <p:txEl>
                                              <p:pRg st="8" end="8"/>
                                            </p:txEl>
                                          </p:spTgt>
                                        </p:tgtEl>
                                      </p:cBhvr>
                                    </p:animEffect>
                                  </p:childTnLst>
                                </p:cTn>
                              </p:par>
                            </p:childTnLst>
                          </p:cTn>
                        </p:par>
                        <p:par>
                          <p:cTn id="67" fill="hold">
                            <p:stCondLst>
                              <p:cond delay="2500"/>
                            </p:stCondLst>
                            <p:childTnLst>
                              <p:par>
                                <p:cTn id="68" presetID="58" presetClass="entr" presetSubtype="0" accel="100000" fill="hold" nodeType="afterEffect">
                                  <p:stCondLst>
                                    <p:cond delay="0"/>
                                  </p:stCondLst>
                                  <p:childTnLst>
                                    <p:set>
                                      <p:cBhvr>
                                        <p:cTn id="69" dur="1" fill="hold">
                                          <p:stCondLst>
                                            <p:cond delay="0"/>
                                          </p:stCondLst>
                                        </p:cTn>
                                        <p:tgtEl>
                                          <p:spTgt spid="3">
                                            <p:txEl>
                                              <p:pRg st="9" end="9"/>
                                            </p:txEl>
                                          </p:spTgt>
                                        </p:tgtEl>
                                        <p:attrNameLst>
                                          <p:attrName>style.visibility</p:attrName>
                                        </p:attrNameLst>
                                      </p:cBhvr>
                                      <p:to>
                                        <p:strVal val="visible"/>
                                      </p:to>
                                    </p:set>
                                    <p:anim calcmode="lin" valueType="num">
                                      <p:cBhvr>
                                        <p:cTn id="70" dur="500" fill="hold"/>
                                        <p:tgtEl>
                                          <p:spTgt spid="3">
                                            <p:txEl>
                                              <p:pRg st="9" end="9"/>
                                            </p:txEl>
                                          </p:spTgt>
                                        </p:tgtEl>
                                        <p:attrNameLst>
                                          <p:attrName>ppt_w</p:attrName>
                                        </p:attrNameLst>
                                      </p:cBhvr>
                                      <p:tavLst>
                                        <p:tav tm="0">
                                          <p:val>
                                            <p:strVal val="#ppt_w*2.5"/>
                                          </p:val>
                                        </p:tav>
                                        <p:tav tm="100000">
                                          <p:val>
                                            <p:strVal val="#ppt_w"/>
                                          </p:val>
                                        </p:tav>
                                      </p:tavLst>
                                    </p:anim>
                                    <p:anim calcmode="lin" valueType="num">
                                      <p:cBhvr>
                                        <p:cTn id="71" dur="500" fill="hold"/>
                                        <p:tgtEl>
                                          <p:spTgt spid="3">
                                            <p:txEl>
                                              <p:pRg st="9" end="9"/>
                                            </p:txEl>
                                          </p:spTgt>
                                        </p:tgtEl>
                                        <p:attrNameLst>
                                          <p:attrName>ppt_h</p:attrName>
                                        </p:attrNameLst>
                                      </p:cBhvr>
                                      <p:tavLst>
                                        <p:tav tm="0">
                                          <p:val>
                                            <p:strVal val="#ppt_h*0.01"/>
                                          </p:val>
                                        </p:tav>
                                        <p:tav tm="100000">
                                          <p:val>
                                            <p:strVal val="#ppt_h"/>
                                          </p:val>
                                        </p:tav>
                                      </p:tavLst>
                                    </p:anim>
                                    <p:anim calcmode="lin" valueType="num">
                                      <p:cBhvr>
                                        <p:cTn id="72"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3" dur="500" fill="hold"/>
                                        <p:tgtEl>
                                          <p:spTgt spid="3">
                                            <p:txEl>
                                              <p:pRg st="9" end="9"/>
                                            </p:txEl>
                                          </p:spTgt>
                                        </p:tgtEl>
                                        <p:attrNameLst>
                                          <p:attrName>ppt_y</p:attrName>
                                        </p:attrNameLst>
                                      </p:cBhvr>
                                      <p:tavLst>
                                        <p:tav tm="0">
                                          <p:val>
                                            <p:strVal val="#ppt_h+1"/>
                                          </p:val>
                                        </p:tav>
                                        <p:tav tm="100000">
                                          <p:val>
                                            <p:strVal val="#ppt_y"/>
                                          </p:val>
                                        </p:tav>
                                      </p:tavLst>
                                    </p:anim>
                                    <p:animEffect transition="in" filter="fade">
                                      <p:cBhvr>
                                        <p:cTn id="74" dur="500"/>
                                        <p:tgtEl>
                                          <p:spTgt spid="3">
                                            <p:txEl>
                                              <p:pRg st="9" end="9"/>
                                            </p:txEl>
                                          </p:spTgt>
                                        </p:tgtEl>
                                      </p:cBhvr>
                                    </p:animEffect>
                                  </p:childTnLst>
                                </p:cTn>
                              </p:par>
                            </p:childTnLst>
                          </p:cTn>
                        </p:par>
                        <p:par>
                          <p:cTn id="75" fill="hold">
                            <p:stCondLst>
                              <p:cond delay="3000"/>
                            </p:stCondLst>
                            <p:childTnLst>
                              <p:par>
                                <p:cTn id="76" presetID="58" presetClass="entr" presetSubtype="0" accel="100000" fill="hold" nodeType="afterEffect">
                                  <p:stCondLst>
                                    <p:cond delay="0"/>
                                  </p:stCondLst>
                                  <p:childTnLst>
                                    <p:set>
                                      <p:cBhvr>
                                        <p:cTn id="77" dur="1" fill="hold">
                                          <p:stCondLst>
                                            <p:cond delay="0"/>
                                          </p:stCondLst>
                                        </p:cTn>
                                        <p:tgtEl>
                                          <p:spTgt spid="3">
                                            <p:txEl>
                                              <p:pRg st="10" end="10"/>
                                            </p:txEl>
                                          </p:spTgt>
                                        </p:tgtEl>
                                        <p:attrNameLst>
                                          <p:attrName>style.visibility</p:attrName>
                                        </p:attrNameLst>
                                      </p:cBhvr>
                                      <p:to>
                                        <p:strVal val="visible"/>
                                      </p:to>
                                    </p:set>
                                    <p:anim calcmode="lin" valueType="num">
                                      <p:cBhvr>
                                        <p:cTn id="78" dur="500" fill="hold"/>
                                        <p:tgtEl>
                                          <p:spTgt spid="3">
                                            <p:txEl>
                                              <p:pRg st="10" end="10"/>
                                            </p:txEl>
                                          </p:spTgt>
                                        </p:tgtEl>
                                        <p:attrNameLst>
                                          <p:attrName>ppt_w</p:attrName>
                                        </p:attrNameLst>
                                      </p:cBhvr>
                                      <p:tavLst>
                                        <p:tav tm="0">
                                          <p:val>
                                            <p:strVal val="#ppt_w*2.5"/>
                                          </p:val>
                                        </p:tav>
                                        <p:tav tm="100000">
                                          <p:val>
                                            <p:strVal val="#ppt_w"/>
                                          </p:val>
                                        </p:tav>
                                      </p:tavLst>
                                    </p:anim>
                                    <p:anim calcmode="lin" valueType="num">
                                      <p:cBhvr>
                                        <p:cTn id="79" dur="500" fill="hold"/>
                                        <p:tgtEl>
                                          <p:spTgt spid="3">
                                            <p:txEl>
                                              <p:pRg st="10" end="10"/>
                                            </p:txEl>
                                          </p:spTgt>
                                        </p:tgtEl>
                                        <p:attrNameLst>
                                          <p:attrName>ppt_h</p:attrName>
                                        </p:attrNameLst>
                                      </p:cBhvr>
                                      <p:tavLst>
                                        <p:tav tm="0">
                                          <p:val>
                                            <p:strVal val="#ppt_h*0.01"/>
                                          </p:val>
                                        </p:tav>
                                        <p:tav tm="100000">
                                          <p:val>
                                            <p:strVal val="#ppt_h"/>
                                          </p:val>
                                        </p:tav>
                                      </p:tavLst>
                                    </p:anim>
                                    <p:anim calcmode="lin" valueType="num">
                                      <p:cBhvr>
                                        <p:cTn id="80"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81" dur="500" fill="hold"/>
                                        <p:tgtEl>
                                          <p:spTgt spid="3">
                                            <p:txEl>
                                              <p:pRg st="10" end="10"/>
                                            </p:txEl>
                                          </p:spTgt>
                                        </p:tgtEl>
                                        <p:attrNameLst>
                                          <p:attrName>ppt_y</p:attrName>
                                        </p:attrNameLst>
                                      </p:cBhvr>
                                      <p:tavLst>
                                        <p:tav tm="0">
                                          <p:val>
                                            <p:strVal val="#ppt_h+1"/>
                                          </p:val>
                                        </p:tav>
                                        <p:tav tm="100000">
                                          <p:val>
                                            <p:strVal val="#ppt_y"/>
                                          </p:val>
                                        </p:tav>
                                      </p:tavLst>
                                    </p:anim>
                                    <p:animEffect transition="in" filter="fade">
                                      <p:cBhvr>
                                        <p:cTn id="82" dur="500"/>
                                        <p:tgtEl>
                                          <p:spTgt spid="3">
                                            <p:txEl>
                                              <p:pRg st="10" end="10"/>
                                            </p:txEl>
                                          </p:spTgt>
                                        </p:tgtEl>
                                      </p:cBhvr>
                                    </p:animEffect>
                                  </p:childTnLst>
                                </p:cTn>
                              </p:par>
                            </p:childTnLst>
                          </p:cTn>
                        </p:par>
                        <p:par>
                          <p:cTn id="83" fill="hold">
                            <p:stCondLst>
                              <p:cond delay="3500"/>
                            </p:stCondLst>
                            <p:childTnLst>
                              <p:par>
                                <p:cTn id="84" presetID="58" presetClass="entr" presetSubtype="0" accel="100000" fill="hold" nodeType="afterEffect">
                                  <p:stCondLst>
                                    <p:cond delay="0"/>
                                  </p:stCondLst>
                                  <p:childTnLst>
                                    <p:set>
                                      <p:cBhvr>
                                        <p:cTn id="85" dur="1" fill="hold">
                                          <p:stCondLst>
                                            <p:cond delay="0"/>
                                          </p:stCondLst>
                                        </p:cTn>
                                        <p:tgtEl>
                                          <p:spTgt spid="3">
                                            <p:txEl>
                                              <p:pRg st="11" end="11"/>
                                            </p:txEl>
                                          </p:spTgt>
                                        </p:tgtEl>
                                        <p:attrNameLst>
                                          <p:attrName>style.visibility</p:attrName>
                                        </p:attrNameLst>
                                      </p:cBhvr>
                                      <p:to>
                                        <p:strVal val="visible"/>
                                      </p:to>
                                    </p:set>
                                    <p:anim calcmode="lin" valueType="num">
                                      <p:cBhvr>
                                        <p:cTn id="86" dur="500" fill="hold"/>
                                        <p:tgtEl>
                                          <p:spTgt spid="3">
                                            <p:txEl>
                                              <p:pRg st="11" end="11"/>
                                            </p:txEl>
                                          </p:spTgt>
                                        </p:tgtEl>
                                        <p:attrNameLst>
                                          <p:attrName>ppt_w</p:attrName>
                                        </p:attrNameLst>
                                      </p:cBhvr>
                                      <p:tavLst>
                                        <p:tav tm="0">
                                          <p:val>
                                            <p:strVal val="#ppt_w*2.5"/>
                                          </p:val>
                                        </p:tav>
                                        <p:tav tm="100000">
                                          <p:val>
                                            <p:strVal val="#ppt_w"/>
                                          </p:val>
                                        </p:tav>
                                      </p:tavLst>
                                    </p:anim>
                                    <p:anim calcmode="lin" valueType="num">
                                      <p:cBhvr>
                                        <p:cTn id="87" dur="500" fill="hold"/>
                                        <p:tgtEl>
                                          <p:spTgt spid="3">
                                            <p:txEl>
                                              <p:pRg st="11" end="11"/>
                                            </p:txEl>
                                          </p:spTgt>
                                        </p:tgtEl>
                                        <p:attrNameLst>
                                          <p:attrName>ppt_h</p:attrName>
                                        </p:attrNameLst>
                                      </p:cBhvr>
                                      <p:tavLst>
                                        <p:tav tm="0">
                                          <p:val>
                                            <p:strVal val="#ppt_h*0.01"/>
                                          </p:val>
                                        </p:tav>
                                        <p:tav tm="100000">
                                          <p:val>
                                            <p:strVal val="#ppt_h"/>
                                          </p:val>
                                        </p:tav>
                                      </p:tavLst>
                                    </p:anim>
                                    <p:anim calcmode="lin" valueType="num">
                                      <p:cBhvr>
                                        <p:cTn id="88"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89" dur="500" fill="hold"/>
                                        <p:tgtEl>
                                          <p:spTgt spid="3">
                                            <p:txEl>
                                              <p:pRg st="11" end="11"/>
                                            </p:txEl>
                                          </p:spTgt>
                                        </p:tgtEl>
                                        <p:attrNameLst>
                                          <p:attrName>ppt_y</p:attrName>
                                        </p:attrNameLst>
                                      </p:cBhvr>
                                      <p:tavLst>
                                        <p:tav tm="0">
                                          <p:val>
                                            <p:strVal val="#ppt_h+1"/>
                                          </p:val>
                                        </p:tav>
                                        <p:tav tm="100000">
                                          <p:val>
                                            <p:strVal val="#ppt_y"/>
                                          </p:val>
                                        </p:tav>
                                      </p:tavLst>
                                    </p:anim>
                                    <p:animEffect transition="in" filter="fade">
                                      <p:cBhvr>
                                        <p:cTn id="90" dur="500"/>
                                        <p:tgtEl>
                                          <p:spTgt spid="3">
                                            <p:txEl>
                                              <p:pRg st="11" end="11"/>
                                            </p:txEl>
                                          </p:spTgt>
                                        </p:tgtEl>
                                      </p:cBhvr>
                                    </p:animEffect>
                                  </p:childTnLst>
                                </p:cTn>
                              </p:par>
                            </p:childTnLst>
                          </p:cTn>
                        </p:par>
                        <p:par>
                          <p:cTn id="91" fill="hold">
                            <p:stCondLst>
                              <p:cond delay="4000"/>
                            </p:stCondLst>
                            <p:childTnLst>
                              <p:par>
                                <p:cTn id="92" presetID="58" presetClass="entr" presetSubtype="0" accel="100000" fill="hold" nodeType="afterEffect">
                                  <p:stCondLst>
                                    <p:cond delay="0"/>
                                  </p:stCondLst>
                                  <p:childTnLst>
                                    <p:set>
                                      <p:cBhvr>
                                        <p:cTn id="93" dur="1" fill="hold">
                                          <p:stCondLst>
                                            <p:cond delay="0"/>
                                          </p:stCondLst>
                                        </p:cTn>
                                        <p:tgtEl>
                                          <p:spTgt spid="3">
                                            <p:txEl>
                                              <p:pRg st="12" end="12"/>
                                            </p:txEl>
                                          </p:spTgt>
                                        </p:tgtEl>
                                        <p:attrNameLst>
                                          <p:attrName>style.visibility</p:attrName>
                                        </p:attrNameLst>
                                      </p:cBhvr>
                                      <p:to>
                                        <p:strVal val="visible"/>
                                      </p:to>
                                    </p:set>
                                    <p:anim calcmode="lin" valueType="num">
                                      <p:cBhvr>
                                        <p:cTn id="94" dur="500" fill="hold"/>
                                        <p:tgtEl>
                                          <p:spTgt spid="3">
                                            <p:txEl>
                                              <p:pRg st="12" end="12"/>
                                            </p:txEl>
                                          </p:spTgt>
                                        </p:tgtEl>
                                        <p:attrNameLst>
                                          <p:attrName>ppt_w</p:attrName>
                                        </p:attrNameLst>
                                      </p:cBhvr>
                                      <p:tavLst>
                                        <p:tav tm="0">
                                          <p:val>
                                            <p:strVal val="#ppt_w*2.5"/>
                                          </p:val>
                                        </p:tav>
                                        <p:tav tm="100000">
                                          <p:val>
                                            <p:strVal val="#ppt_w"/>
                                          </p:val>
                                        </p:tav>
                                      </p:tavLst>
                                    </p:anim>
                                    <p:anim calcmode="lin" valueType="num">
                                      <p:cBhvr>
                                        <p:cTn id="95" dur="500" fill="hold"/>
                                        <p:tgtEl>
                                          <p:spTgt spid="3">
                                            <p:txEl>
                                              <p:pRg st="12" end="12"/>
                                            </p:txEl>
                                          </p:spTgt>
                                        </p:tgtEl>
                                        <p:attrNameLst>
                                          <p:attrName>ppt_h</p:attrName>
                                        </p:attrNameLst>
                                      </p:cBhvr>
                                      <p:tavLst>
                                        <p:tav tm="0">
                                          <p:val>
                                            <p:strVal val="#ppt_h*0.01"/>
                                          </p:val>
                                        </p:tav>
                                        <p:tav tm="100000">
                                          <p:val>
                                            <p:strVal val="#ppt_h"/>
                                          </p:val>
                                        </p:tav>
                                      </p:tavLst>
                                    </p:anim>
                                    <p:anim calcmode="lin" valueType="num">
                                      <p:cBhvr>
                                        <p:cTn id="96"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97" dur="500" fill="hold"/>
                                        <p:tgtEl>
                                          <p:spTgt spid="3">
                                            <p:txEl>
                                              <p:pRg st="12" end="12"/>
                                            </p:txEl>
                                          </p:spTgt>
                                        </p:tgtEl>
                                        <p:attrNameLst>
                                          <p:attrName>ppt_y</p:attrName>
                                        </p:attrNameLst>
                                      </p:cBhvr>
                                      <p:tavLst>
                                        <p:tav tm="0">
                                          <p:val>
                                            <p:strVal val="#ppt_h+1"/>
                                          </p:val>
                                        </p:tav>
                                        <p:tav tm="100000">
                                          <p:val>
                                            <p:strVal val="#ppt_y"/>
                                          </p:val>
                                        </p:tav>
                                      </p:tavLst>
                                    </p:anim>
                                    <p:animEffect transition="in" filter="fade">
                                      <p:cBhvr>
                                        <p:cTn id="98" dur="500"/>
                                        <p:tgtEl>
                                          <p:spTgt spid="3">
                                            <p:txEl>
                                              <p:pRg st="12" end="12"/>
                                            </p:txEl>
                                          </p:spTgt>
                                        </p:tgtEl>
                                      </p:cBhvr>
                                    </p:animEffect>
                                  </p:childTnLst>
                                </p:cTn>
                              </p:par>
                            </p:childTnLst>
                          </p:cTn>
                        </p:par>
                        <p:par>
                          <p:cTn id="99" fill="hold">
                            <p:stCondLst>
                              <p:cond delay="4500"/>
                            </p:stCondLst>
                            <p:childTnLst>
                              <p:par>
                                <p:cTn id="100" presetID="58" presetClass="entr" presetSubtype="0" accel="100000" fill="hold" nodeType="afterEffect">
                                  <p:stCondLst>
                                    <p:cond delay="0"/>
                                  </p:stCondLst>
                                  <p:childTnLst>
                                    <p:set>
                                      <p:cBhvr>
                                        <p:cTn id="101" dur="1" fill="hold">
                                          <p:stCondLst>
                                            <p:cond delay="0"/>
                                          </p:stCondLst>
                                        </p:cTn>
                                        <p:tgtEl>
                                          <p:spTgt spid="3">
                                            <p:txEl>
                                              <p:pRg st="13" end="13"/>
                                            </p:txEl>
                                          </p:spTgt>
                                        </p:tgtEl>
                                        <p:attrNameLst>
                                          <p:attrName>style.visibility</p:attrName>
                                        </p:attrNameLst>
                                      </p:cBhvr>
                                      <p:to>
                                        <p:strVal val="visible"/>
                                      </p:to>
                                    </p:set>
                                    <p:anim calcmode="lin" valueType="num">
                                      <p:cBhvr>
                                        <p:cTn id="102" dur="500" fill="hold"/>
                                        <p:tgtEl>
                                          <p:spTgt spid="3">
                                            <p:txEl>
                                              <p:pRg st="13" end="13"/>
                                            </p:txEl>
                                          </p:spTgt>
                                        </p:tgtEl>
                                        <p:attrNameLst>
                                          <p:attrName>ppt_w</p:attrName>
                                        </p:attrNameLst>
                                      </p:cBhvr>
                                      <p:tavLst>
                                        <p:tav tm="0">
                                          <p:val>
                                            <p:strVal val="#ppt_w*2.5"/>
                                          </p:val>
                                        </p:tav>
                                        <p:tav tm="100000">
                                          <p:val>
                                            <p:strVal val="#ppt_w"/>
                                          </p:val>
                                        </p:tav>
                                      </p:tavLst>
                                    </p:anim>
                                    <p:anim calcmode="lin" valueType="num">
                                      <p:cBhvr>
                                        <p:cTn id="103" dur="500" fill="hold"/>
                                        <p:tgtEl>
                                          <p:spTgt spid="3">
                                            <p:txEl>
                                              <p:pRg st="13" end="13"/>
                                            </p:txEl>
                                          </p:spTgt>
                                        </p:tgtEl>
                                        <p:attrNameLst>
                                          <p:attrName>ppt_h</p:attrName>
                                        </p:attrNameLst>
                                      </p:cBhvr>
                                      <p:tavLst>
                                        <p:tav tm="0">
                                          <p:val>
                                            <p:strVal val="#ppt_h*0.01"/>
                                          </p:val>
                                        </p:tav>
                                        <p:tav tm="100000">
                                          <p:val>
                                            <p:strVal val="#ppt_h"/>
                                          </p:val>
                                        </p:tav>
                                      </p:tavLst>
                                    </p:anim>
                                    <p:anim calcmode="lin" valueType="num">
                                      <p:cBhvr>
                                        <p:cTn id="104"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105" dur="500" fill="hold"/>
                                        <p:tgtEl>
                                          <p:spTgt spid="3">
                                            <p:txEl>
                                              <p:pRg st="13" end="13"/>
                                            </p:txEl>
                                          </p:spTgt>
                                        </p:tgtEl>
                                        <p:attrNameLst>
                                          <p:attrName>ppt_y</p:attrName>
                                        </p:attrNameLst>
                                      </p:cBhvr>
                                      <p:tavLst>
                                        <p:tav tm="0">
                                          <p:val>
                                            <p:strVal val="#ppt_h+1"/>
                                          </p:val>
                                        </p:tav>
                                        <p:tav tm="100000">
                                          <p:val>
                                            <p:strVal val="#ppt_y"/>
                                          </p:val>
                                        </p:tav>
                                      </p:tavLst>
                                    </p:anim>
                                    <p:animEffect transition="in" filter="fade">
                                      <p:cBhvr>
                                        <p:cTn id="106"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00200"/>
            <a:ext cx="8229600" cy="1447800"/>
          </a:xfrm>
        </p:spPr>
        <p:txBody>
          <a:bodyPr>
            <a:noAutofit/>
          </a:bodyPr>
          <a:lstStyle/>
          <a:p>
            <a:pPr algn="ctr"/>
            <a:r>
              <a:rPr lang="en-US" sz="3200" b="1" dirty="0" smtClean="0"/>
              <a:t>8</a:t>
            </a:r>
            <a:r>
              <a:rPr lang="en-US" sz="3200" i="1" u="sng" dirty="0" smtClean="0"/>
              <a:t>. </a:t>
            </a:r>
            <a:r>
              <a:rPr lang="en-US" sz="3200" b="1" i="1" u="sng" dirty="0" smtClean="0"/>
              <a:t>JEALOUSY</a:t>
            </a:r>
            <a:r>
              <a:rPr lang="en-US" sz="3200" dirty="0" smtClean="0"/>
              <a:t> is a common emotion that is evident after the first year and may result from a toddler not understanding that parent’s have enough love for everyone. </a:t>
            </a:r>
            <a:endParaRPr lang="en-US" sz="3200" dirty="0"/>
          </a:p>
        </p:txBody>
      </p:sp>
      <p:pic>
        <p:nvPicPr>
          <p:cNvPr id="4" name="Content Placeholder 3" descr="jealous.jpg"/>
          <p:cNvPicPr>
            <a:picLocks noGrp="1" noChangeAspect="1"/>
          </p:cNvPicPr>
          <p:nvPr>
            <p:ph idx="1"/>
          </p:nvPr>
        </p:nvPicPr>
        <p:blipFill>
          <a:blip r:embed="rId3" cstate="print"/>
          <a:stretch>
            <a:fillRect/>
          </a:stretch>
        </p:blipFill>
        <p:spPr>
          <a:xfrm rot="16200000">
            <a:off x="3136328" y="88329"/>
            <a:ext cx="2819400" cy="9195943"/>
          </a:xfr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Toddler Scenarios</a:t>
            </a:r>
            <a:endParaRPr lang="en-US" dirty="0"/>
          </a:p>
        </p:txBody>
      </p:sp>
      <p:sp>
        <p:nvSpPr>
          <p:cNvPr id="3" name="Content Placeholder 2"/>
          <p:cNvSpPr>
            <a:spLocks noGrp="1"/>
          </p:cNvSpPr>
          <p:nvPr>
            <p:ph idx="1"/>
          </p:nvPr>
        </p:nvSpPr>
        <p:spPr/>
        <p:txBody>
          <a:bodyPr/>
          <a:lstStyle/>
          <a:p>
            <a:r>
              <a:rPr lang="en-US" dirty="0" smtClean="0"/>
              <a:t>4 Groups~ count off</a:t>
            </a:r>
          </a:p>
          <a:p>
            <a:pPr marL="274320" lvl="1" indent="-274320">
              <a:buClr>
                <a:schemeClr val="accent3"/>
              </a:buClr>
              <a:buSzPct val="95000"/>
            </a:pPr>
            <a:r>
              <a:rPr lang="en-US" dirty="0" smtClean="0"/>
              <a:t>Read the scenario and come up with  </a:t>
            </a:r>
            <a:r>
              <a:rPr lang="en-US" b="1" i="1" u="sng" dirty="0" smtClean="0"/>
              <a:t>3 ways </a:t>
            </a:r>
            <a:r>
              <a:rPr lang="en-US" dirty="0" smtClean="0"/>
              <a:t>a caregiver can help the toddler deal with the problem.</a:t>
            </a:r>
          </a:p>
          <a:p>
            <a:pPr marL="548640" lvl="2" indent="-274320">
              <a:buClr>
                <a:schemeClr val="accent3"/>
              </a:buClr>
              <a:buSzPct val="95000"/>
            </a:pPr>
            <a:r>
              <a:rPr lang="en-US" dirty="0" smtClean="0"/>
              <a:t>Rotate who will act out how to deal with the situation~ EVERYONE participates</a:t>
            </a:r>
          </a:p>
          <a:p>
            <a:endParaRPr lang="en-US" dirty="0" smtClean="0"/>
          </a:p>
          <a:p>
            <a:r>
              <a:rPr lang="en-US" dirty="0" smtClean="0"/>
              <a:t>I will give each group a whiteboard, while viewing the scenario put down the ways the caregiver diffused the situation</a:t>
            </a:r>
          </a:p>
          <a:p>
            <a:pPr lvl="1"/>
            <a:endParaRPr lang="en-US"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1143000"/>
          </a:xfrm>
        </p:spPr>
        <p:txBody>
          <a:bodyPr/>
          <a:lstStyle/>
          <a:p>
            <a:r>
              <a:rPr lang="en-US" dirty="0" smtClean="0"/>
              <a:t>Toddler Scenarios:</a:t>
            </a:r>
            <a:endParaRPr lang="en-US" dirty="0"/>
          </a:p>
        </p:txBody>
      </p:sp>
      <p:sp>
        <p:nvSpPr>
          <p:cNvPr id="3" name="Content Placeholder 2"/>
          <p:cNvSpPr>
            <a:spLocks noGrp="1"/>
          </p:cNvSpPr>
          <p:nvPr>
            <p:ph idx="1"/>
          </p:nvPr>
        </p:nvSpPr>
        <p:spPr>
          <a:xfrm>
            <a:off x="304800" y="1447800"/>
            <a:ext cx="8382000" cy="4876800"/>
          </a:xfrm>
        </p:spPr>
        <p:txBody>
          <a:bodyPr>
            <a:normAutofit lnSpcReduction="10000"/>
          </a:bodyPr>
          <a:lstStyle/>
          <a:p>
            <a:pPr>
              <a:spcAft>
                <a:spcPts val="1200"/>
              </a:spcAft>
            </a:pPr>
            <a:r>
              <a:rPr lang="en-US" dirty="0" smtClean="0"/>
              <a:t>1.  </a:t>
            </a:r>
            <a:r>
              <a:rPr lang="en-US" sz="3500" b="1" dirty="0" smtClean="0"/>
              <a:t>You have just picked James up from his caregiver’s home.  It’s been a long day for both of you.  James is tired and hungry.  So are you.  As you approach the grocery store you decide to stop and grab some bread and milk.  James sees a candy bar and wants it.  You say ,”no” and he begins hitting you.</a:t>
            </a:r>
          </a:p>
          <a:p>
            <a:pPr>
              <a:spcAft>
                <a:spcPts val="1200"/>
              </a:spcAft>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486400"/>
          </a:xfrm>
        </p:spPr>
        <p:txBody>
          <a:bodyPr>
            <a:noAutofit/>
          </a:bodyPr>
          <a:lstStyle/>
          <a:p>
            <a:pPr>
              <a:spcAft>
                <a:spcPts val="1200"/>
              </a:spcAft>
            </a:pPr>
            <a:r>
              <a:rPr lang="en-US" sz="3600" b="1" dirty="0" smtClean="0"/>
              <a:t>2. Sarah just had a birthday party.  She received several nice, new toys from her grandparents.  Now her cousin, Matt her has come over for cake and ice cream. He sees the toys and immediately want to play with them.  Sarah throws a temper tantrum and grabs all the toys in her arm and yells, “No! Mine!”</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638800"/>
          </a:xfrm>
        </p:spPr>
        <p:txBody>
          <a:bodyPr>
            <a:normAutofit/>
          </a:bodyPr>
          <a:lstStyle/>
          <a:p>
            <a:pPr>
              <a:spcAft>
                <a:spcPts val="1200"/>
              </a:spcAft>
            </a:pPr>
            <a:r>
              <a:rPr lang="en-US" sz="3600" b="1" dirty="0" smtClean="0"/>
              <a:t>3. You have an important meeting at 3:00 p.m. It is now 2:00 and you are getting ready to go.  You look downstairs and see that you toddler has strewn toys all over the basement.  You yell at him to hurry up and get the toys put away.  He just sits down on the floor and begins to scream, “No go!”</a:t>
            </a:r>
          </a:p>
          <a:p>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638800"/>
          </a:xfrm>
        </p:spPr>
        <p:txBody>
          <a:bodyPr>
            <a:normAutofit/>
          </a:bodyPr>
          <a:lstStyle/>
          <a:p>
            <a:r>
              <a:rPr lang="en-US" sz="3600" b="1" dirty="0" smtClean="0"/>
              <a:t>4. When you came home from the grocery store yesterday, you went to put the new cereal in the cupboard.  There you found several partially full boxes of cereal.  You placed them on the cupboard for breakfast the next morning.  However, Greg, your toddler, does not want any of them.  He is having a tantrum and yelling, “No, no! Cookie!”</a:t>
            </a:r>
          </a:p>
          <a:p>
            <a:endParaRPr lang="en-US" sz="3600" b="1"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219200"/>
            <a:ext cx="8229600" cy="1143000"/>
          </a:xfrm>
        </p:spPr>
        <p:txBody>
          <a:bodyPr>
            <a:noAutofit/>
          </a:bodyPr>
          <a:lstStyle/>
          <a:p>
            <a:pPr algn="ctr"/>
            <a:r>
              <a:rPr lang="en-US" sz="4000" b="1" dirty="0" smtClean="0"/>
              <a:t>9.  </a:t>
            </a:r>
            <a:r>
              <a:rPr lang="en-US" sz="4000" b="1" i="1" u="sng" dirty="0" smtClean="0"/>
              <a:t>LOVE</a:t>
            </a:r>
            <a:r>
              <a:rPr lang="en-US" sz="4000" dirty="0" smtClean="0"/>
              <a:t>  is an emotion first expressed toward those who satisfy a baby’s physical needs.</a:t>
            </a:r>
            <a:endParaRPr lang="en-US" sz="4000" dirty="0"/>
          </a:p>
        </p:txBody>
      </p:sp>
      <p:sp>
        <p:nvSpPr>
          <p:cNvPr id="3" name="Content Placeholder 2"/>
          <p:cNvSpPr>
            <a:spLocks noGrp="1"/>
          </p:cNvSpPr>
          <p:nvPr>
            <p:ph idx="1"/>
          </p:nvPr>
        </p:nvSpPr>
        <p:spPr>
          <a:xfrm>
            <a:off x="457200" y="2468880"/>
            <a:ext cx="8229600" cy="3855720"/>
          </a:xfrm>
        </p:spPr>
        <p:txBody>
          <a:bodyPr>
            <a:normAutofit/>
          </a:bodyPr>
          <a:lstStyle/>
          <a:p>
            <a:pPr hangingPunct="0"/>
            <a:r>
              <a:rPr lang="en-US" dirty="0" smtClean="0"/>
              <a:t>Giving hugs and telling a child that they are </a:t>
            </a:r>
            <a:r>
              <a:rPr lang="en-US" b="1" dirty="0" smtClean="0"/>
              <a:t>loved</a:t>
            </a:r>
            <a:r>
              <a:rPr lang="en-US" dirty="0" smtClean="0"/>
              <a:t> is a great way to teach this emotion.  They will learn how to show it and be more accepting of it in the future.</a:t>
            </a:r>
          </a:p>
          <a:p>
            <a:pPr hangingPunct="0"/>
            <a:r>
              <a:rPr lang="en-US" dirty="0" smtClean="0"/>
              <a:t>A child’s </a:t>
            </a:r>
            <a:r>
              <a:rPr lang="en-US" b="1" dirty="0" smtClean="0"/>
              <a:t>self-confidence</a:t>
            </a:r>
            <a:r>
              <a:rPr lang="en-US" dirty="0" smtClean="0"/>
              <a:t> is built by having love and trust.</a:t>
            </a:r>
            <a:endParaRPr lang="en-US" dirty="0"/>
          </a:p>
        </p:txBody>
      </p:sp>
      <p:pic>
        <p:nvPicPr>
          <p:cNvPr id="2052" name="Picture 4" descr="C:\Documents and Settings\stjohnson\Local Settings\Temporary Internet Files\Content.IE5\GJ3DOB1Z\MCj03519990000[1].wmf"/>
          <p:cNvPicPr>
            <a:picLocks noChangeAspect="1" noChangeArrowheads="1"/>
          </p:cNvPicPr>
          <p:nvPr/>
        </p:nvPicPr>
        <p:blipFill>
          <a:blip r:embed="rId3" cstate="print"/>
          <a:srcRect/>
          <a:stretch>
            <a:fillRect/>
          </a:stretch>
        </p:blipFill>
        <p:spPr bwMode="auto">
          <a:xfrm>
            <a:off x="4419600" y="4343400"/>
            <a:ext cx="2098895" cy="2088304"/>
          </a:xfrm>
          <a:prstGeom prst="rect">
            <a:avLst/>
          </a:prstGeom>
          <a:noFill/>
        </p:spPr>
      </p:pic>
      <p:pic>
        <p:nvPicPr>
          <p:cNvPr id="6" name="Picture 2" descr="C:\Program Files\Microsoft Office\MEDIA\CAGCAT10\j0230876.wmf"/>
          <p:cNvPicPr>
            <a:picLocks noChangeAspect="1" noChangeArrowheads="1"/>
          </p:cNvPicPr>
          <p:nvPr/>
        </p:nvPicPr>
        <p:blipFill>
          <a:blip r:embed="rId4" cstate="print"/>
          <a:srcRect/>
          <a:stretch>
            <a:fillRect/>
          </a:stretch>
        </p:blipFill>
        <p:spPr bwMode="auto">
          <a:xfrm>
            <a:off x="6858000" y="4419600"/>
            <a:ext cx="1891643" cy="1905000"/>
          </a:xfrm>
          <a:prstGeom prst="rect">
            <a:avLst/>
          </a:prstGeom>
          <a:noFill/>
        </p:spPr>
      </p:pic>
      <p:sp>
        <p:nvSpPr>
          <p:cNvPr id="7" name="TextBox 6"/>
          <p:cNvSpPr txBox="1"/>
          <p:nvPr/>
        </p:nvSpPr>
        <p:spPr>
          <a:xfrm>
            <a:off x="3276600" y="5715000"/>
            <a:ext cx="808235" cy="369332"/>
          </a:xfrm>
          <a:prstGeom prst="rect">
            <a:avLst/>
          </a:prstGeom>
          <a:noFill/>
        </p:spPr>
        <p:txBody>
          <a:bodyPr wrap="none" rtlCol="0">
            <a:spAutoFit/>
          </a:bodyPr>
          <a:lstStyle/>
          <a:p>
            <a:r>
              <a:rPr lang="en-US" dirty="0" smtClean="0"/>
              <a:t>Micah</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8" presetClass="entr" presetSubtype="0" accel="10000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20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20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20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2000"/>
                                        <p:tgtEl>
                                          <p:spTgt spid="3">
                                            <p:txEl>
                                              <p:pRg st="0" end="0"/>
                                            </p:txEl>
                                          </p:spTgt>
                                        </p:tgtEl>
                                      </p:cBhvr>
                                    </p:animEffect>
                                  </p:childTnLst>
                                </p:cTn>
                              </p:par>
                            </p:childTnLst>
                          </p:cTn>
                        </p:par>
                        <p:par>
                          <p:cTn id="12" fill="hold">
                            <p:stCondLst>
                              <p:cond delay="2000"/>
                            </p:stCondLst>
                            <p:childTnLst>
                              <p:par>
                                <p:cTn id="13" presetID="58" presetClass="entr" presetSubtype="0" accel="100000" fill="hold"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2000" fill="hold"/>
                                        <p:tgtEl>
                                          <p:spTgt spid="3">
                                            <p:txEl>
                                              <p:pRg st="1" end="1"/>
                                            </p:txEl>
                                          </p:spTgt>
                                        </p:tgtEl>
                                        <p:attrNameLst>
                                          <p:attrName>ppt_w</p:attrName>
                                        </p:attrNameLst>
                                      </p:cBhvr>
                                      <p:tavLst>
                                        <p:tav tm="0">
                                          <p:val>
                                            <p:strVal val="#ppt_w*2.5"/>
                                          </p:val>
                                        </p:tav>
                                        <p:tav tm="100000">
                                          <p:val>
                                            <p:strVal val="#ppt_w"/>
                                          </p:val>
                                        </p:tav>
                                      </p:tavLst>
                                    </p:anim>
                                    <p:anim calcmode="lin" valueType="num">
                                      <p:cBhvr>
                                        <p:cTn id="16" dur="2000" fill="hold"/>
                                        <p:tgtEl>
                                          <p:spTgt spid="3">
                                            <p:txEl>
                                              <p:pRg st="1" end="1"/>
                                            </p:txEl>
                                          </p:spTgt>
                                        </p:tgtEl>
                                        <p:attrNameLst>
                                          <p:attrName>ppt_h</p:attrName>
                                        </p:attrNameLst>
                                      </p:cBhvr>
                                      <p:tavLst>
                                        <p:tav tm="0">
                                          <p:val>
                                            <p:strVal val="#ppt_h*0.01"/>
                                          </p:val>
                                        </p:tav>
                                        <p:tav tm="100000">
                                          <p:val>
                                            <p:strVal val="#ppt_h"/>
                                          </p:val>
                                        </p:tav>
                                      </p:tavLst>
                                    </p:anim>
                                    <p:anim calcmode="lin" valueType="num">
                                      <p:cBhvr>
                                        <p:cTn id="17"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8" dur="2000" fill="hold"/>
                                        <p:tgtEl>
                                          <p:spTgt spid="3">
                                            <p:txEl>
                                              <p:pRg st="1" end="1"/>
                                            </p:txEl>
                                          </p:spTgt>
                                        </p:tgtEl>
                                        <p:attrNameLst>
                                          <p:attrName>ppt_y</p:attrName>
                                        </p:attrNameLst>
                                      </p:cBhvr>
                                      <p:tavLst>
                                        <p:tav tm="0">
                                          <p:val>
                                            <p:strVal val="#ppt_h+1"/>
                                          </p:val>
                                        </p:tav>
                                        <p:tav tm="100000">
                                          <p:val>
                                            <p:strVal val="#ppt_y"/>
                                          </p:val>
                                        </p:tav>
                                      </p:tavLst>
                                    </p:anim>
                                    <p:animEffect transition="in" filter="fade">
                                      <p:cBhvr>
                                        <p:cTn id="19" dur="2000"/>
                                        <p:tgtEl>
                                          <p:spTgt spid="3">
                                            <p:txEl>
                                              <p:pRg st="1" end="1"/>
                                            </p:txEl>
                                          </p:spTgt>
                                        </p:tgtEl>
                                      </p:cBhvr>
                                    </p:animEffect>
                                  </p:childTnLst>
                                </p:cTn>
                              </p:par>
                            </p:childTnLst>
                          </p:cTn>
                        </p:par>
                        <p:par>
                          <p:cTn id="20" fill="hold">
                            <p:stCondLst>
                              <p:cond delay="4000"/>
                            </p:stCondLst>
                            <p:childTnLst>
                              <p:par>
                                <p:cTn id="21" presetID="8" presetClass="exit" presetSubtype="16" fill="hold" nodeType="afterEffect">
                                  <p:stCondLst>
                                    <p:cond delay="0"/>
                                  </p:stCondLst>
                                  <p:childTnLst>
                                    <p:animEffect transition="out" filter="diamond(in)">
                                      <p:cBhvr>
                                        <p:cTn id="22" dur="5000"/>
                                        <p:tgtEl>
                                          <p:spTgt spid="6"/>
                                        </p:tgtEl>
                                      </p:cBhvr>
                                    </p:animEffect>
                                    <p:set>
                                      <p:cBhvr>
                                        <p:cTn id="23" dur="1" fill="hold">
                                          <p:stCondLst>
                                            <p:cond delay="4999"/>
                                          </p:stCondLst>
                                        </p:cTn>
                                        <p:tgtEl>
                                          <p:spTgt spid="6"/>
                                        </p:tgtEl>
                                        <p:attrNameLst>
                                          <p:attrName>style.visibility</p:attrName>
                                        </p:attrNameLst>
                                      </p:cBhvr>
                                      <p:to>
                                        <p:strVal val="hidden"/>
                                      </p:to>
                                    </p:set>
                                  </p:childTnLst>
                                </p:cTn>
                              </p:par>
                              <p:par>
                                <p:cTn id="24" presetID="2" presetClass="exit" presetSubtype="4" fill="hold" grpId="0" nodeType="withEffect">
                                  <p:stCondLst>
                                    <p:cond delay="0"/>
                                  </p:stCondLst>
                                  <p:childTnLst>
                                    <p:anim calcmode="lin" valueType="num">
                                      <p:cBhvr additive="base">
                                        <p:cTn id="25" dur="500"/>
                                        <p:tgtEl>
                                          <p:spTgt spid="7"/>
                                        </p:tgtEl>
                                        <p:attrNameLst>
                                          <p:attrName>ppt_x</p:attrName>
                                        </p:attrNameLst>
                                      </p:cBhvr>
                                      <p:tavLst>
                                        <p:tav tm="0">
                                          <p:val>
                                            <p:strVal val="ppt_x"/>
                                          </p:val>
                                        </p:tav>
                                        <p:tav tm="100000">
                                          <p:val>
                                            <p:strVal val="ppt_x"/>
                                          </p:val>
                                        </p:tav>
                                      </p:tavLst>
                                    </p:anim>
                                    <p:anim calcmode="lin" valueType="num">
                                      <p:cBhvr additive="base">
                                        <p:cTn id="26" dur="500"/>
                                        <p:tgtEl>
                                          <p:spTgt spid="7"/>
                                        </p:tgtEl>
                                        <p:attrNameLst>
                                          <p:attrName>ppt_y</p:attrName>
                                        </p:attrNameLst>
                                      </p:cBhvr>
                                      <p:tavLst>
                                        <p:tav tm="0">
                                          <p:val>
                                            <p:strVal val="ppt_y"/>
                                          </p:val>
                                        </p:tav>
                                        <p:tav tm="100000">
                                          <p:val>
                                            <p:strVal val="1+ppt_h/2"/>
                                          </p:val>
                                        </p:tav>
                                      </p:tavLst>
                                    </p:anim>
                                    <p:set>
                                      <p:cBhvr>
                                        <p:cTn id="27" dur="1" fill="hold">
                                          <p:stCondLst>
                                            <p:cond delay="499"/>
                                          </p:stCondLst>
                                        </p:cTn>
                                        <p:tgtEl>
                                          <p:spTgt spid="7"/>
                                        </p:tgtEl>
                                        <p:attrNameLst>
                                          <p:attrName>style.visibility</p:attrName>
                                        </p:attrNameLst>
                                      </p:cBhvr>
                                      <p:to>
                                        <p:strVal val="hidden"/>
                                      </p:to>
                                    </p:set>
                                  </p:childTnLst>
                                </p:cTn>
                              </p:par>
                              <p:par>
                                <p:cTn id="28" presetID="8" presetClass="entr" presetSubtype="32" fill="hold" nodeType="withEffect">
                                  <p:stCondLst>
                                    <p:cond delay="0"/>
                                  </p:stCondLst>
                                  <p:childTnLst>
                                    <p:set>
                                      <p:cBhvr>
                                        <p:cTn id="29" dur="1" fill="hold">
                                          <p:stCondLst>
                                            <p:cond delay="0"/>
                                          </p:stCondLst>
                                        </p:cTn>
                                        <p:tgtEl>
                                          <p:spTgt spid="2052"/>
                                        </p:tgtEl>
                                        <p:attrNameLst>
                                          <p:attrName>style.visibility</p:attrName>
                                        </p:attrNameLst>
                                      </p:cBhvr>
                                      <p:to>
                                        <p:strVal val="visible"/>
                                      </p:to>
                                    </p:set>
                                    <p:animEffect transition="in" filter="diamond(out)">
                                      <p:cBhvr>
                                        <p:cTn id="30" dur="20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an0053.jpg"/>
          <p:cNvPicPr>
            <a:picLocks noGrp="1" noChangeAspect="1"/>
          </p:cNvPicPr>
          <p:nvPr>
            <p:ph idx="1"/>
          </p:nvPr>
        </p:nvPicPr>
        <p:blipFill>
          <a:blip r:embed="rId3" cstate="print"/>
          <a:srcRect t="7353" b="25735"/>
          <a:stretch>
            <a:fillRect/>
          </a:stretch>
        </p:blipFill>
        <p:spPr>
          <a:xfrm>
            <a:off x="4211172" y="0"/>
            <a:ext cx="4932829" cy="5257800"/>
          </a:xfrm>
        </p:spPr>
      </p:pic>
      <p:pic>
        <p:nvPicPr>
          <p:cNvPr id="5" name="Picture 4" descr="scan0001.jpg"/>
          <p:cNvPicPr>
            <a:picLocks noChangeAspect="1"/>
          </p:cNvPicPr>
          <p:nvPr/>
        </p:nvPicPr>
        <p:blipFill>
          <a:blip r:embed="rId4" cstate="print"/>
          <a:srcRect l="3911" t="7102" r="7823" b="16866"/>
          <a:stretch>
            <a:fillRect/>
          </a:stretch>
        </p:blipFill>
        <p:spPr>
          <a:xfrm rot="10800000">
            <a:off x="76199" y="152400"/>
            <a:ext cx="4267200" cy="5398584"/>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943600"/>
          </a:xfrm>
        </p:spPr>
        <p:txBody>
          <a:bodyPr>
            <a:normAutofit fontScale="85000" lnSpcReduction="20000"/>
          </a:bodyPr>
          <a:lstStyle/>
          <a:p>
            <a:pPr>
              <a:buNone/>
            </a:pPr>
            <a:r>
              <a:rPr lang="en-US" dirty="0" smtClean="0"/>
              <a:t>3. During </a:t>
            </a:r>
            <a:r>
              <a:rPr lang="en-US" dirty="0" smtClean="0"/>
              <a:t>the </a:t>
            </a:r>
            <a:r>
              <a:rPr lang="en-US" b="1" i="1" u="sng" dirty="0" smtClean="0"/>
              <a:t>toddler</a:t>
            </a:r>
            <a:r>
              <a:rPr lang="en-US" dirty="0" smtClean="0"/>
              <a:t> stage, there is rapid growth in the:</a:t>
            </a:r>
          </a:p>
          <a:p>
            <a:pPr>
              <a:buNone/>
            </a:pPr>
            <a:r>
              <a:rPr lang="en-US" dirty="0" smtClean="0"/>
              <a:t>	A.  Size of the head</a:t>
            </a:r>
          </a:p>
          <a:p>
            <a:pPr>
              <a:buNone/>
            </a:pPr>
            <a:r>
              <a:rPr lang="en-US" dirty="0" smtClean="0"/>
              <a:t>	B.  Upper body</a:t>
            </a:r>
          </a:p>
          <a:p>
            <a:pPr>
              <a:buNone/>
            </a:pPr>
            <a:r>
              <a:rPr lang="en-US" dirty="0" smtClean="0"/>
              <a:t>	C.  Arms and legs</a:t>
            </a:r>
          </a:p>
          <a:p>
            <a:pPr>
              <a:buNone/>
            </a:pPr>
            <a:r>
              <a:rPr lang="en-US" dirty="0" smtClean="0"/>
              <a:t>	D.  height and weight</a:t>
            </a:r>
          </a:p>
          <a:p>
            <a:pPr>
              <a:buNone/>
            </a:pPr>
            <a:r>
              <a:rPr lang="en-US" dirty="0" smtClean="0"/>
              <a:t> </a:t>
            </a:r>
          </a:p>
          <a:p>
            <a:pPr>
              <a:buNone/>
            </a:pPr>
            <a:r>
              <a:rPr lang="en-US" dirty="0" smtClean="0"/>
              <a:t>4.  Which of the following items would encourage the development of a preschooler’s </a:t>
            </a:r>
            <a:r>
              <a:rPr lang="en-US" b="1" i="1" u="sng" dirty="0" smtClean="0"/>
              <a:t>gross</a:t>
            </a:r>
            <a:r>
              <a:rPr lang="en-US" dirty="0" smtClean="0"/>
              <a:t> motor skills?</a:t>
            </a:r>
          </a:p>
          <a:p>
            <a:pPr>
              <a:buNone/>
            </a:pPr>
            <a:r>
              <a:rPr lang="en-US" dirty="0" smtClean="0"/>
              <a:t>	A.  Modeling clay                               C.  Puzzles</a:t>
            </a:r>
          </a:p>
          <a:p>
            <a:pPr>
              <a:buNone/>
            </a:pPr>
            <a:r>
              <a:rPr lang="en-US" dirty="0" smtClean="0"/>
              <a:t>	B.  Tricycle                                          D.  Scissors</a:t>
            </a:r>
          </a:p>
          <a:p>
            <a:pPr>
              <a:buNone/>
            </a:pPr>
            <a:r>
              <a:rPr lang="en-US" dirty="0" smtClean="0"/>
              <a:t> </a:t>
            </a:r>
          </a:p>
          <a:p>
            <a:pPr>
              <a:buNone/>
            </a:pPr>
            <a:r>
              <a:rPr lang="en-US" dirty="0" smtClean="0"/>
              <a:t>5.  These are some of the following self help skills that a toddler is learning except:</a:t>
            </a:r>
          </a:p>
          <a:p>
            <a:pPr>
              <a:buNone/>
            </a:pPr>
            <a:r>
              <a:rPr lang="en-US" dirty="0" smtClean="0"/>
              <a:t>	A.  Feeding themselves simple finger foods</a:t>
            </a:r>
          </a:p>
          <a:p>
            <a:pPr>
              <a:buNone/>
            </a:pPr>
            <a:r>
              <a:rPr lang="en-US" dirty="0" smtClean="0"/>
              <a:t>	B.  Dressing themselves</a:t>
            </a:r>
          </a:p>
          <a:p>
            <a:pPr>
              <a:buNone/>
            </a:pPr>
            <a:r>
              <a:rPr lang="en-US" dirty="0" smtClean="0"/>
              <a:t>	C.  Making their bed</a:t>
            </a:r>
          </a:p>
          <a:p>
            <a:pPr>
              <a:buNone/>
            </a:pPr>
            <a:r>
              <a:rPr lang="en-US" dirty="0" smtClean="0"/>
              <a:t>     D.  Washing and drying themselves</a:t>
            </a:r>
          </a:p>
          <a:p>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533400"/>
            <a:ext cx="8229600" cy="743712"/>
          </a:xfrm>
        </p:spPr>
        <p:txBody>
          <a:bodyPr>
            <a:noAutofit/>
          </a:bodyPr>
          <a:lstStyle/>
          <a:p>
            <a:pPr algn="ctr"/>
            <a:r>
              <a:rPr lang="en-US" sz="4000" dirty="0" smtClean="0"/>
              <a:t>10.  Autonomy vs. Shame and Doubt </a:t>
            </a:r>
            <a:endParaRPr lang="en-US" sz="4000" dirty="0"/>
          </a:p>
        </p:txBody>
      </p:sp>
      <p:sp>
        <p:nvSpPr>
          <p:cNvPr id="3" name="Content Placeholder 2"/>
          <p:cNvSpPr>
            <a:spLocks noGrp="1"/>
          </p:cNvSpPr>
          <p:nvPr>
            <p:ph idx="1"/>
          </p:nvPr>
        </p:nvSpPr>
        <p:spPr>
          <a:xfrm>
            <a:off x="457200" y="1295400"/>
            <a:ext cx="8229600" cy="5334000"/>
          </a:xfrm>
        </p:spPr>
        <p:txBody>
          <a:bodyPr>
            <a:normAutofit fontScale="92500"/>
          </a:bodyPr>
          <a:lstStyle/>
          <a:p>
            <a:pPr hangingPunct="0"/>
            <a:r>
              <a:rPr lang="en-US" dirty="0" smtClean="0"/>
              <a:t>Eric Erickson’s toddler stage of emotional development.    </a:t>
            </a:r>
          </a:p>
          <a:p>
            <a:pPr lvl="2" hangingPunct="0"/>
            <a:r>
              <a:rPr lang="en-US" dirty="0" smtClean="0"/>
              <a:t>Autonomy is developing a mind of their own / independence. </a:t>
            </a:r>
          </a:p>
          <a:p>
            <a:pPr lvl="2" hangingPunct="0"/>
            <a:r>
              <a:rPr lang="en-US" dirty="0" smtClean="0"/>
              <a:t>An environment that fosters Autonomy </a:t>
            </a:r>
            <a:r>
              <a:rPr lang="en-US" u="sng" dirty="0" smtClean="0"/>
              <a:t>(independence) </a:t>
            </a:r>
            <a:r>
              <a:rPr lang="en-US" dirty="0" smtClean="0"/>
              <a:t>and Trust enhances the emotional development of children and helps them to handle difficult situations now and later on in life.</a:t>
            </a:r>
            <a:r>
              <a:rPr lang="en-US" b="1" dirty="0" smtClean="0"/>
              <a:t> </a:t>
            </a:r>
          </a:p>
          <a:p>
            <a:pPr hangingPunct="0"/>
            <a:r>
              <a:rPr lang="en-US" dirty="0" smtClean="0"/>
              <a:t>A caregiver can encourage Autonomy by: </a:t>
            </a:r>
          </a:p>
          <a:p>
            <a:pPr lvl="1" hangingPunct="0"/>
            <a:r>
              <a:rPr lang="en-US" dirty="0" smtClean="0"/>
              <a:t>allowing them to try things on their own, </a:t>
            </a:r>
          </a:p>
          <a:p>
            <a:pPr lvl="1" hangingPunct="0"/>
            <a:r>
              <a:rPr lang="en-US" dirty="0" smtClean="0"/>
              <a:t>provide opportunities for success, </a:t>
            </a:r>
          </a:p>
          <a:p>
            <a:pPr lvl="1" hangingPunct="0"/>
            <a:r>
              <a:rPr lang="en-US" dirty="0" smtClean="0"/>
              <a:t>recognize efforts made. </a:t>
            </a:r>
          </a:p>
          <a:p>
            <a:pPr lvl="1" hangingPunct="0">
              <a:spcAft>
                <a:spcPts val="600"/>
              </a:spcAft>
            </a:pPr>
            <a:r>
              <a:rPr lang="en-US" dirty="0" smtClean="0"/>
              <a:t>let them make choices.	</a:t>
            </a:r>
          </a:p>
          <a:p>
            <a:pPr hangingPunct="0"/>
            <a:r>
              <a:rPr lang="en-US" b="1" dirty="0" smtClean="0"/>
              <a:t>Autonomy leads </a:t>
            </a:r>
            <a:r>
              <a:rPr lang="en-US" dirty="0" smtClean="0"/>
              <a:t>to self-control, pride, and achievement and doing the opposite causes </a:t>
            </a:r>
            <a:r>
              <a:rPr lang="en-US" b="1" dirty="0" smtClean="0"/>
              <a:t>Shame and Doubt</a:t>
            </a:r>
            <a:r>
              <a:rPr lang="en-US" dirty="0" smtClean="0"/>
              <a:t>…</a:t>
            </a:r>
            <a:endParaRPr lang="en-US" dirty="0"/>
          </a:p>
        </p:txBody>
      </p:sp>
      <p:pic>
        <p:nvPicPr>
          <p:cNvPr id="4" name="Picture 7" descr="negativism"/>
          <p:cNvPicPr>
            <a:picLocks noChangeAspect="1" noChangeArrowheads="1"/>
          </p:cNvPicPr>
          <p:nvPr/>
        </p:nvPicPr>
        <p:blipFill>
          <a:blip r:embed="rId3" cstate="print"/>
          <a:srcRect b="8696"/>
          <a:stretch>
            <a:fillRect/>
          </a:stretch>
        </p:blipFill>
        <p:spPr>
          <a:xfrm>
            <a:off x="6248400" y="3048000"/>
            <a:ext cx="2702367" cy="1981200"/>
          </a:xfrm>
          <a:prstGeom prst="rect">
            <a:avLst/>
          </a:prstGeo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8" presetClass="entr" presetSubtype="0" accel="10000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childTnLst>
                          </p:cTn>
                        </p:par>
                        <p:par>
                          <p:cTn id="12" fill="hold">
                            <p:stCondLst>
                              <p:cond delay="500"/>
                            </p:stCondLst>
                            <p:childTnLst>
                              <p:par>
                                <p:cTn id="13" presetID="58" presetClass="entr" presetSubtype="0" accel="100000" fill="hold"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strVal val="#ppt_w*2.5"/>
                                          </p:val>
                                        </p:tav>
                                        <p:tav tm="100000">
                                          <p:val>
                                            <p:strVal val="#ppt_w"/>
                                          </p:val>
                                        </p:tav>
                                      </p:tavLst>
                                    </p:anim>
                                    <p:anim calcmode="lin" valueType="num">
                                      <p:cBhvr>
                                        <p:cTn id="16" dur="1000" fill="hold"/>
                                        <p:tgtEl>
                                          <p:spTgt spid="3">
                                            <p:txEl>
                                              <p:pRg st="1" end="1"/>
                                            </p:txEl>
                                          </p:spTgt>
                                        </p:tgtEl>
                                        <p:attrNameLst>
                                          <p:attrName>ppt_h</p:attrName>
                                        </p:attrNameLst>
                                      </p:cBhvr>
                                      <p:tavLst>
                                        <p:tav tm="0">
                                          <p:val>
                                            <p:strVal val="#ppt_h*0.01"/>
                                          </p:val>
                                        </p:tav>
                                        <p:tav tm="100000">
                                          <p:val>
                                            <p:strVal val="#ppt_h"/>
                                          </p:val>
                                        </p:tav>
                                      </p:tavLst>
                                    </p:anim>
                                    <p:anim calcmode="lin" valueType="num">
                                      <p:cBhvr>
                                        <p:cTn id="1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8" dur="1000" fill="hold"/>
                                        <p:tgtEl>
                                          <p:spTgt spid="3">
                                            <p:txEl>
                                              <p:pRg st="1" end="1"/>
                                            </p:txEl>
                                          </p:spTgt>
                                        </p:tgtEl>
                                        <p:attrNameLst>
                                          <p:attrName>ppt_y</p:attrName>
                                        </p:attrNameLst>
                                      </p:cBhvr>
                                      <p:tavLst>
                                        <p:tav tm="0">
                                          <p:val>
                                            <p:strVal val="#ppt_h+1"/>
                                          </p:val>
                                        </p:tav>
                                        <p:tav tm="100000">
                                          <p:val>
                                            <p:strVal val="#ppt_y"/>
                                          </p:val>
                                        </p:tav>
                                      </p:tavLst>
                                    </p:anim>
                                    <p:animEffect transition="in" filter="fade">
                                      <p:cBhvr>
                                        <p:cTn id="19" dur="1000"/>
                                        <p:tgtEl>
                                          <p:spTgt spid="3">
                                            <p:txEl>
                                              <p:pRg st="1" end="1"/>
                                            </p:txEl>
                                          </p:spTgt>
                                        </p:tgtEl>
                                      </p:cBhvr>
                                    </p:animEffect>
                                  </p:childTnLst>
                                </p:cTn>
                              </p:par>
                            </p:childTnLst>
                          </p:cTn>
                        </p:par>
                        <p:par>
                          <p:cTn id="20" fill="hold">
                            <p:stCondLst>
                              <p:cond delay="1500"/>
                            </p:stCondLst>
                            <p:childTnLst>
                              <p:par>
                                <p:cTn id="21" presetID="58" presetClass="entr" presetSubtype="0" accel="100000" fill="hold"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strVal val="#ppt_w*2.5"/>
                                          </p:val>
                                        </p:tav>
                                        <p:tav tm="100000">
                                          <p:val>
                                            <p:strVal val="#ppt_w"/>
                                          </p:val>
                                        </p:tav>
                                      </p:tavLst>
                                    </p:anim>
                                    <p:anim calcmode="lin" valueType="num">
                                      <p:cBhvr>
                                        <p:cTn id="24" dur="1000" fill="hold"/>
                                        <p:tgtEl>
                                          <p:spTgt spid="3">
                                            <p:txEl>
                                              <p:pRg st="2" end="2"/>
                                            </p:txEl>
                                          </p:spTgt>
                                        </p:tgtEl>
                                        <p:attrNameLst>
                                          <p:attrName>ppt_h</p:attrName>
                                        </p:attrNameLst>
                                      </p:cBhvr>
                                      <p:tavLst>
                                        <p:tav tm="0">
                                          <p:val>
                                            <p:strVal val="#ppt_h*0.01"/>
                                          </p:val>
                                        </p:tav>
                                        <p:tav tm="100000">
                                          <p:val>
                                            <p:strVal val="#ppt_h"/>
                                          </p:val>
                                        </p:tav>
                                      </p:tavLst>
                                    </p:anim>
                                    <p:anim calcmode="lin" valueType="num">
                                      <p:cBhvr>
                                        <p:cTn id="2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2" end="2"/>
                                            </p:txEl>
                                          </p:spTgt>
                                        </p:tgtEl>
                                        <p:attrNameLst>
                                          <p:attrName>ppt_y</p:attrName>
                                        </p:attrNameLst>
                                      </p:cBhvr>
                                      <p:tavLst>
                                        <p:tav tm="0">
                                          <p:val>
                                            <p:strVal val="#ppt_h+1"/>
                                          </p:val>
                                        </p:tav>
                                        <p:tav tm="100000">
                                          <p:val>
                                            <p:strVal val="#ppt_y"/>
                                          </p:val>
                                        </p:tav>
                                      </p:tavLst>
                                    </p:anim>
                                    <p:animEffect transition="in" filter="fade">
                                      <p:cBhvr>
                                        <p:cTn id="27" dur="10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8" presetClass="entr" presetSubtype="0" accel="100000"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p:cTn id="32" dur="500" fill="hold"/>
                                        <p:tgtEl>
                                          <p:spTgt spid="3">
                                            <p:txEl>
                                              <p:pRg st="3" end="3"/>
                                            </p:txEl>
                                          </p:spTgt>
                                        </p:tgtEl>
                                        <p:attrNameLst>
                                          <p:attrName>ppt_w</p:attrName>
                                        </p:attrNameLst>
                                      </p:cBhvr>
                                      <p:tavLst>
                                        <p:tav tm="0">
                                          <p:val>
                                            <p:strVal val="#ppt_w*2.5"/>
                                          </p:val>
                                        </p:tav>
                                        <p:tav tm="100000">
                                          <p:val>
                                            <p:strVal val="#ppt_w"/>
                                          </p:val>
                                        </p:tav>
                                      </p:tavLst>
                                    </p:anim>
                                    <p:anim calcmode="lin" valueType="num">
                                      <p:cBhvr>
                                        <p:cTn id="33" dur="500" fill="hold"/>
                                        <p:tgtEl>
                                          <p:spTgt spid="3">
                                            <p:txEl>
                                              <p:pRg st="3" end="3"/>
                                            </p:txEl>
                                          </p:spTgt>
                                        </p:tgtEl>
                                        <p:attrNameLst>
                                          <p:attrName>ppt_h</p:attrName>
                                        </p:attrNameLst>
                                      </p:cBhvr>
                                      <p:tavLst>
                                        <p:tav tm="0">
                                          <p:val>
                                            <p:strVal val="#ppt_h*0.01"/>
                                          </p:val>
                                        </p:tav>
                                        <p:tav tm="100000">
                                          <p:val>
                                            <p:strVal val="#ppt_h"/>
                                          </p:val>
                                        </p:tav>
                                      </p:tavLst>
                                    </p:anim>
                                    <p:anim calcmode="lin" valueType="num">
                                      <p:cBhvr>
                                        <p:cTn id="3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3">
                                            <p:txEl>
                                              <p:pRg st="3" end="3"/>
                                            </p:txEl>
                                          </p:spTgt>
                                        </p:tgtEl>
                                        <p:attrNameLst>
                                          <p:attrName>ppt_y</p:attrName>
                                        </p:attrNameLst>
                                      </p:cBhvr>
                                      <p:tavLst>
                                        <p:tav tm="0">
                                          <p:val>
                                            <p:strVal val="#ppt_h+1"/>
                                          </p:val>
                                        </p:tav>
                                        <p:tav tm="100000">
                                          <p:val>
                                            <p:strVal val="#ppt_y"/>
                                          </p:val>
                                        </p:tav>
                                      </p:tavLst>
                                    </p:anim>
                                    <p:animEffect transition="in" filter="fade">
                                      <p:cBhvr>
                                        <p:cTn id="36" dur="500"/>
                                        <p:tgtEl>
                                          <p:spTgt spid="3">
                                            <p:txEl>
                                              <p:pRg st="3" end="3"/>
                                            </p:txEl>
                                          </p:spTgt>
                                        </p:tgtEl>
                                      </p:cBhvr>
                                    </p:animEffect>
                                  </p:childTnLst>
                                </p:cTn>
                              </p:par>
                              <p:par>
                                <p:cTn id="37" presetID="58" presetClass="entr" presetSubtype="0" accel="100000" fill="hold" nodeType="with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500" fill="hold"/>
                                        <p:tgtEl>
                                          <p:spTgt spid="3">
                                            <p:txEl>
                                              <p:pRg st="4" end="4"/>
                                            </p:txEl>
                                          </p:spTgt>
                                        </p:tgtEl>
                                        <p:attrNameLst>
                                          <p:attrName>ppt_w</p:attrName>
                                        </p:attrNameLst>
                                      </p:cBhvr>
                                      <p:tavLst>
                                        <p:tav tm="0">
                                          <p:val>
                                            <p:strVal val="#ppt_w*2.5"/>
                                          </p:val>
                                        </p:tav>
                                        <p:tav tm="100000">
                                          <p:val>
                                            <p:strVal val="#ppt_w"/>
                                          </p:val>
                                        </p:tav>
                                      </p:tavLst>
                                    </p:anim>
                                    <p:anim calcmode="lin" valueType="num">
                                      <p:cBhvr>
                                        <p:cTn id="40" dur="500" fill="hold"/>
                                        <p:tgtEl>
                                          <p:spTgt spid="3">
                                            <p:txEl>
                                              <p:pRg st="4" end="4"/>
                                            </p:txEl>
                                          </p:spTgt>
                                        </p:tgtEl>
                                        <p:attrNameLst>
                                          <p:attrName>ppt_h</p:attrName>
                                        </p:attrNameLst>
                                      </p:cBhvr>
                                      <p:tavLst>
                                        <p:tav tm="0">
                                          <p:val>
                                            <p:strVal val="#ppt_h*0.01"/>
                                          </p:val>
                                        </p:tav>
                                        <p:tav tm="100000">
                                          <p:val>
                                            <p:strVal val="#ppt_h"/>
                                          </p:val>
                                        </p:tav>
                                      </p:tavLst>
                                    </p:anim>
                                    <p:anim calcmode="lin" valueType="num">
                                      <p:cBhvr>
                                        <p:cTn id="4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3">
                                            <p:txEl>
                                              <p:pRg st="4" end="4"/>
                                            </p:txEl>
                                          </p:spTgt>
                                        </p:tgtEl>
                                        <p:attrNameLst>
                                          <p:attrName>ppt_y</p:attrName>
                                        </p:attrNameLst>
                                      </p:cBhvr>
                                      <p:tavLst>
                                        <p:tav tm="0">
                                          <p:val>
                                            <p:strVal val="#ppt_h+1"/>
                                          </p:val>
                                        </p:tav>
                                        <p:tav tm="100000">
                                          <p:val>
                                            <p:strVal val="#ppt_y"/>
                                          </p:val>
                                        </p:tav>
                                      </p:tavLst>
                                    </p:anim>
                                    <p:animEffect transition="in" filter="fade">
                                      <p:cBhvr>
                                        <p:cTn id="43" dur="500"/>
                                        <p:tgtEl>
                                          <p:spTgt spid="3">
                                            <p:txEl>
                                              <p:pRg st="4" end="4"/>
                                            </p:txEl>
                                          </p:spTgt>
                                        </p:tgtEl>
                                      </p:cBhvr>
                                    </p:animEffect>
                                  </p:childTnLst>
                                </p:cTn>
                              </p:par>
                              <p:par>
                                <p:cTn id="44" presetID="58" presetClass="entr" presetSubtype="0" accel="100000" fill="hold" nodeType="withEffect">
                                  <p:stCondLst>
                                    <p:cond delay="0"/>
                                  </p:stCondLst>
                                  <p:childTnLst>
                                    <p:set>
                                      <p:cBhvr>
                                        <p:cTn id="45" dur="1" fill="hold">
                                          <p:stCondLst>
                                            <p:cond delay="0"/>
                                          </p:stCondLst>
                                        </p:cTn>
                                        <p:tgtEl>
                                          <p:spTgt spid="3">
                                            <p:txEl>
                                              <p:pRg st="5" end="5"/>
                                            </p:txEl>
                                          </p:spTgt>
                                        </p:tgtEl>
                                        <p:attrNameLst>
                                          <p:attrName>style.visibility</p:attrName>
                                        </p:attrNameLst>
                                      </p:cBhvr>
                                      <p:to>
                                        <p:strVal val="visible"/>
                                      </p:to>
                                    </p:set>
                                    <p:anim calcmode="lin" valueType="num">
                                      <p:cBhvr>
                                        <p:cTn id="46" dur="500" fill="hold"/>
                                        <p:tgtEl>
                                          <p:spTgt spid="3">
                                            <p:txEl>
                                              <p:pRg st="5" end="5"/>
                                            </p:txEl>
                                          </p:spTgt>
                                        </p:tgtEl>
                                        <p:attrNameLst>
                                          <p:attrName>ppt_w</p:attrName>
                                        </p:attrNameLst>
                                      </p:cBhvr>
                                      <p:tavLst>
                                        <p:tav tm="0">
                                          <p:val>
                                            <p:strVal val="#ppt_w*2.5"/>
                                          </p:val>
                                        </p:tav>
                                        <p:tav tm="100000">
                                          <p:val>
                                            <p:strVal val="#ppt_w"/>
                                          </p:val>
                                        </p:tav>
                                      </p:tavLst>
                                    </p:anim>
                                    <p:anim calcmode="lin" valueType="num">
                                      <p:cBhvr>
                                        <p:cTn id="47" dur="500" fill="hold"/>
                                        <p:tgtEl>
                                          <p:spTgt spid="3">
                                            <p:txEl>
                                              <p:pRg st="5" end="5"/>
                                            </p:txEl>
                                          </p:spTgt>
                                        </p:tgtEl>
                                        <p:attrNameLst>
                                          <p:attrName>ppt_h</p:attrName>
                                        </p:attrNameLst>
                                      </p:cBhvr>
                                      <p:tavLst>
                                        <p:tav tm="0">
                                          <p:val>
                                            <p:strVal val="#ppt_h*0.01"/>
                                          </p:val>
                                        </p:tav>
                                        <p:tav tm="100000">
                                          <p:val>
                                            <p:strVal val="#ppt_h"/>
                                          </p:val>
                                        </p:tav>
                                      </p:tavLst>
                                    </p:anim>
                                    <p:anim calcmode="lin" valueType="num">
                                      <p:cBhvr>
                                        <p:cTn id="48"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9" dur="500" fill="hold"/>
                                        <p:tgtEl>
                                          <p:spTgt spid="3">
                                            <p:txEl>
                                              <p:pRg st="5" end="5"/>
                                            </p:txEl>
                                          </p:spTgt>
                                        </p:tgtEl>
                                        <p:attrNameLst>
                                          <p:attrName>ppt_y</p:attrName>
                                        </p:attrNameLst>
                                      </p:cBhvr>
                                      <p:tavLst>
                                        <p:tav tm="0">
                                          <p:val>
                                            <p:strVal val="#ppt_h+1"/>
                                          </p:val>
                                        </p:tav>
                                        <p:tav tm="100000">
                                          <p:val>
                                            <p:strVal val="#ppt_y"/>
                                          </p:val>
                                        </p:tav>
                                      </p:tavLst>
                                    </p:anim>
                                    <p:animEffect transition="in" filter="fade">
                                      <p:cBhvr>
                                        <p:cTn id="50" dur="500"/>
                                        <p:tgtEl>
                                          <p:spTgt spid="3">
                                            <p:txEl>
                                              <p:pRg st="5" end="5"/>
                                            </p:txEl>
                                          </p:spTgt>
                                        </p:tgtEl>
                                      </p:cBhvr>
                                    </p:animEffect>
                                  </p:childTnLst>
                                </p:cTn>
                              </p:par>
                              <p:par>
                                <p:cTn id="51" presetID="58" presetClass="entr" presetSubtype="0" accel="100000" fill="hold" nodeType="withEffect">
                                  <p:stCondLst>
                                    <p:cond delay="0"/>
                                  </p:stCondLst>
                                  <p:childTnLst>
                                    <p:set>
                                      <p:cBhvr>
                                        <p:cTn id="52" dur="1" fill="hold">
                                          <p:stCondLst>
                                            <p:cond delay="0"/>
                                          </p:stCondLst>
                                        </p:cTn>
                                        <p:tgtEl>
                                          <p:spTgt spid="3">
                                            <p:txEl>
                                              <p:pRg st="6" end="6"/>
                                            </p:txEl>
                                          </p:spTgt>
                                        </p:tgtEl>
                                        <p:attrNameLst>
                                          <p:attrName>style.visibility</p:attrName>
                                        </p:attrNameLst>
                                      </p:cBhvr>
                                      <p:to>
                                        <p:strVal val="visible"/>
                                      </p:to>
                                    </p:set>
                                    <p:anim calcmode="lin" valueType="num">
                                      <p:cBhvr>
                                        <p:cTn id="53" dur="500" fill="hold"/>
                                        <p:tgtEl>
                                          <p:spTgt spid="3">
                                            <p:txEl>
                                              <p:pRg st="6" end="6"/>
                                            </p:txEl>
                                          </p:spTgt>
                                        </p:tgtEl>
                                        <p:attrNameLst>
                                          <p:attrName>ppt_w</p:attrName>
                                        </p:attrNameLst>
                                      </p:cBhvr>
                                      <p:tavLst>
                                        <p:tav tm="0">
                                          <p:val>
                                            <p:strVal val="#ppt_w*2.5"/>
                                          </p:val>
                                        </p:tav>
                                        <p:tav tm="100000">
                                          <p:val>
                                            <p:strVal val="#ppt_w"/>
                                          </p:val>
                                        </p:tav>
                                      </p:tavLst>
                                    </p:anim>
                                    <p:anim calcmode="lin" valueType="num">
                                      <p:cBhvr>
                                        <p:cTn id="54" dur="500" fill="hold"/>
                                        <p:tgtEl>
                                          <p:spTgt spid="3">
                                            <p:txEl>
                                              <p:pRg st="6" end="6"/>
                                            </p:txEl>
                                          </p:spTgt>
                                        </p:tgtEl>
                                        <p:attrNameLst>
                                          <p:attrName>ppt_h</p:attrName>
                                        </p:attrNameLst>
                                      </p:cBhvr>
                                      <p:tavLst>
                                        <p:tav tm="0">
                                          <p:val>
                                            <p:strVal val="#ppt_h*0.01"/>
                                          </p:val>
                                        </p:tav>
                                        <p:tav tm="100000">
                                          <p:val>
                                            <p:strVal val="#ppt_h"/>
                                          </p:val>
                                        </p:tav>
                                      </p:tavLst>
                                    </p:anim>
                                    <p:anim calcmode="lin" valueType="num">
                                      <p:cBhvr>
                                        <p:cTn id="5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6" dur="500" fill="hold"/>
                                        <p:tgtEl>
                                          <p:spTgt spid="3">
                                            <p:txEl>
                                              <p:pRg st="6" end="6"/>
                                            </p:txEl>
                                          </p:spTgt>
                                        </p:tgtEl>
                                        <p:attrNameLst>
                                          <p:attrName>ppt_y</p:attrName>
                                        </p:attrNameLst>
                                      </p:cBhvr>
                                      <p:tavLst>
                                        <p:tav tm="0">
                                          <p:val>
                                            <p:strVal val="#ppt_h+1"/>
                                          </p:val>
                                        </p:tav>
                                        <p:tav tm="100000">
                                          <p:val>
                                            <p:strVal val="#ppt_y"/>
                                          </p:val>
                                        </p:tav>
                                      </p:tavLst>
                                    </p:anim>
                                    <p:animEffect transition="in" filter="fade">
                                      <p:cBhvr>
                                        <p:cTn id="57" dur="500"/>
                                        <p:tgtEl>
                                          <p:spTgt spid="3">
                                            <p:txEl>
                                              <p:pRg st="6" end="6"/>
                                            </p:txEl>
                                          </p:spTgt>
                                        </p:tgtEl>
                                      </p:cBhvr>
                                    </p:animEffect>
                                  </p:childTnLst>
                                </p:cTn>
                              </p:par>
                              <p:par>
                                <p:cTn id="58" presetID="58" presetClass="entr" presetSubtype="0" accel="100000" fill="hold" nodeType="withEffect">
                                  <p:stCondLst>
                                    <p:cond delay="0"/>
                                  </p:stCondLst>
                                  <p:childTnLst>
                                    <p:set>
                                      <p:cBhvr>
                                        <p:cTn id="59" dur="1" fill="hold">
                                          <p:stCondLst>
                                            <p:cond delay="0"/>
                                          </p:stCondLst>
                                        </p:cTn>
                                        <p:tgtEl>
                                          <p:spTgt spid="3">
                                            <p:txEl>
                                              <p:pRg st="7" end="7"/>
                                            </p:txEl>
                                          </p:spTgt>
                                        </p:tgtEl>
                                        <p:attrNameLst>
                                          <p:attrName>style.visibility</p:attrName>
                                        </p:attrNameLst>
                                      </p:cBhvr>
                                      <p:to>
                                        <p:strVal val="visible"/>
                                      </p:to>
                                    </p:set>
                                    <p:anim calcmode="lin" valueType="num">
                                      <p:cBhvr>
                                        <p:cTn id="60" dur="500" fill="hold"/>
                                        <p:tgtEl>
                                          <p:spTgt spid="3">
                                            <p:txEl>
                                              <p:pRg st="7" end="7"/>
                                            </p:txEl>
                                          </p:spTgt>
                                        </p:tgtEl>
                                        <p:attrNameLst>
                                          <p:attrName>ppt_w</p:attrName>
                                        </p:attrNameLst>
                                      </p:cBhvr>
                                      <p:tavLst>
                                        <p:tav tm="0">
                                          <p:val>
                                            <p:strVal val="#ppt_w*2.5"/>
                                          </p:val>
                                        </p:tav>
                                        <p:tav tm="100000">
                                          <p:val>
                                            <p:strVal val="#ppt_w"/>
                                          </p:val>
                                        </p:tav>
                                      </p:tavLst>
                                    </p:anim>
                                    <p:anim calcmode="lin" valueType="num">
                                      <p:cBhvr>
                                        <p:cTn id="61" dur="500" fill="hold"/>
                                        <p:tgtEl>
                                          <p:spTgt spid="3">
                                            <p:txEl>
                                              <p:pRg st="7" end="7"/>
                                            </p:txEl>
                                          </p:spTgt>
                                        </p:tgtEl>
                                        <p:attrNameLst>
                                          <p:attrName>ppt_h</p:attrName>
                                        </p:attrNameLst>
                                      </p:cBhvr>
                                      <p:tavLst>
                                        <p:tav tm="0">
                                          <p:val>
                                            <p:strVal val="#ppt_h*0.01"/>
                                          </p:val>
                                        </p:tav>
                                        <p:tav tm="100000">
                                          <p:val>
                                            <p:strVal val="#ppt_h"/>
                                          </p:val>
                                        </p:tav>
                                      </p:tavLst>
                                    </p:anim>
                                    <p:anim calcmode="lin" valueType="num">
                                      <p:cBhvr>
                                        <p:cTn id="62"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3" dur="500" fill="hold"/>
                                        <p:tgtEl>
                                          <p:spTgt spid="3">
                                            <p:txEl>
                                              <p:pRg st="7" end="7"/>
                                            </p:txEl>
                                          </p:spTgt>
                                        </p:tgtEl>
                                        <p:attrNameLst>
                                          <p:attrName>ppt_y</p:attrName>
                                        </p:attrNameLst>
                                      </p:cBhvr>
                                      <p:tavLst>
                                        <p:tav tm="0">
                                          <p:val>
                                            <p:strVal val="#ppt_h+1"/>
                                          </p:val>
                                        </p:tav>
                                        <p:tav tm="100000">
                                          <p:val>
                                            <p:strVal val="#ppt_y"/>
                                          </p:val>
                                        </p:tav>
                                      </p:tavLst>
                                    </p:anim>
                                    <p:animEffect transition="in" filter="fade">
                                      <p:cBhvr>
                                        <p:cTn id="64" dur="500"/>
                                        <p:tgtEl>
                                          <p:spTgt spid="3">
                                            <p:txEl>
                                              <p:pRg st="7" end="7"/>
                                            </p:txEl>
                                          </p:spTgt>
                                        </p:tgtEl>
                                      </p:cBhvr>
                                    </p:animEffect>
                                  </p:childTnLst>
                                </p:cTn>
                              </p:par>
                            </p:childTnLst>
                          </p:cTn>
                        </p:par>
                        <p:par>
                          <p:cTn id="65" fill="hold">
                            <p:stCondLst>
                              <p:cond delay="500"/>
                            </p:stCondLst>
                            <p:childTnLst>
                              <p:par>
                                <p:cTn id="66" presetID="58" presetClass="entr" presetSubtype="0" accel="100000" fill="hold" nodeType="afterEffect">
                                  <p:stCondLst>
                                    <p:cond delay="0"/>
                                  </p:stCondLst>
                                  <p:childTnLst>
                                    <p:set>
                                      <p:cBhvr>
                                        <p:cTn id="67" dur="1" fill="hold">
                                          <p:stCondLst>
                                            <p:cond delay="0"/>
                                          </p:stCondLst>
                                        </p:cTn>
                                        <p:tgtEl>
                                          <p:spTgt spid="3">
                                            <p:txEl>
                                              <p:pRg st="8" end="8"/>
                                            </p:txEl>
                                          </p:spTgt>
                                        </p:tgtEl>
                                        <p:attrNameLst>
                                          <p:attrName>style.visibility</p:attrName>
                                        </p:attrNameLst>
                                      </p:cBhvr>
                                      <p:to>
                                        <p:strVal val="visible"/>
                                      </p:to>
                                    </p:set>
                                    <p:anim calcmode="lin" valueType="num">
                                      <p:cBhvr>
                                        <p:cTn id="68" dur="5000" fill="hold"/>
                                        <p:tgtEl>
                                          <p:spTgt spid="3">
                                            <p:txEl>
                                              <p:pRg st="8" end="8"/>
                                            </p:txEl>
                                          </p:spTgt>
                                        </p:tgtEl>
                                        <p:attrNameLst>
                                          <p:attrName>ppt_w</p:attrName>
                                        </p:attrNameLst>
                                      </p:cBhvr>
                                      <p:tavLst>
                                        <p:tav tm="0">
                                          <p:val>
                                            <p:strVal val="#ppt_w*2.5"/>
                                          </p:val>
                                        </p:tav>
                                        <p:tav tm="100000">
                                          <p:val>
                                            <p:strVal val="#ppt_w"/>
                                          </p:val>
                                        </p:tav>
                                      </p:tavLst>
                                    </p:anim>
                                    <p:anim calcmode="lin" valueType="num">
                                      <p:cBhvr>
                                        <p:cTn id="69" dur="5000" fill="hold"/>
                                        <p:tgtEl>
                                          <p:spTgt spid="3">
                                            <p:txEl>
                                              <p:pRg st="8" end="8"/>
                                            </p:txEl>
                                          </p:spTgt>
                                        </p:tgtEl>
                                        <p:attrNameLst>
                                          <p:attrName>ppt_h</p:attrName>
                                        </p:attrNameLst>
                                      </p:cBhvr>
                                      <p:tavLst>
                                        <p:tav tm="0">
                                          <p:val>
                                            <p:strVal val="#ppt_h*0.01"/>
                                          </p:val>
                                        </p:tav>
                                        <p:tav tm="100000">
                                          <p:val>
                                            <p:strVal val="#ppt_h"/>
                                          </p:val>
                                        </p:tav>
                                      </p:tavLst>
                                    </p:anim>
                                    <p:anim calcmode="lin" valueType="num">
                                      <p:cBhvr>
                                        <p:cTn id="70" dur="5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71" dur="5000" fill="hold"/>
                                        <p:tgtEl>
                                          <p:spTgt spid="3">
                                            <p:txEl>
                                              <p:pRg st="8" end="8"/>
                                            </p:txEl>
                                          </p:spTgt>
                                        </p:tgtEl>
                                        <p:attrNameLst>
                                          <p:attrName>ppt_y</p:attrName>
                                        </p:attrNameLst>
                                      </p:cBhvr>
                                      <p:tavLst>
                                        <p:tav tm="0">
                                          <p:val>
                                            <p:strVal val="#ppt_h+1"/>
                                          </p:val>
                                        </p:tav>
                                        <p:tav tm="100000">
                                          <p:val>
                                            <p:strVal val="#ppt_y"/>
                                          </p:val>
                                        </p:tav>
                                      </p:tavLst>
                                    </p:anim>
                                    <p:animEffect transition="in" filter="fade">
                                      <p:cBhvr>
                                        <p:cTn id="72" dur="5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2600" y="1600200"/>
            <a:ext cx="3124200" cy="1143000"/>
          </a:xfrm>
        </p:spPr>
        <p:txBody>
          <a:bodyPr>
            <a:normAutofit fontScale="90000"/>
          </a:bodyPr>
          <a:lstStyle/>
          <a:p>
            <a:r>
              <a:rPr lang="en-US" dirty="0" smtClean="0"/>
              <a:t>What would a positive parent say?</a:t>
            </a:r>
            <a:endParaRPr lang="en-US" dirty="0"/>
          </a:p>
        </p:txBody>
      </p:sp>
      <p:pic>
        <p:nvPicPr>
          <p:cNvPr id="4" name="Content Placeholder 3" descr="positiveparent.jpg"/>
          <p:cNvPicPr>
            <a:picLocks noGrp="1" noChangeAspect="1"/>
          </p:cNvPicPr>
          <p:nvPr>
            <p:ph idx="1"/>
          </p:nvPr>
        </p:nvPicPr>
        <p:blipFill>
          <a:blip r:embed="rId3" cstate="print"/>
          <a:stretch>
            <a:fillRect/>
          </a:stretch>
        </p:blipFill>
        <p:spPr>
          <a:xfrm>
            <a:off x="484487" y="857250"/>
            <a:ext cx="4697113" cy="5787392"/>
          </a:xfrm>
        </p:spPr>
      </p:pic>
      <p:pic>
        <p:nvPicPr>
          <p:cNvPr id="5" name="Picture 2" descr="C:\Documents and Settings\stjohnson\Local Settings\Temporary Internet Files\Content.IE5\C2OK2GN5\MMAG00183_0000[1].gif"/>
          <p:cNvPicPr>
            <a:picLocks noChangeAspect="1" noChangeArrowheads="1" noCrop="1"/>
          </p:cNvPicPr>
          <p:nvPr/>
        </p:nvPicPr>
        <p:blipFill>
          <a:blip r:embed="rId4" cstate="print"/>
          <a:srcRect/>
          <a:stretch>
            <a:fillRect/>
          </a:stretch>
        </p:blipFill>
        <p:spPr bwMode="auto">
          <a:xfrm>
            <a:off x="6858000" y="3429000"/>
            <a:ext cx="952500" cy="1685925"/>
          </a:xfrm>
          <a:prstGeom prst="rect">
            <a:avLst/>
          </a:prstGeom>
          <a:noFill/>
        </p:spPr>
      </p:pic>
      <p:sp>
        <p:nvSpPr>
          <p:cNvPr id="6" name="TextBox 5"/>
          <p:cNvSpPr txBox="1"/>
          <p:nvPr/>
        </p:nvSpPr>
        <p:spPr>
          <a:xfrm>
            <a:off x="7239000" y="5181600"/>
            <a:ext cx="1492781" cy="369332"/>
          </a:xfrm>
          <a:prstGeom prst="rect">
            <a:avLst/>
          </a:prstGeom>
          <a:noFill/>
        </p:spPr>
        <p:txBody>
          <a:bodyPr wrap="none" rtlCol="0">
            <a:spAutoFit/>
          </a:bodyPr>
          <a:lstStyle/>
          <a:p>
            <a:r>
              <a:rPr lang="en-US" b="1" dirty="0" smtClean="0"/>
              <a:t>“Very Good”</a:t>
            </a:r>
            <a:endParaRPr lang="en-US" b="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ox(in)">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ways.jpg"/>
          <p:cNvPicPr>
            <a:picLocks noGrp="1" noChangeAspect="1"/>
          </p:cNvPicPr>
          <p:nvPr>
            <p:ph idx="1"/>
          </p:nvPr>
        </p:nvPicPr>
        <p:blipFill>
          <a:blip r:embed="rId3" cstate="print"/>
          <a:stretch>
            <a:fillRect/>
          </a:stretch>
        </p:blipFill>
        <p:spPr>
          <a:xfrm rot="21600000">
            <a:off x="1295400" y="-1"/>
            <a:ext cx="6553200" cy="6858000"/>
          </a:xfrm>
        </p:spPr>
      </p:pic>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verygood2.jpg"/>
          <p:cNvPicPr>
            <a:picLocks noGrp="1" noChangeAspect="1"/>
          </p:cNvPicPr>
          <p:nvPr>
            <p:ph idx="1"/>
          </p:nvPr>
        </p:nvPicPr>
        <p:blipFill>
          <a:blip r:embed="rId3" cstate="print"/>
          <a:stretch>
            <a:fillRect/>
          </a:stretch>
        </p:blipFill>
        <p:spPr>
          <a:xfrm>
            <a:off x="0" y="912781"/>
            <a:ext cx="4572002" cy="5945219"/>
          </a:xfrm>
        </p:spPr>
      </p:pic>
      <p:pic>
        <p:nvPicPr>
          <p:cNvPr id="5" name="Picture 4" descr="verygood3.jpg"/>
          <p:cNvPicPr>
            <a:picLocks noChangeAspect="1"/>
          </p:cNvPicPr>
          <p:nvPr/>
        </p:nvPicPr>
        <p:blipFill>
          <a:blip r:embed="rId4" cstate="print"/>
          <a:stretch>
            <a:fillRect/>
          </a:stretch>
        </p:blipFill>
        <p:spPr>
          <a:xfrm>
            <a:off x="4630110" y="762000"/>
            <a:ext cx="4513890" cy="5943600"/>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Bell Work</a:t>
            </a:r>
            <a:endParaRPr lang="en-US" dirty="0"/>
          </a:p>
        </p:txBody>
      </p:sp>
      <p:sp>
        <p:nvSpPr>
          <p:cNvPr id="3" name="Content Placeholder 2"/>
          <p:cNvSpPr>
            <a:spLocks noGrp="1"/>
          </p:cNvSpPr>
          <p:nvPr>
            <p:ph idx="1"/>
          </p:nvPr>
        </p:nvSpPr>
        <p:spPr/>
        <p:txBody>
          <a:bodyPr>
            <a:normAutofit/>
          </a:bodyPr>
          <a:lstStyle/>
          <a:p>
            <a:r>
              <a:rPr lang="en-US" sz="4500" b="1" dirty="0" smtClean="0"/>
              <a:t>How would you handle a toddler having a temper tantrum in the park, when there are many parents and kids playing?</a:t>
            </a:r>
            <a:endParaRPr lang="en-US" sz="4500" b="1"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 2 Quiz #1</a:t>
            </a:r>
            <a:endParaRPr lang="en-US" dirty="0"/>
          </a:p>
        </p:txBody>
      </p:sp>
      <p:sp>
        <p:nvSpPr>
          <p:cNvPr id="3" name="Content Placeholder 2"/>
          <p:cNvSpPr>
            <a:spLocks noGrp="1"/>
          </p:cNvSpPr>
          <p:nvPr>
            <p:ph idx="1"/>
          </p:nvPr>
        </p:nvSpPr>
        <p:spPr/>
        <p:txBody>
          <a:bodyPr>
            <a:normAutofit lnSpcReduction="10000"/>
          </a:bodyPr>
          <a:lstStyle/>
          <a:p>
            <a:pPr marL="514350" indent="-514350">
              <a:buAutoNum type="arabicPeriod"/>
            </a:pPr>
            <a:r>
              <a:rPr lang="en-US" sz="3500" b="1" dirty="0" smtClean="0"/>
              <a:t>A good way to show toddlers that they are loved is by:</a:t>
            </a:r>
          </a:p>
          <a:p>
            <a:pPr marL="914400" lvl="1" indent="-514350">
              <a:buNone/>
            </a:pPr>
            <a:r>
              <a:rPr lang="en-US" sz="3500" b="1" dirty="0" smtClean="0"/>
              <a:t>	A. Giving hugs and telling them are loved</a:t>
            </a:r>
          </a:p>
          <a:p>
            <a:pPr marL="914400" lvl="1" indent="-514350">
              <a:buNone/>
            </a:pPr>
            <a:r>
              <a:rPr lang="en-US" sz="3500" b="1" dirty="0" smtClean="0"/>
              <a:t>	B. Buying them toys</a:t>
            </a:r>
          </a:p>
          <a:p>
            <a:pPr marL="914400" lvl="1" indent="-514350">
              <a:buNone/>
            </a:pPr>
            <a:r>
              <a:rPr lang="en-US" sz="3500" b="1" dirty="0" smtClean="0"/>
              <a:t>	C. Having surprises for them on birthdays and other special occasions</a:t>
            </a:r>
            <a:endParaRPr lang="en-US" sz="3500" b="1"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143000"/>
            <a:ext cx="8686800" cy="4937125"/>
          </a:xfrm>
        </p:spPr>
        <p:txBody>
          <a:bodyPr/>
          <a:lstStyle/>
          <a:p>
            <a:pPr>
              <a:buNone/>
            </a:pPr>
            <a:r>
              <a:rPr lang="en-US" dirty="0" smtClean="0"/>
              <a:t>2. </a:t>
            </a:r>
            <a:r>
              <a:rPr lang="en-US" sz="3500" b="1" dirty="0" smtClean="0"/>
              <a:t>What type of play do toddlers MOST often participate?</a:t>
            </a:r>
          </a:p>
          <a:p>
            <a:pPr>
              <a:buNone/>
            </a:pPr>
            <a:r>
              <a:rPr lang="en-US" sz="3500" b="1" dirty="0" smtClean="0"/>
              <a:t>	A. Onlooker play</a:t>
            </a:r>
          </a:p>
          <a:p>
            <a:pPr>
              <a:buNone/>
            </a:pPr>
            <a:r>
              <a:rPr lang="en-US" sz="3500" b="1" dirty="0" smtClean="0"/>
              <a:t>	B. Parallel play</a:t>
            </a:r>
          </a:p>
          <a:p>
            <a:pPr>
              <a:buNone/>
            </a:pPr>
            <a:r>
              <a:rPr lang="en-US" sz="3500" b="1" dirty="0" smtClean="0"/>
              <a:t>	C. Cooperative play</a:t>
            </a:r>
          </a:p>
          <a:p>
            <a:pPr>
              <a:buNone/>
            </a:pPr>
            <a:r>
              <a:rPr lang="en-US" sz="3500" b="1" dirty="0" smtClean="0"/>
              <a:t>	D. Dramatic play</a:t>
            </a:r>
          </a:p>
          <a:p>
            <a:pPr>
              <a:buNone/>
            </a:pPr>
            <a:endParaRPr lang="en-US" dirty="0" smtClean="0"/>
          </a:p>
          <a:p>
            <a:pPr>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562600"/>
          </a:xfrm>
        </p:spPr>
        <p:txBody>
          <a:bodyPr/>
          <a:lstStyle/>
          <a:p>
            <a:pPr>
              <a:buNone/>
            </a:pPr>
            <a:r>
              <a:rPr lang="en-US" dirty="0" smtClean="0"/>
              <a:t>3. </a:t>
            </a:r>
            <a:r>
              <a:rPr lang="en-US" sz="3500" b="1" dirty="0" smtClean="0"/>
              <a:t>Which term is used to describe the toddler’s idea that the whole world revolves around them?</a:t>
            </a:r>
          </a:p>
          <a:p>
            <a:pPr>
              <a:buNone/>
            </a:pPr>
            <a:r>
              <a:rPr lang="en-US" sz="3500" b="1" dirty="0" smtClean="0"/>
              <a:t>	A. Negativism</a:t>
            </a:r>
          </a:p>
          <a:p>
            <a:pPr>
              <a:buNone/>
            </a:pPr>
            <a:r>
              <a:rPr lang="en-US" sz="3500" b="1" dirty="0" smtClean="0"/>
              <a:t>	B. Autonomy</a:t>
            </a:r>
          </a:p>
          <a:p>
            <a:pPr>
              <a:buNone/>
            </a:pPr>
            <a:r>
              <a:rPr lang="en-US" sz="3500" b="1" dirty="0" smtClean="0"/>
              <a:t>	C. Egocentrism</a:t>
            </a:r>
          </a:p>
          <a:p>
            <a:pPr>
              <a:buNone/>
            </a:pPr>
            <a:r>
              <a:rPr lang="en-US" sz="3500" b="1" dirty="0" smtClean="0"/>
              <a:t>	D. Stubborn</a:t>
            </a:r>
            <a:endParaRPr lang="en-US" sz="3500" b="1"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334000"/>
          </a:xfrm>
        </p:spPr>
        <p:txBody>
          <a:bodyPr/>
          <a:lstStyle/>
          <a:p>
            <a:pPr>
              <a:buNone/>
            </a:pPr>
            <a:r>
              <a:rPr lang="en-US" dirty="0" smtClean="0"/>
              <a:t>4</a:t>
            </a:r>
            <a:r>
              <a:rPr lang="en-US" sz="3500" b="1" dirty="0" smtClean="0"/>
              <a:t>. Which of these is a characteristic of a typical two year old?</a:t>
            </a:r>
          </a:p>
          <a:p>
            <a:pPr>
              <a:buNone/>
            </a:pPr>
            <a:r>
              <a:rPr lang="en-US" sz="3500" b="1" dirty="0" smtClean="0"/>
              <a:t>	A. Plays cooperatively with others</a:t>
            </a:r>
          </a:p>
          <a:p>
            <a:pPr>
              <a:buNone/>
            </a:pPr>
            <a:r>
              <a:rPr lang="en-US" sz="3500" b="1" dirty="0" smtClean="0"/>
              <a:t>	B. Accepting and agreeable</a:t>
            </a:r>
          </a:p>
          <a:p>
            <a:pPr>
              <a:buNone/>
            </a:pPr>
            <a:r>
              <a:rPr lang="en-US" sz="3500" b="1" dirty="0" smtClean="0"/>
              <a:t>	C. Patient</a:t>
            </a:r>
          </a:p>
          <a:p>
            <a:pPr>
              <a:buNone/>
            </a:pPr>
            <a:r>
              <a:rPr lang="en-US" sz="3500" b="1" dirty="0" smtClean="0"/>
              <a:t>	D. Short attention span</a:t>
            </a:r>
            <a:endParaRPr lang="en-US" sz="3500" b="1"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410200"/>
          </a:xfrm>
        </p:spPr>
        <p:txBody>
          <a:bodyPr/>
          <a:lstStyle/>
          <a:p>
            <a:pPr>
              <a:buNone/>
            </a:pPr>
            <a:r>
              <a:rPr lang="en-US" dirty="0" smtClean="0"/>
              <a:t>5. </a:t>
            </a:r>
            <a:r>
              <a:rPr lang="en-US" sz="3500" b="1" dirty="0" smtClean="0"/>
              <a:t>Toddlers want to be</a:t>
            </a:r>
          </a:p>
          <a:p>
            <a:pPr>
              <a:buNone/>
            </a:pPr>
            <a:r>
              <a:rPr lang="en-US" sz="3500" b="1" dirty="0" smtClean="0"/>
              <a:t>	A. Independent</a:t>
            </a:r>
          </a:p>
          <a:p>
            <a:pPr>
              <a:buNone/>
            </a:pPr>
            <a:r>
              <a:rPr lang="en-US" sz="3500" b="1" dirty="0" smtClean="0"/>
              <a:t>	B. Treated like a baby</a:t>
            </a:r>
          </a:p>
          <a:p>
            <a:pPr>
              <a:buNone/>
            </a:pPr>
            <a:r>
              <a:rPr lang="en-US" sz="3500" b="1" dirty="0" smtClean="0"/>
              <a:t>	C. Just like their friends</a:t>
            </a:r>
          </a:p>
          <a:p>
            <a:pPr>
              <a:buNone/>
            </a:pPr>
            <a:r>
              <a:rPr lang="en-US" sz="3500" b="1" dirty="0" smtClean="0"/>
              <a:t>	D. Helped when they do thing.</a:t>
            </a:r>
            <a:endParaRPr lang="en-US" sz="3500" b="1"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Reality Baby and Books</a:t>
            </a:r>
            <a:endParaRPr lang="en-US" dirty="0"/>
          </a:p>
        </p:txBody>
      </p:sp>
      <p:sp>
        <p:nvSpPr>
          <p:cNvPr id="5" name="Text Placeholder 4"/>
          <p:cNvSpPr>
            <a:spLocks noGrp="1"/>
          </p:cNvSpPr>
          <p:nvPr>
            <p:ph type="body" idx="1"/>
          </p:nvPr>
        </p:nvSpPr>
        <p:spPr/>
        <p:txBody>
          <a:bodyPr/>
          <a:lstStyle/>
          <a:p>
            <a:r>
              <a:rPr lang="en-US" dirty="0" smtClean="0"/>
              <a:t>Books</a:t>
            </a:r>
            <a:endParaRPr lang="en-US" dirty="0"/>
          </a:p>
        </p:txBody>
      </p:sp>
      <p:sp>
        <p:nvSpPr>
          <p:cNvPr id="7" name="Text Placeholder 6"/>
          <p:cNvSpPr>
            <a:spLocks noGrp="1"/>
          </p:cNvSpPr>
          <p:nvPr>
            <p:ph type="body" sz="half" idx="3"/>
          </p:nvPr>
        </p:nvSpPr>
        <p:spPr/>
        <p:txBody>
          <a:bodyPr/>
          <a:lstStyle/>
          <a:p>
            <a:r>
              <a:rPr lang="en-US" dirty="0" smtClean="0"/>
              <a:t>Reality Baby</a:t>
            </a:r>
            <a:endParaRPr lang="en-US" dirty="0"/>
          </a:p>
        </p:txBody>
      </p:sp>
      <p:sp>
        <p:nvSpPr>
          <p:cNvPr id="6" name="Content Placeholder 5"/>
          <p:cNvSpPr>
            <a:spLocks noGrp="1"/>
          </p:cNvSpPr>
          <p:nvPr>
            <p:ph sz="quarter" idx="2"/>
          </p:nvPr>
        </p:nvSpPr>
        <p:spPr/>
        <p:txBody>
          <a:bodyPr/>
          <a:lstStyle/>
          <a:p>
            <a:r>
              <a:rPr lang="en-US" dirty="0" smtClean="0"/>
              <a:t>Today:</a:t>
            </a:r>
          </a:p>
          <a:p>
            <a:r>
              <a:rPr lang="en-US" dirty="0" err="1" smtClean="0"/>
              <a:t>Torri</a:t>
            </a:r>
            <a:r>
              <a:rPr lang="en-US" dirty="0" smtClean="0"/>
              <a:t> A.</a:t>
            </a:r>
          </a:p>
          <a:p>
            <a:r>
              <a:rPr lang="en-US" dirty="0" smtClean="0"/>
              <a:t>Shania J.</a:t>
            </a:r>
          </a:p>
          <a:p>
            <a:endParaRPr lang="en-US" dirty="0" smtClean="0"/>
          </a:p>
          <a:p>
            <a:r>
              <a:rPr lang="en-US" dirty="0" smtClean="0"/>
              <a:t>Wednesday</a:t>
            </a:r>
          </a:p>
          <a:p>
            <a:r>
              <a:rPr lang="en-US" dirty="0" err="1" smtClean="0"/>
              <a:t>Carie</a:t>
            </a:r>
            <a:r>
              <a:rPr lang="en-US" dirty="0" smtClean="0"/>
              <a:t> B.</a:t>
            </a:r>
          </a:p>
          <a:p>
            <a:r>
              <a:rPr lang="en-US" dirty="0" smtClean="0"/>
              <a:t>Chase R.</a:t>
            </a:r>
          </a:p>
        </p:txBody>
      </p:sp>
      <p:sp>
        <p:nvSpPr>
          <p:cNvPr id="8" name="Content Placeholder 7"/>
          <p:cNvSpPr>
            <a:spLocks noGrp="1"/>
          </p:cNvSpPr>
          <p:nvPr>
            <p:ph sz="quarter" idx="4"/>
          </p:nvPr>
        </p:nvSpPr>
        <p:spPr/>
        <p:txBody>
          <a:bodyPr>
            <a:normAutofit lnSpcReduction="10000"/>
          </a:bodyPr>
          <a:lstStyle/>
          <a:p>
            <a:r>
              <a:rPr lang="en-US" dirty="0" smtClean="0"/>
              <a:t>Gunner </a:t>
            </a:r>
          </a:p>
          <a:p>
            <a:r>
              <a:rPr lang="en-US" dirty="0" smtClean="0"/>
              <a:t>Pablo</a:t>
            </a:r>
          </a:p>
          <a:p>
            <a:r>
              <a:rPr lang="en-US" dirty="0" err="1" smtClean="0"/>
              <a:t>Carie</a:t>
            </a:r>
            <a:endParaRPr lang="en-US" dirty="0" smtClean="0"/>
          </a:p>
          <a:p>
            <a:r>
              <a:rPr lang="en-US" dirty="0" smtClean="0"/>
              <a:t>Dalton</a:t>
            </a:r>
          </a:p>
          <a:p>
            <a:r>
              <a:rPr lang="en-US" dirty="0" err="1" smtClean="0"/>
              <a:t>Myrranda</a:t>
            </a:r>
            <a:endParaRPr lang="en-US" dirty="0" smtClean="0"/>
          </a:p>
          <a:p>
            <a:r>
              <a:rPr lang="en-US" dirty="0" smtClean="0"/>
              <a:t>Sierra</a:t>
            </a:r>
          </a:p>
          <a:p>
            <a:r>
              <a:rPr lang="en-US" dirty="0" err="1" smtClean="0"/>
              <a:t>Kenzee</a:t>
            </a:r>
            <a:endParaRPr lang="en-US" dirty="0" smtClean="0"/>
          </a:p>
          <a:p>
            <a:r>
              <a:rPr lang="en-US" dirty="0" smtClean="0"/>
              <a:t>Tiffany G.</a:t>
            </a:r>
          </a:p>
          <a:p>
            <a:r>
              <a:rPr lang="en-US" dirty="0" err="1" smtClean="0"/>
              <a:t>Jenessa</a:t>
            </a:r>
            <a:r>
              <a:rPr lang="en-US" dirty="0" smtClean="0"/>
              <a:t> </a:t>
            </a:r>
          </a:p>
          <a:p>
            <a:r>
              <a:rPr lang="en-US" dirty="0" err="1" smtClean="0"/>
              <a:t>Abbie</a:t>
            </a:r>
            <a:endParaRPr lang="en-US" dirty="0" smtClean="0"/>
          </a:p>
        </p:txBody>
      </p:sp>
    </p:spTree>
    <p:extLst>
      <p:ext uri="{BB962C8B-B14F-4D97-AF65-F5344CB8AC3E}">
        <p14:creationId xmlns:p14="http://schemas.microsoft.com/office/powerpoint/2010/main" val="169260763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486400"/>
          </a:xfrm>
        </p:spPr>
        <p:txBody>
          <a:bodyPr>
            <a:normAutofit fontScale="92500" lnSpcReduction="10000"/>
          </a:bodyPr>
          <a:lstStyle/>
          <a:p>
            <a:pPr>
              <a:buNone/>
            </a:pPr>
            <a:r>
              <a:rPr lang="en-US" dirty="0" smtClean="0"/>
              <a:t>6.  </a:t>
            </a:r>
            <a:r>
              <a:rPr lang="en-US" sz="3500" b="1" dirty="0" smtClean="0"/>
              <a:t>Which statement about toilet training is true?</a:t>
            </a:r>
          </a:p>
          <a:p>
            <a:pPr lvl="0">
              <a:buNone/>
            </a:pPr>
            <a:r>
              <a:rPr lang="en-US" sz="3500" b="1" dirty="0" smtClean="0"/>
              <a:t>a. Children are ready to be toilet trained when they turn two</a:t>
            </a:r>
          </a:p>
          <a:p>
            <a:pPr lvl="0">
              <a:buNone/>
            </a:pPr>
            <a:r>
              <a:rPr lang="en-US" sz="3500" b="1" dirty="0" smtClean="0"/>
              <a:t>b. Parents should train the child when the child is physically   and emotionally ready.</a:t>
            </a:r>
          </a:p>
          <a:p>
            <a:pPr lvl="0">
              <a:buNone/>
            </a:pPr>
            <a:r>
              <a:rPr lang="en-US" sz="3500" b="1" dirty="0" smtClean="0"/>
              <a:t>c. If the child has an accident, get angry and make them clean  it up</a:t>
            </a:r>
          </a:p>
          <a:p>
            <a:pPr lvl="0">
              <a:buNone/>
            </a:pPr>
            <a:r>
              <a:rPr lang="en-US" sz="3500" b="1" dirty="0" smtClean="0"/>
              <a:t>d. Once you start training the child, do not stop until the child   is trained</a:t>
            </a:r>
          </a:p>
          <a:p>
            <a:pPr>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562600"/>
          </a:xfrm>
        </p:spPr>
        <p:txBody>
          <a:bodyPr>
            <a:normAutofit fontScale="92500"/>
          </a:bodyPr>
          <a:lstStyle/>
          <a:p>
            <a:pPr>
              <a:buNone/>
            </a:pPr>
            <a:r>
              <a:rPr lang="en-US" sz="3500" b="1" dirty="0" smtClean="0"/>
              <a:t>7.  Which statement about toddlers’ physical development is true?</a:t>
            </a:r>
          </a:p>
          <a:p>
            <a:pPr lvl="0">
              <a:buNone/>
            </a:pPr>
            <a:r>
              <a:rPr lang="en-US" sz="3500" b="1" dirty="0" smtClean="0"/>
              <a:t>A. An average two year old walks and runs with his feet further apart than an adult</a:t>
            </a:r>
          </a:p>
          <a:p>
            <a:pPr lvl="0">
              <a:buNone/>
            </a:pPr>
            <a:r>
              <a:rPr lang="en-US" sz="3500" b="1" dirty="0" smtClean="0"/>
              <a:t>B. Going down stairs alternating feet is easy for a two year old to do</a:t>
            </a:r>
          </a:p>
          <a:p>
            <a:pPr lvl="0">
              <a:buNone/>
            </a:pPr>
            <a:r>
              <a:rPr lang="en-US" sz="3500" b="1" dirty="0" smtClean="0"/>
              <a:t>C. A toddler does not have the eye hand coordination to feed themselves.</a:t>
            </a:r>
          </a:p>
          <a:p>
            <a:pPr lvl="0">
              <a:buNone/>
            </a:pPr>
            <a:r>
              <a:rPr lang="en-US" sz="3500" b="1" dirty="0" smtClean="0"/>
              <a:t>D. An average 3 year old toddler can hop on one foot</a:t>
            </a:r>
          </a:p>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410200"/>
          </a:xfrm>
        </p:spPr>
        <p:txBody>
          <a:bodyPr/>
          <a:lstStyle/>
          <a:p>
            <a:pPr>
              <a:buNone/>
            </a:pPr>
            <a:r>
              <a:rPr lang="en-US" dirty="0" smtClean="0"/>
              <a:t>8.  </a:t>
            </a:r>
            <a:r>
              <a:rPr lang="en-US" sz="3500" b="1" dirty="0" smtClean="0"/>
              <a:t>During the toddler stage, there is rapid growth in the:</a:t>
            </a:r>
          </a:p>
          <a:p>
            <a:pPr>
              <a:buNone/>
            </a:pPr>
            <a:r>
              <a:rPr lang="en-US" sz="3500" b="1" dirty="0" smtClean="0"/>
              <a:t>	A.  Size of the head</a:t>
            </a:r>
          </a:p>
          <a:p>
            <a:pPr>
              <a:buNone/>
            </a:pPr>
            <a:r>
              <a:rPr lang="en-US" sz="3500" b="1" dirty="0" smtClean="0"/>
              <a:t>	B.  Upper body</a:t>
            </a:r>
          </a:p>
          <a:p>
            <a:pPr>
              <a:buNone/>
            </a:pPr>
            <a:r>
              <a:rPr lang="en-US" sz="3500" b="1" dirty="0" smtClean="0"/>
              <a:t>	C.  Arms and legs</a:t>
            </a:r>
          </a:p>
          <a:p>
            <a:pPr>
              <a:buNone/>
            </a:pPr>
            <a:r>
              <a:rPr lang="en-US" sz="3500" b="1" dirty="0" smtClean="0"/>
              <a:t>	D.  height and weight</a:t>
            </a:r>
          </a:p>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914400"/>
            <a:ext cx="8229600" cy="5455920"/>
          </a:xfrm>
        </p:spPr>
        <p:txBody>
          <a:bodyPr>
            <a:normAutofit/>
          </a:bodyPr>
          <a:lstStyle/>
          <a:p>
            <a:pPr>
              <a:buNone/>
            </a:pPr>
            <a:r>
              <a:rPr lang="en-US" sz="3500" b="1" dirty="0" smtClean="0"/>
              <a:t>9.  Which of the following items would encourage the development of a preschooler’s gross motor skills?</a:t>
            </a:r>
          </a:p>
          <a:p>
            <a:pPr>
              <a:buNone/>
            </a:pPr>
            <a:r>
              <a:rPr lang="en-US" sz="3500" b="1" dirty="0" smtClean="0"/>
              <a:t>	A.  Modeling clay                               </a:t>
            </a:r>
          </a:p>
          <a:p>
            <a:pPr>
              <a:buNone/>
            </a:pPr>
            <a:r>
              <a:rPr lang="en-US" sz="3500" b="1" dirty="0" smtClean="0"/>
              <a:t>   B.  Puzzles</a:t>
            </a:r>
          </a:p>
          <a:p>
            <a:pPr>
              <a:buNone/>
            </a:pPr>
            <a:r>
              <a:rPr lang="en-US" sz="3500" b="1" dirty="0" smtClean="0"/>
              <a:t>	C.  Tricycle                                        </a:t>
            </a:r>
          </a:p>
          <a:p>
            <a:pPr>
              <a:buNone/>
            </a:pPr>
            <a:r>
              <a:rPr lang="en-US" sz="3500" b="1" dirty="0" smtClean="0"/>
              <a:t>   D.  Scissors</a:t>
            </a:r>
            <a:endParaRPr lang="en-US" sz="3500" b="1"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410200"/>
          </a:xfrm>
        </p:spPr>
        <p:txBody>
          <a:bodyPr>
            <a:normAutofit/>
          </a:bodyPr>
          <a:lstStyle/>
          <a:p>
            <a:pPr>
              <a:buNone/>
            </a:pPr>
            <a:r>
              <a:rPr lang="en-US" sz="3500" b="1" dirty="0" smtClean="0"/>
              <a:t>10.  These are some of the following self help skills that a toddler is learning except:</a:t>
            </a:r>
          </a:p>
          <a:p>
            <a:pPr>
              <a:buNone/>
            </a:pPr>
            <a:r>
              <a:rPr lang="en-US" sz="3500" b="1" dirty="0" smtClean="0"/>
              <a:t>	A.  Feeding themselves simple finger foods</a:t>
            </a:r>
          </a:p>
          <a:p>
            <a:pPr>
              <a:buNone/>
            </a:pPr>
            <a:r>
              <a:rPr lang="en-US" sz="3500" b="1" dirty="0" smtClean="0"/>
              <a:t>	B.  Dressing themselves</a:t>
            </a:r>
          </a:p>
          <a:p>
            <a:pPr>
              <a:buNone/>
            </a:pPr>
            <a:r>
              <a:rPr lang="en-US" sz="3500" b="1" dirty="0" smtClean="0"/>
              <a:t>	C.  Making their bed</a:t>
            </a:r>
          </a:p>
          <a:p>
            <a:pPr>
              <a:buNone/>
            </a:pPr>
            <a:r>
              <a:rPr lang="en-US" sz="3500" b="1" dirty="0" smtClean="0"/>
              <a:t>   D.  Washing and drying themselves</a:t>
            </a:r>
            <a:endParaRPr lang="en-US" sz="3500" b="1"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pPr algn="ctr" hangingPunct="0"/>
            <a:r>
              <a:rPr lang="en-US" sz="4000" b="1" dirty="0" smtClean="0"/>
              <a:t>11.  </a:t>
            </a:r>
            <a:r>
              <a:rPr lang="en-US" sz="4000" b="1" i="1" u="sng" dirty="0" smtClean="0"/>
              <a:t>SELF – CONCEPT </a:t>
            </a:r>
            <a:r>
              <a:rPr lang="en-US" sz="4000" dirty="0" smtClean="0"/>
              <a:t> is how a toddler sees themselves.  </a:t>
            </a:r>
            <a:endParaRPr lang="en-US" sz="4000" dirty="0"/>
          </a:p>
        </p:txBody>
      </p:sp>
      <p:sp>
        <p:nvSpPr>
          <p:cNvPr id="3" name="Content Placeholder 2"/>
          <p:cNvSpPr>
            <a:spLocks noGrp="1"/>
          </p:cNvSpPr>
          <p:nvPr>
            <p:ph idx="1"/>
          </p:nvPr>
        </p:nvSpPr>
        <p:spPr/>
        <p:txBody>
          <a:bodyPr>
            <a:normAutofit lnSpcReduction="10000"/>
          </a:bodyPr>
          <a:lstStyle/>
          <a:p>
            <a:pPr hangingPunct="0">
              <a:spcAft>
                <a:spcPts val="600"/>
              </a:spcAft>
            </a:pPr>
            <a:r>
              <a:rPr lang="en-US" sz="2800" dirty="0" smtClean="0"/>
              <a:t>They are becoming aware of their individual differences and those traits that make them special and unique.  This can be positive or negative.</a:t>
            </a:r>
            <a:endParaRPr lang="en-US" b="1" dirty="0" smtClean="0"/>
          </a:p>
          <a:p>
            <a:pPr hangingPunct="0"/>
            <a:r>
              <a:rPr lang="en-US" b="1" dirty="0" smtClean="0"/>
              <a:t>Build a positive self-concept</a:t>
            </a:r>
            <a:r>
              <a:rPr lang="en-US" dirty="0" smtClean="0"/>
              <a:t> in a toddler by: </a:t>
            </a:r>
          </a:p>
          <a:p>
            <a:pPr lvl="1" hangingPunct="0"/>
            <a:r>
              <a:rPr lang="en-US" dirty="0" smtClean="0"/>
              <a:t>giving unconditional acceptance, </a:t>
            </a:r>
          </a:p>
          <a:p>
            <a:pPr lvl="1" hangingPunct="0"/>
            <a:r>
              <a:rPr lang="en-US" dirty="0" smtClean="0"/>
              <a:t>encouraging </a:t>
            </a:r>
            <a:r>
              <a:rPr lang="en-US" b="1" u="sng" dirty="0" smtClean="0"/>
              <a:t>self-help skills</a:t>
            </a:r>
            <a:r>
              <a:rPr lang="en-US" dirty="0" smtClean="0"/>
              <a:t>, </a:t>
            </a:r>
          </a:p>
          <a:p>
            <a:pPr lvl="1" hangingPunct="0"/>
            <a:r>
              <a:rPr lang="en-US" dirty="0" smtClean="0"/>
              <a:t>provide opportunities for success, </a:t>
            </a:r>
          </a:p>
          <a:p>
            <a:pPr lvl="1" hangingPunct="0"/>
            <a:r>
              <a:rPr lang="en-US" dirty="0" smtClean="0"/>
              <a:t>refrain from fixing things they do</a:t>
            </a:r>
          </a:p>
          <a:p>
            <a:pPr marL="657860" lvl="3" indent="-292100">
              <a:spcBef>
                <a:spcPts val="0"/>
              </a:spcBef>
              <a:buClr>
                <a:schemeClr val="accent1"/>
              </a:buClr>
              <a:buSzPct val="70000"/>
              <a:buFont typeface="Wingdings 2"/>
              <a:buChar char=""/>
            </a:pPr>
            <a:r>
              <a:rPr lang="en-US" sz="2600" dirty="0" smtClean="0"/>
              <a:t>telling them positive specifics about themselves and their actions.  </a:t>
            </a:r>
          </a:p>
          <a:p>
            <a:endParaRPr lang="en-US" dirty="0"/>
          </a:p>
        </p:txBody>
      </p:sp>
      <p:pic>
        <p:nvPicPr>
          <p:cNvPr id="7" name="MSj03884620000[1].wav">
            <a:hlinkClick r:id="" action="ppaction://media"/>
          </p:cNvPr>
          <p:cNvPicPr>
            <a:picLocks noRot="1" noChangeAspect="1"/>
          </p:cNvPicPr>
          <p:nvPr>
            <a:audioFile r:link="rId1"/>
          </p:nvPr>
        </p:nvPicPr>
        <p:blipFill>
          <a:blip r:embed="rId4" cstate="print"/>
          <a:stretch>
            <a:fillRect/>
          </a:stretch>
        </p:blipFill>
        <p:spPr>
          <a:xfrm>
            <a:off x="7467600" y="4343400"/>
            <a:ext cx="304800" cy="304800"/>
          </a:xfrm>
          <a:prstGeom prst="rect">
            <a:avLst/>
          </a:prstGeom>
        </p:spPr>
      </p:pic>
      <p:pic>
        <p:nvPicPr>
          <p:cNvPr id="1028" name="Picture 4" descr="C:\Documents and Settings\stjohnson\Local Settings\Temporary Internet Files\Content.IE5\WF2ZIQ82\MPj02895900000[1].jpg"/>
          <p:cNvPicPr>
            <a:picLocks noChangeAspect="1" noChangeArrowheads="1"/>
          </p:cNvPicPr>
          <p:nvPr/>
        </p:nvPicPr>
        <p:blipFill>
          <a:blip r:embed="rId5" cstate="print"/>
          <a:srcRect/>
          <a:stretch>
            <a:fillRect/>
          </a:stretch>
        </p:blipFill>
        <p:spPr bwMode="auto">
          <a:xfrm>
            <a:off x="6553200" y="3733800"/>
            <a:ext cx="2057400" cy="1371600"/>
          </a:xfrm>
          <a:prstGeom prst="rect">
            <a:avLst/>
          </a:prstGeom>
          <a:noFill/>
        </p:spPr>
      </p:pic>
      <p:sp>
        <p:nvSpPr>
          <p:cNvPr id="8" name="TextBox 7"/>
          <p:cNvSpPr txBox="1"/>
          <p:nvPr/>
        </p:nvSpPr>
        <p:spPr>
          <a:xfrm>
            <a:off x="6629400" y="4800600"/>
            <a:ext cx="969946" cy="307777"/>
          </a:xfrm>
          <a:prstGeom prst="rect">
            <a:avLst/>
          </a:prstGeom>
          <a:noFill/>
        </p:spPr>
        <p:txBody>
          <a:bodyPr wrap="none" rtlCol="0">
            <a:spAutoFit/>
          </a:bodyPr>
          <a:lstStyle/>
          <a:p>
            <a:r>
              <a:rPr lang="en-US" sz="1400" dirty="0" smtClean="0"/>
              <a:t>Twin Boys</a:t>
            </a:r>
            <a:endParaRPr lang="en-US" sz="1400" dirty="0"/>
          </a:p>
        </p:txBody>
      </p:sp>
      <p:sp>
        <p:nvSpPr>
          <p:cNvPr id="10" name="TextBox 9"/>
          <p:cNvSpPr txBox="1"/>
          <p:nvPr/>
        </p:nvSpPr>
        <p:spPr>
          <a:xfrm>
            <a:off x="3048000" y="5791200"/>
            <a:ext cx="1997663" cy="830997"/>
          </a:xfrm>
          <a:prstGeom prst="rect">
            <a:avLst/>
          </a:prstGeom>
          <a:noFill/>
        </p:spPr>
        <p:txBody>
          <a:bodyPr wrap="none" rtlCol="0">
            <a:spAutoFit/>
          </a:bodyPr>
          <a:lstStyle/>
          <a:p>
            <a:r>
              <a:rPr lang="en-US" sz="4800" b="1" dirty="0" smtClean="0">
                <a:latin typeface="Britannic Bold" pitchFamily="34" charset="0"/>
              </a:rPr>
              <a:t>GOOD!</a:t>
            </a:r>
            <a:endParaRPr lang="en-US" sz="4800" b="1" dirty="0">
              <a:latin typeface="Britannic Bold" pitchFamily="34" charset="0"/>
            </a:endParaRPr>
          </a:p>
        </p:txBody>
      </p:sp>
      <p:sp>
        <p:nvSpPr>
          <p:cNvPr id="9" name="&quot;No&quot; Symbol 8"/>
          <p:cNvSpPr/>
          <p:nvPr/>
        </p:nvSpPr>
        <p:spPr>
          <a:xfrm>
            <a:off x="3505200" y="5715000"/>
            <a:ext cx="914400" cy="914400"/>
          </a:xfrm>
          <a:prstGeom prst="noSmoking">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latin typeface="Britannic Bold"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8433" fill="hold"/>
                                        <p:tgtEl>
                                          <p:spTgt spid="7"/>
                                        </p:tgtEl>
                                      </p:cBhvr>
                                    </p:cmd>
                                  </p:childTnLst>
                                </p:cTn>
                              </p:par>
                            </p:childTnLst>
                          </p:cTn>
                        </p:par>
                      </p:childTnLst>
                    </p:cTn>
                  </p:par>
                  <p:par>
                    <p:cTn id="7" fill="hold">
                      <p:stCondLst>
                        <p:cond delay="indefinite"/>
                      </p:stCondLst>
                      <p:childTnLst>
                        <p:par>
                          <p:cTn id="8" fill="hold">
                            <p:stCondLst>
                              <p:cond delay="0"/>
                            </p:stCondLst>
                            <p:childTnLst>
                              <p:par>
                                <p:cTn id="9" presetID="58" presetClass="entr" presetSubtype="0" accel="10000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p:cTn id="11"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12"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5" dur="500"/>
                                        <p:tgtEl>
                                          <p:spTgt spid="3">
                                            <p:txEl>
                                              <p:pRg st="0" end="0"/>
                                            </p:txEl>
                                          </p:spTgt>
                                        </p:tgtEl>
                                      </p:cBhvr>
                                    </p:animEffect>
                                  </p:childTnLst>
                                </p:cTn>
                              </p:par>
                            </p:childTnLst>
                          </p:cTn>
                        </p:par>
                        <p:par>
                          <p:cTn id="16" fill="hold">
                            <p:stCondLst>
                              <p:cond delay="500"/>
                            </p:stCondLst>
                            <p:childTnLst>
                              <p:par>
                                <p:cTn id="17" presetID="58" presetClass="entr" presetSubtype="0" accel="100000" fill="hold"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5000" fill="hold"/>
                                        <p:tgtEl>
                                          <p:spTgt spid="3">
                                            <p:txEl>
                                              <p:pRg st="1" end="1"/>
                                            </p:txEl>
                                          </p:spTgt>
                                        </p:tgtEl>
                                        <p:attrNameLst>
                                          <p:attrName>ppt_w</p:attrName>
                                        </p:attrNameLst>
                                      </p:cBhvr>
                                      <p:tavLst>
                                        <p:tav tm="0">
                                          <p:val>
                                            <p:strVal val="#ppt_w*2.5"/>
                                          </p:val>
                                        </p:tav>
                                        <p:tav tm="100000">
                                          <p:val>
                                            <p:strVal val="#ppt_w"/>
                                          </p:val>
                                        </p:tav>
                                      </p:tavLst>
                                    </p:anim>
                                    <p:anim calcmode="lin" valueType="num">
                                      <p:cBhvr>
                                        <p:cTn id="20" dur="5000" fill="hold"/>
                                        <p:tgtEl>
                                          <p:spTgt spid="3">
                                            <p:txEl>
                                              <p:pRg st="1" end="1"/>
                                            </p:txEl>
                                          </p:spTgt>
                                        </p:tgtEl>
                                        <p:attrNameLst>
                                          <p:attrName>ppt_h</p:attrName>
                                        </p:attrNameLst>
                                      </p:cBhvr>
                                      <p:tavLst>
                                        <p:tav tm="0">
                                          <p:val>
                                            <p:strVal val="#ppt_h*0.01"/>
                                          </p:val>
                                        </p:tav>
                                        <p:tav tm="100000">
                                          <p:val>
                                            <p:strVal val="#ppt_h"/>
                                          </p:val>
                                        </p:tav>
                                      </p:tavLst>
                                    </p:anim>
                                    <p:anim calcmode="lin" valueType="num">
                                      <p:cBhvr>
                                        <p:cTn id="21" dur="5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5000" fill="hold"/>
                                        <p:tgtEl>
                                          <p:spTgt spid="3">
                                            <p:txEl>
                                              <p:pRg st="1" end="1"/>
                                            </p:txEl>
                                          </p:spTgt>
                                        </p:tgtEl>
                                        <p:attrNameLst>
                                          <p:attrName>ppt_y</p:attrName>
                                        </p:attrNameLst>
                                      </p:cBhvr>
                                      <p:tavLst>
                                        <p:tav tm="0">
                                          <p:val>
                                            <p:strVal val="#ppt_h+1"/>
                                          </p:val>
                                        </p:tav>
                                        <p:tav tm="100000">
                                          <p:val>
                                            <p:strVal val="#ppt_y"/>
                                          </p:val>
                                        </p:tav>
                                      </p:tavLst>
                                    </p:anim>
                                    <p:animEffect transition="in" filter="fade">
                                      <p:cBhvr>
                                        <p:cTn id="23" dur="5000"/>
                                        <p:tgtEl>
                                          <p:spTgt spid="3">
                                            <p:txEl>
                                              <p:pRg st="1" end="1"/>
                                            </p:txEl>
                                          </p:spTgt>
                                        </p:tgtEl>
                                      </p:cBhvr>
                                    </p:animEffect>
                                  </p:childTnLst>
                                </p:cTn>
                              </p:par>
                            </p:childTnLst>
                          </p:cTn>
                        </p:par>
                        <p:par>
                          <p:cTn id="24" fill="hold">
                            <p:stCondLst>
                              <p:cond delay="5500"/>
                            </p:stCondLst>
                            <p:childTnLst>
                              <p:par>
                                <p:cTn id="25" presetID="58" presetClass="entr" presetSubtype="0" accel="100000" fill="hold" nodeType="after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p:cTn id="27" dur="1000" fill="hold"/>
                                        <p:tgtEl>
                                          <p:spTgt spid="3">
                                            <p:txEl>
                                              <p:pRg st="2" end="2"/>
                                            </p:txEl>
                                          </p:spTgt>
                                        </p:tgtEl>
                                        <p:attrNameLst>
                                          <p:attrName>ppt_w</p:attrName>
                                        </p:attrNameLst>
                                      </p:cBhvr>
                                      <p:tavLst>
                                        <p:tav tm="0">
                                          <p:val>
                                            <p:strVal val="#ppt_w*2.5"/>
                                          </p:val>
                                        </p:tav>
                                        <p:tav tm="100000">
                                          <p:val>
                                            <p:strVal val="#ppt_w"/>
                                          </p:val>
                                        </p:tav>
                                      </p:tavLst>
                                    </p:anim>
                                    <p:anim calcmode="lin" valueType="num">
                                      <p:cBhvr>
                                        <p:cTn id="28" dur="1000" fill="hold"/>
                                        <p:tgtEl>
                                          <p:spTgt spid="3">
                                            <p:txEl>
                                              <p:pRg st="2" end="2"/>
                                            </p:txEl>
                                          </p:spTgt>
                                        </p:tgtEl>
                                        <p:attrNameLst>
                                          <p:attrName>ppt_h</p:attrName>
                                        </p:attrNameLst>
                                      </p:cBhvr>
                                      <p:tavLst>
                                        <p:tav tm="0">
                                          <p:val>
                                            <p:strVal val="#ppt_h*0.01"/>
                                          </p:val>
                                        </p:tav>
                                        <p:tav tm="100000">
                                          <p:val>
                                            <p:strVal val="#ppt_h"/>
                                          </p:val>
                                        </p:tav>
                                      </p:tavLst>
                                    </p:anim>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h+1"/>
                                          </p:val>
                                        </p:tav>
                                        <p:tav tm="100000">
                                          <p:val>
                                            <p:strVal val="#ppt_y"/>
                                          </p:val>
                                        </p:tav>
                                      </p:tavLst>
                                    </p:anim>
                                    <p:animEffect transition="in" filter="fade">
                                      <p:cBhvr>
                                        <p:cTn id="31" dur="1000"/>
                                        <p:tgtEl>
                                          <p:spTgt spid="3">
                                            <p:txEl>
                                              <p:pRg st="2" end="2"/>
                                            </p:txEl>
                                          </p:spTgt>
                                        </p:tgtEl>
                                      </p:cBhvr>
                                    </p:animEffect>
                                  </p:childTnLst>
                                </p:cTn>
                              </p:par>
                            </p:childTnLst>
                          </p:cTn>
                        </p:par>
                        <p:par>
                          <p:cTn id="32" fill="hold">
                            <p:stCondLst>
                              <p:cond delay="6500"/>
                            </p:stCondLst>
                            <p:childTnLst>
                              <p:par>
                                <p:cTn id="33" presetID="58" presetClass="entr" presetSubtype="0" accel="100000" fill="hold" nodeType="after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p:cTn id="35" dur="1000" fill="hold"/>
                                        <p:tgtEl>
                                          <p:spTgt spid="3">
                                            <p:txEl>
                                              <p:pRg st="3" end="3"/>
                                            </p:txEl>
                                          </p:spTgt>
                                        </p:tgtEl>
                                        <p:attrNameLst>
                                          <p:attrName>ppt_w</p:attrName>
                                        </p:attrNameLst>
                                      </p:cBhvr>
                                      <p:tavLst>
                                        <p:tav tm="0">
                                          <p:val>
                                            <p:strVal val="#ppt_w*2.5"/>
                                          </p:val>
                                        </p:tav>
                                        <p:tav tm="100000">
                                          <p:val>
                                            <p:strVal val="#ppt_w"/>
                                          </p:val>
                                        </p:tav>
                                      </p:tavLst>
                                    </p:anim>
                                    <p:anim calcmode="lin" valueType="num">
                                      <p:cBhvr>
                                        <p:cTn id="36" dur="1000" fill="hold"/>
                                        <p:tgtEl>
                                          <p:spTgt spid="3">
                                            <p:txEl>
                                              <p:pRg st="3" end="3"/>
                                            </p:txEl>
                                          </p:spTgt>
                                        </p:tgtEl>
                                        <p:attrNameLst>
                                          <p:attrName>ppt_h</p:attrName>
                                        </p:attrNameLst>
                                      </p:cBhvr>
                                      <p:tavLst>
                                        <p:tav tm="0">
                                          <p:val>
                                            <p:strVal val="#ppt_h*0.01"/>
                                          </p:val>
                                        </p:tav>
                                        <p:tav tm="100000">
                                          <p:val>
                                            <p:strVal val="#ppt_h"/>
                                          </p:val>
                                        </p:tav>
                                      </p:tavLst>
                                    </p:anim>
                                    <p:anim calcmode="lin" valueType="num">
                                      <p:cBhvr>
                                        <p:cTn id="3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3" end="3"/>
                                            </p:txEl>
                                          </p:spTgt>
                                        </p:tgtEl>
                                        <p:attrNameLst>
                                          <p:attrName>ppt_y</p:attrName>
                                        </p:attrNameLst>
                                      </p:cBhvr>
                                      <p:tavLst>
                                        <p:tav tm="0">
                                          <p:val>
                                            <p:strVal val="#ppt_h+1"/>
                                          </p:val>
                                        </p:tav>
                                        <p:tav tm="100000">
                                          <p:val>
                                            <p:strVal val="#ppt_y"/>
                                          </p:val>
                                        </p:tav>
                                      </p:tavLst>
                                    </p:anim>
                                    <p:animEffect transition="in" filter="fade">
                                      <p:cBhvr>
                                        <p:cTn id="39" dur="1000"/>
                                        <p:tgtEl>
                                          <p:spTgt spid="3">
                                            <p:txEl>
                                              <p:pRg st="3" end="3"/>
                                            </p:txEl>
                                          </p:spTgt>
                                        </p:tgtEl>
                                      </p:cBhvr>
                                    </p:animEffect>
                                  </p:childTnLst>
                                </p:cTn>
                              </p:par>
                            </p:childTnLst>
                          </p:cTn>
                        </p:par>
                        <p:par>
                          <p:cTn id="40" fill="hold">
                            <p:stCondLst>
                              <p:cond delay="7500"/>
                            </p:stCondLst>
                            <p:childTnLst>
                              <p:par>
                                <p:cTn id="41" presetID="58" presetClass="entr" presetSubtype="0" accel="100000" fill="hold" nodeType="after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p:cTn id="43" dur="1000" fill="hold"/>
                                        <p:tgtEl>
                                          <p:spTgt spid="3">
                                            <p:txEl>
                                              <p:pRg st="4" end="4"/>
                                            </p:txEl>
                                          </p:spTgt>
                                        </p:tgtEl>
                                        <p:attrNameLst>
                                          <p:attrName>ppt_w</p:attrName>
                                        </p:attrNameLst>
                                      </p:cBhvr>
                                      <p:tavLst>
                                        <p:tav tm="0">
                                          <p:val>
                                            <p:strVal val="#ppt_w*2.5"/>
                                          </p:val>
                                        </p:tav>
                                        <p:tav tm="100000">
                                          <p:val>
                                            <p:strVal val="#ppt_w"/>
                                          </p:val>
                                        </p:tav>
                                      </p:tavLst>
                                    </p:anim>
                                    <p:anim calcmode="lin" valueType="num">
                                      <p:cBhvr>
                                        <p:cTn id="44" dur="1000" fill="hold"/>
                                        <p:tgtEl>
                                          <p:spTgt spid="3">
                                            <p:txEl>
                                              <p:pRg st="4" end="4"/>
                                            </p:txEl>
                                          </p:spTgt>
                                        </p:tgtEl>
                                        <p:attrNameLst>
                                          <p:attrName>ppt_h</p:attrName>
                                        </p:attrNameLst>
                                      </p:cBhvr>
                                      <p:tavLst>
                                        <p:tav tm="0">
                                          <p:val>
                                            <p:strVal val="#ppt_h*0.01"/>
                                          </p:val>
                                        </p:tav>
                                        <p:tav tm="100000">
                                          <p:val>
                                            <p:strVal val="#ppt_h"/>
                                          </p:val>
                                        </p:tav>
                                      </p:tavLst>
                                    </p:anim>
                                    <p:anim calcmode="lin" valueType="num">
                                      <p:cBhvr>
                                        <p:cTn id="4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4" end="4"/>
                                            </p:txEl>
                                          </p:spTgt>
                                        </p:tgtEl>
                                        <p:attrNameLst>
                                          <p:attrName>ppt_y</p:attrName>
                                        </p:attrNameLst>
                                      </p:cBhvr>
                                      <p:tavLst>
                                        <p:tav tm="0">
                                          <p:val>
                                            <p:strVal val="#ppt_h+1"/>
                                          </p:val>
                                        </p:tav>
                                        <p:tav tm="100000">
                                          <p:val>
                                            <p:strVal val="#ppt_y"/>
                                          </p:val>
                                        </p:tav>
                                      </p:tavLst>
                                    </p:anim>
                                    <p:animEffect transition="in" filter="fade">
                                      <p:cBhvr>
                                        <p:cTn id="47" dur="1000"/>
                                        <p:tgtEl>
                                          <p:spTgt spid="3">
                                            <p:txEl>
                                              <p:pRg st="4" end="4"/>
                                            </p:txEl>
                                          </p:spTgt>
                                        </p:tgtEl>
                                      </p:cBhvr>
                                    </p:animEffect>
                                  </p:childTnLst>
                                </p:cTn>
                              </p:par>
                            </p:childTnLst>
                          </p:cTn>
                        </p:par>
                        <p:par>
                          <p:cTn id="48" fill="hold">
                            <p:stCondLst>
                              <p:cond delay="8500"/>
                            </p:stCondLst>
                            <p:childTnLst>
                              <p:par>
                                <p:cTn id="49" presetID="58" presetClass="entr" presetSubtype="0" accel="100000" fill="hold" nodeType="afterEffect">
                                  <p:stCondLst>
                                    <p:cond delay="0"/>
                                  </p:stCondLst>
                                  <p:childTnLst>
                                    <p:set>
                                      <p:cBhvr>
                                        <p:cTn id="50" dur="1" fill="hold">
                                          <p:stCondLst>
                                            <p:cond delay="0"/>
                                          </p:stCondLst>
                                        </p:cTn>
                                        <p:tgtEl>
                                          <p:spTgt spid="3">
                                            <p:txEl>
                                              <p:pRg st="5" end="5"/>
                                            </p:txEl>
                                          </p:spTgt>
                                        </p:tgtEl>
                                        <p:attrNameLst>
                                          <p:attrName>style.visibility</p:attrName>
                                        </p:attrNameLst>
                                      </p:cBhvr>
                                      <p:to>
                                        <p:strVal val="visible"/>
                                      </p:to>
                                    </p:set>
                                    <p:anim calcmode="lin" valueType="num">
                                      <p:cBhvr>
                                        <p:cTn id="51" dur="1000" fill="hold"/>
                                        <p:tgtEl>
                                          <p:spTgt spid="3">
                                            <p:txEl>
                                              <p:pRg st="5" end="5"/>
                                            </p:txEl>
                                          </p:spTgt>
                                        </p:tgtEl>
                                        <p:attrNameLst>
                                          <p:attrName>ppt_w</p:attrName>
                                        </p:attrNameLst>
                                      </p:cBhvr>
                                      <p:tavLst>
                                        <p:tav tm="0">
                                          <p:val>
                                            <p:strVal val="#ppt_w*2.5"/>
                                          </p:val>
                                        </p:tav>
                                        <p:tav tm="100000">
                                          <p:val>
                                            <p:strVal val="#ppt_w"/>
                                          </p:val>
                                        </p:tav>
                                      </p:tavLst>
                                    </p:anim>
                                    <p:anim calcmode="lin" valueType="num">
                                      <p:cBhvr>
                                        <p:cTn id="52" dur="1000" fill="hold"/>
                                        <p:tgtEl>
                                          <p:spTgt spid="3">
                                            <p:txEl>
                                              <p:pRg st="5" end="5"/>
                                            </p:txEl>
                                          </p:spTgt>
                                        </p:tgtEl>
                                        <p:attrNameLst>
                                          <p:attrName>ppt_h</p:attrName>
                                        </p:attrNameLst>
                                      </p:cBhvr>
                                      <p:tavLst>
                                        <p:tav tm="0">
                                          <p:val>
                                            <p:strVal val="#ppt_h*0.01"/>
                                          </p:val>
                                        </p:tav>
                                        <p:tav tm="100000">
                                          <p:val>
                                            <p:strVal val="#ppt_h"/>
                                          </p:val>
                                        </p:tav>
                                      </p:tavLst>
                                    </p:anim>
                                    <p:anim calcmode="lin" valueType="num">
                                      <p:cBhvr>
                                        <p:cTn id="5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4" dur="1000" fill="hold"/>
                                        <p:tgtEl>
                                          <p:spTgt spid="3">
                                            <p:txEl>
                                              <p:pRg st="5" end="5"/>
                                            </p:txEl>
                                          </p:spTgt>
                                        </p:tgtEl>
                                        <p:attrNameLst>
                                          <p:attrName>ppt_y</p:attrName>
                                        </p:attrNameLst>
                                      </p:cBhvr>
                                      <p:tavLst>
                                        <p:tav tm="0">
                                          <p:val>
                                            <p:strVal val="#ppt_h+1"/>
                                          </p:val>
                                        </p:tav>
                                        <p:tav tm="100000">
                                          <p:val>
                                            <p:strVal val="#ppt_y"/>
                                          </p:val>
                                        </p:tav>
                                      </p:tavLst>
                                    </p:anim>
                                    <p:animEffect transition="in" filter="fade">
                                      <p:cBhvr>
                                        <p:cTn id="55" dur="1000"/>
                                        <p:tgtEl>
                                          <p:spTgt spid="3">
                                            <p:txEl>
                                              <p:pRg st="5" end="5"/>
                                            </p:txEl>
                                          </p:spTgt>
                                        </p:tgtEl>
                                      </p:cBhvr>
                                    </p:animEffect>
                                  </p:childTnLst>
                                </p:cTn>
                              </p:par>
                            </p:childTnLst>
                          </p:cTn>
                        </p:par>
                        <p:par>
                          <p:cTn id="56" fill="hold">
                            <p:stCondLst>
                              <p:cond delay="9500"/>
                            </p:stCondLst>
                            <p:childTnLst>
                              <p:par>
                                <p:cTn id="57" presetID="58" presetClass="entr" presetSubtype="0" accel="100000" fill="hold" nodeType="afterEffect">
                                  <p:stCondLst>
                                    <p:cond delay="0"/>
                                  </p:stCondLst>
                                  <p:childTnLst>
                                    <p:set>
                                      <p:cBhvr>
                                        <p:cTn id="58" dur="1" fill="hold">
                                          <p:stCondLst>
                                            <p:cond delay="0"/>
                                          </p:stCondLst>
                                        </p:cTn>
                                        <p:tgtEl>
                                          <p:spTgt spid="3">
                                            <p:txEl>
                                              <p:pRg st="6" end="6"/>
                                            </p:txEl>
                                          </p:spTgt>
                                        </p:tgtEl>
                                        <p:attrNameLst>
                                          <p:attrName>style.visibility</p:attrName>
                                        </p:attrNameLst>
                                      </p:cBhvr>
                                      <p:to>
                                        <p:strVal val="visible"/>
                                      </p:to>
                                    </p:set>
                                    <p:anim calcmode="lin" valueType="num">
                                      <p:cBhvr>
                                        <p:cTn id="59" dur="1000" fill="hold"/>
                                        <p:tgtEl>
                                          <p:spTgt spid="3">
                                            <p:txEl>
                                              <p:pRg st="6" end="6"/>
                                            </p:txEl>
                                          </p:spTgt>
                                        </p:tgtEl>
                                        <p:attrNameLst>
                                          <p:attrName>ppt_w</p:attrName>
                                        </p:attrNameLst>
                                      </p:cBhvr>
                                      <p:tavLst>
                                        <p:tav tm="0">
                                          <p:val>
                                            <p:strVal val="#ppt_w*2.5"/>
                                          </p:val>
                                        </p:tav>
                                        <p:tav tm="100000">
                                          <p:val>
                                            <p:strVal val="#ppt_w"/>
                                          </p:val>
                                        </p:tav>
                                      </p:tavLst>
                                    </p:anim>
                                    <p:anim calcmode="lin" valueType="num">
                                      <p:cBhvr>
                                        <p:cTn id="60" dur="1000" fill="hold"/>
                                        <p:tgtEl>
                                          <p:spTgt spid="3">
                                            <p:txEl>
                                              <p:pRg st="6" end="6"/>
                                            </p:txEl>
                                          </p:spTgt>
                                        </p:tgtEl>
                                        <p:attrNameLst>
                                          <p:attrName>ppt_h</p:attrName>
                                        </p:attrNameLst>
                                      </p:cBhvr>
                                      <p:tavLst>
                                        <p:tav tm="0">
                                          <p:val>
                                            <p:strVal val="#ppt_h*0.01"/>
                                          </p:val>
                                        </p:tav>
                                        <p:tav tm="100000">
                                          <p:val>
                                            <p:strVal val="#ppt_h"/>
                                          </p:val>
                                        </p:tav>
                                      </p:tavLst>
                                    </p:anim>
                                    <p:anim calcmode="lin" valueType="num">
                                      <p:cBhvr>
                                        <p:cTn id="61"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62" dur="1000" fill="hold"/>
                                        <p:tgtEl>
                                          <p:spTgt spid="3">
                                            <p:txEl>
                                              <p:pRg st="6" end="6"/>
                                            </p:txEl>
                                          </p:spTgt>
                                        </p:tgtEl>
                                        <p:attrNameLst>
                                          <p:attrName>ppt_y</p:attrName>
                                        </p:attrNameLst>
                                      </p:cBhvr>
                                      <p:tavLst>
                                        <p:tav tm="0">
                                          <p:val>
                                            <p:strVal val="#ppt_h+1"/>
                                          </p:val>
                                        </p:tav>
                                        <p:tav tm="100000">
                                          <p:val>
                                            <p:strVal val="#ppt_y"/>
                                          </p:val>
                                        </p:tav>
                                      </p:tavLst>
                                    </p:anim>
                                    <p:animEffect transition="in" filter="fade">
                                      <p:cBhvr>
                                        <p:cTn id="63" dur="1000"/>
                                        <p:tgtEl>
                                          <p:spTgt spid="3">
                                            <p:txEl>
                                              <p:pRg st="6" end="6"/>
                                            </p:txEl>
                                          </p:spTgt>
                                        </p:tgtEl>
                                      </p:cBhvr>
                                    </p:animEffect>
                                  </p:childTnLst>
                                </p:cTn>
                              </p:par>
                            </p:childTnLst>
                          </p:cTn>
                        </p:par>
                        <p:par>
                          <p:cTn id="64" fill="hold">
                            <p:stCondLst>
                              <p:cond delay="10500"/>
                            </p:stCondLst>
                            <p:childTnLst>
                              <p:par>
                                <p:cTn id="65" presetID="58" presetClass="entr" presetSubtype="0" accel="100000"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500" fill="hold"/>
                                        <p:tgtEl>
                                          <p:spTgt spid="10"/>
                                        </p:tgtEl>
                                        <p:attrNameLst>
                                          <p:attrName>ppt_w</p:attrName>
                                        </p:attrNameLst>
                                      </p:cBhvr>
                                      <p:tavLst>
                                        <p:tav tm="0">
                                          <p:val>
                                            <p:strVal val="#ppt_w*2.5"/>
                                          </p:val>
                                        </p:tav>
                                        <p:tav tm="100000">
                                          <p:val>
                                            <p:strVal val="#ppt_w"/>
                                          </p:val>
                                        </p:tav>
                                      </p:tavLst>
                                    </p:anim>
                                    <p:anim calcmode="lin" valueType="num">
                                      <p:cBhvr>
                                        <p:cTn id="68" dur="500" fill="hold"/>
                                        <p:tgtEl>
                                          <p:spTgt spid="10"/>
                                        </p:tgtEl>
                                        <p:attrNameLst>
                                          <p:attrName>ppt_h</p:attrName>
                                        </p:attrNameLst>
                                      </p:cBhvr>
                                      <p:tavLst>
                                        <p:tav tm="0">
                                          <p:val>
                                            <p:strVal val="#ppt_h*0.01"/>
                                          </p:val>
                                        </p:tav>
                                        <p:tav tm="100000">
                                          <p:val>
                                            <p:strVal val="#ppt_h"/>
                                          </p:val>
                                        </p:tav>
                                      </p:tavLst>
                                    </p:anim>
                                    <p:anim calcmode="lin" valueType="num">
                                      <p:cBhvr>
                                        <p:cTn id="69" dur="500" fill="hold"/>
                                        <p:tgtEl>
                                          <p:spTgt spid="10"/>
                                        </p:tgtEl>
                                        <p:attrNameLst>
                                          <p:attrName>ppt_x</p:attrName>
                                        </p:attrNameLst>
                                      </p:cBhvr>
                                      <p:tavLst>
                                        <p:tav tm="0">
                                          <p:val>
                                            <p:strVal val="#ppt_x"/>
                                          </p:val>
                                        </p:tav>
                                        <p:tav tm="100000">
                                          <p:val>
                                            <p:strVal val="#ppt_x"/>
                                          </p:val>
                                        </p:tav>
                                      </p:tavLst>
                                    </p:anim>
                                    <p:anim calcmode="lin" valueType="num">
                                      <p:cBhvr>
                                        <p:cTn id="70" dur="500" fill="hold"/>
                                        <p:tgtEl>
                                          <p:spTgt spid="10"/>
                                        </p:tgtEl>
                                        <p:attrNameLst>
                                          <p:attrName>ppt_y</p:attrName>
                                        </p:attrNameLst>
                                      </p:cBhvr>
                                      <p:tavLst>
                                        <p:tav tm="0">
                                          <p:val>
                                            <p:strVal val="#ppt_h+1"/>
                                          </p:val>
                                        </p:tav>
                                        <p:tav tm="100000">
                                          <p:val>
                                            <p:strVal val="#ppt_y"/>
                                          </p:val>
                                        </p:tav>
                                      </p:tavLst>
                                    </p:anim>
                                    <p:animEffect transition="in" filter="fade">
                                      <p:cBhvr>
                                        <p:cTn id="71" dur="500"/>
                                        <p:tgtEl>
                                          <p:spTgt spid="10"/>
                                        </p:tgtEl>
                                      </p:cBhvr>
                                    </p:animEffect>
                                  </p:childTnLst>
                                </p:cTn>
                              </p:par>
                            </p:childTnLst>
                          </p:cTn>
                        </p:par>
                        <p:par>
                          <p:cTn id="72" fill="hold">
                            <p:stCondLst>
                              <p:cond delay="11000"/>
                            </p:stCondLst>
                            <p:childTnLst>
                              <p:par>
                                <p:cTn id="73" presetID="58" presetClass="entr" presetSubtype="0" accel="100000" fill="hold" grpId="0" nodeType="afterEffect">
                                  <p:stCondLst>
                                    <p:cond delay="0"/>
                                  </p:stCondLst>
                                  <p:childTnLst>
                                    <p:set>
                                      <p:cBhvr>
                                        <p:cTn id="74" dur="1" fill="hold">
                                          <p:stCondLst>
                                            <p:cond delay="0"/>
                                          </p:stCondLst>
                                        </p:cTn>
                                        <p:tgtEl>
                                          <p:spTgt spid="9"/>
                                        </p:tgtEl>
                                        <p:attrNameLst>
                                          <p:attrName>style.visibility</p:attrName>
                                        </p:attrNameLst>
                                      </p:cBhvr>
                                      <p:to>
                                        <p:strVal val="visible"/>
                                      </p:to>
                                    </p:set>
                                    <p:anim calcmode="lin" valueType="num">
                                      <p:cBhvr>
                                        <p:cTn id="75" dur="500" fill="hold"/>
                                        <p:tgtEl>
                                          <p:spTgt spid="9"/>
                                        </p:tgtEl>
                                        <p:attrNameLst>
                                          <p:attrName>ppt_w</p:attrName>
                                        </p:attrNameLst>
                                      </p:cBhvr>
                                      <p:tavLst>
                                        <p:tav tm="0">
                                          <p:val>
                                            <p:strVal val="#ppt_w*2.5"/>
                                          </p:val>
                                        </p:tav>
                                        <p:tav tm="100000">
                                          <p:val>
                                            <p:strVal val="#ppt_w"/>
                                          </p:val>
                                        </p:tav>
                                      </p:tavLst>
                                    </p:anim>
                                    <p:anim calcmode="lin" valueType="num">
                                      <p:cBhvr>
                                        <p:cTn id="76" dur="500" fill="hold"/>
                                        <p:tgtEl>
                                          <p:spTgt spid="9"/>
                                        </p:tgtEl>
                                        <p:attrNameLst>
                                          <p:attrName>ppt_h</p:attrName>
                                        </p:attrNameLst>
                                      </p:cBhvr>
                                      <p:tavLst>
                                        <p:tav tm="0">
                                          <p:val>
                                            <p:strVal val="#ppt_h*0.01"/>
                                          </p:val>
                                        </p:tav>
                                        <p:tav tm="100000">
                                          <p:val>
                                            <p:strVal val="#ppt_h"/>
                                          </p:val>
                                        </p:tav>
                                      </p:tavLst>
                                    </p:anim>
                                    <p:anim calcmode="lin" valueType="num">
                                      <p:cBhvr>
                                        <p:cTn id="77" dur="500" fill="hold"/>
                                        <p:tgtEl>
                                          <p:spTgt spid="9"/>
                                        </p:tgtEl>
                                        <p:attrNameLst>
                                          <p:attrName>ppt_x</p:attrName>
                                        </p:attrNameLst>
                                      </p:cBhvr>
                                      <p:tavLst>
                                        <p:tav tm="0">
                                          <p:val>
                                            <p:strVal val="#ppt_x"/>
                                          </p:val>
                                        </p:tav>
                                        <p:tav tm="100000">
                                          <p:val>
                                            <p:strVal val="#ppt_x"/>
                                          </p:val>
                                        </p:tav>
                                      </p:tavLst>
                                    </p:anim>
                                    <p:anim calcmode="lin" valueType="num">
                                      <p:cBhvr>
                                        <p:cTn id="78" dur="500" fill="hold"/>
                                        <p:tgtEl>
                                          <p:spTgt spid="9"/>
                                        </p:tgtEl>
                                        <p:attrNameLst>
                                          <p:attrName>ppt_y</p:attrName>
                                        </p:attrNameLst>
                                      </p:cBhvr>
                                      <p:tavLst>
                                        <p:tav tm="0">
                                          <p:val>
                                            <p:strVal val="#ppt_h+1"/>
                                          </p:val>
                                        </p:tav>
                                        <p:tav tm="100000">
                                          <p:val>
                                            <p:strVal val="#ppt_y"/>
                                          </p:val>
                                        </p:tav>
                                      </p:tavLst>
                                    </p:anim>
                                    <p:animEffect transition="in" filter="fade">
                                      <p:cBhvr>
                                        <p:cTn id="7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80"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bldLst>
      <p:bldP spid="10" grpId="0"/>
      <p:bldP spid="9"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12. Toddlers are naturally </a:t>
            </a:r>
            <a:r>
              <a:rPr lang="en-US" b="1" i="1" u="sng" dirty="0" smtClean="0"/>
              <a:t>SOCIAL</a:t>
            </a:r>
            <a:endParaRPr lang="en-US" dirty="0"/>
          </a:p>
        </p:txBody>
      </p:sp>
      <p:sp>
        <p:nvSpPr>
          <p:cNvPr id="3" name="Content Placeholder 2"/>
          <p:cNvSpPr>
            <a:spLocks noGrp="1"/>
          </p:cNvSpPr>
          <p:nvPr>
            <p:ph idx="1"/>
          </p:nvPr>
        </p:nvSpPr>
        <p:spPr/>
        <p:txBody>
          <a:bodyPr/>
          <a:lstStyle/>
          <a:p>
            <a:pPr hangingPunct="0"/>
            <a:r>
              <a:rPr lang="en-US" dirty="0" smtClean="0"/>
              <a:t>They like to be around and associate with other people.</a:t>
            </a:r>
          </a:p>
          <a:p>
            <a:pPr lvl="1" hangingPunct="0"/>
            <a:r>
              <a:rPr lang="en-US" dirty="0" smtClean="0"/>
              <a:t>We are all friends.</a:t>
            </a:r>
            <a:endParaRPr lang="en-US" dirty="0"/>
          </a:p>
        </p:txBody>
      </p:sp>
      <p:pic>
        <p:nvPicPr>
          <p:cNvPr id="5" name="Picture 2" descr="C:\Documents and Settings\All Users\Documents\Temp\Temporary Internet Files\Content.IE5\K02NFWB3\MPj02020190000[1].jpg"/>
          <p:cNvPicPr>
            <a:picLocks noChangeAspect="1" noChangeArrowheads="1"/>
          </p:cNvPicPr>
          <p:nvPr/>
        </p:nvPicPr>
        <p:blipFill>
          <a:blip r:embed="rId3" cstate="print"/>
          <a:srcRect/>
          <a:stretch>
            <a:fillRect/>
          </a:stretch>
        </p:blipFill>
        <p:spPr bwMode="auto">
          <a:xfrm>
            <a:off x="4038600" y="2895600"/>
            <a:ext cx="4674613" cy="3124200"/>
          </a:xfrm>
          <a:prstGeom prst="rect">
            <a:avLst/>
          </a:prstGeom>
          <a:noFill/>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Documents and Settings\All Users\Documents\Temp\Temporary Internet Files\Content.IE5\2NQV2TTD\MPj04223160000[1].jpg"/>
          <p:cNvPicPr>
            <a:picLocks noChangeAspect="1" noChangeArrowheads="1"/>
          </p:cNvPicPr>
          <p:nvPr/>
        </p:nvPicPr>
        <p:blipFill>
          <a:blip r:embed="rId3" cstate="print"/>
          <a:srcRect/>
          <a:stretch>
            <a:fillRect/>
          </a:stretch>
        </p:blipFill>
        <p:spPr bwMode="auto">
          <a:xfrm>
            <a:off x="7162800" y="2057400"/>
            <a:ext cx="1981200" cy="1981200"/>
          </a:xfrm>
          <a:prstGeom prst="rect">
            <a:avLst/>
          </a:prstGeom>
          <a:noFill/>
        </p:spPr>
      </p:pic>
      <p:sp>
        <p:nvSpPr>
          <p:cNvPr id="2" name="Title 1"/>
          <p:cNvSpPr>
            <a:spLocks noGrp="1"/>
          </p:cNvSpPr>
          <p:nvPr>
            <p:ph type="title"/>
          </p:nvPr>
        </p:nvSpPr>
        <p:spPr>
          <a:xfrm>
            <a:off x="457200" y="1219200"/>
            <a:ext cx="8229600" cy="1143000"/>
          </a:xfrm>
        </p:spPr>
        <p:txBody>
          <a:bodyPr>
            <a:noAutofit/>
          </a:bodyPr>
          <a:lstStyle/>
          <a:p>
            <a:pPr algn="ctr"/>
            <a:r>
              <a:rPr lang="en-US" sz="4000" b="1" dirty="0" smtClean="0"/>
              <a:t>13.  </a:t>
            </a:r>
            <a:r>
              <a:rPr lang="en-US" sz="4000" b="1" i="1" u="sng" dirty="0" smtClean="0"/>
              <a:t>SHARING</a:t>
            </a:r>
            <a:r>
              <a:rPr lang="en-US" sz="4000" b="1" i="1" dirty="0" smtClean="0"/>
              <a:t> </a:t>
            </a:r>
            <a:r>
              <a:rPr lang="en-US" sz="4000" dirty="0" smtClean="0"/>
              <a:t> is one of the first social skills that children learn, but it is not easy for them to understand</a:t>
            </a:r>
            <a:endParaRPr lang="en-US" sz="4000" dirty="0"/>
          </a:p>
        </p:txBody>
      </p:sp>
      <p:sp>
        <p:nvSpPr>
          <p:cNvPr id="3" name="Content Placeholder 2"/>
          <p:cNvSpPr>
            <a:spLocks noGrp="1"/>
          </p:cNvSpPr>
          <p:nvPr>
            <p:ph idx="1"/>
          </p:nvPr>
        </p:nvSpPr>
        <p:spPr/>
        <p:txBody>
          <a:bodyPr>
            <a:normAutofit/>
          </a:bodyPr>
          <a:lstStyle/>
          <a:p>
            <a:pPr hangingPunct="0">
              <a:buNone/>
            </a:pPr>
            <a:endParaRPr lang="en-US" dirty="0" smtClean="0"/>
          </a:p>
          <a:p>
            <a:pPr hangingPunct="0"/>
            <a:r>
              <a:rPr lang="en-US" dirty="0" smtClean="0"/>
              <a:t>A caregiver can </a:t>
            </a:r>
            <a:r>
              <a:rPr lang="en-US" b="1" dirty="0" smtClean="0"/>
              <a:t>teach this concept by: </a:t>
            </a:r>
          </a:p>
          <a:p>
            <a:pPr lvl="1" hangingPunct="0"/>
            <a:r>
              <a:rPr lang="en-US" dirty="0" smtClean="0"/>
              <a:t>redirecting the child</a:t>
            </a:r>
          </a:p>
          <a:p>
            <a:pPr lvl="1" hangingPunct="0"/>
            <a:r>
              <a:rPr lang="en-US" dirty="0" smtClean="0"/>
              <a:t>limiting materials</a:t>
            </a:r>
          </a:p>
          <a:p>
            <a:pPr lvl="1" hangingPunct="0"/>
            <a:r>
              <a:rPr lang="en-US" dirty="0" smtClean="0"/>
              <a:t>Demonstrating and talking about it with the child </a:t>
            </a:r>
          </a:p>
          <a:p>
            <a:pPr lvl="1" hangingPunct="0"/>
            <a:r>
              <a:rPr lang="en-US" dirty="0" smtClean="0"/>
              <a:t>A caregiver should avoid interfering in children‘s disagreements unless danger is occurring </a:t>
            </a:r>
            <a:r>
              <a:rPr lang="en-US" b="1" dirty="0" smtClean="0"/>
              <a:t>so the children can learn to problem solve on their own</a:t>
            </a:r>
            <a:r>
              <a:rPr lang="en-US" dirty="0" smtClean="0"/>
              <a:t>.</a:t>
            </a:r>
          </a:p>
          <a:p>
            <a:pPr lvl="2" hangingPunct="0"/>
            <a:r>
              <a:rPr lang="en-US" dirty="0" smtClean="0"/>
              <a:t>Never force a child to share. Let it be their choice.</a:t>
            </a:r>
          </a:p>
          <a:p>
            <a:pPr>
              <a:buNone/>
            </a:pPr>
            <a:endParaRPr lang="en-US" dirty="0"/>
          </a:p>
        </p:txBody>
      </p:sp>
      <p:pic>
        <p:nvPicPr>
          <p:cNvPr id="4098" name="Picture 2" descr="C:\Documents and Settings\stjohnson\Local Settings\Temporary Internet Files\Content.IE5\B6171N6X\MCj04417370000[1].png"/>
          <p:cNvPicPr>
            <a:picLocks noChangeAspect="1" noChangeArrowheads="1"/>
          </p:cNvPicPr>
          <p:nvPr/>
        </p:nvPicPr>
        <p:blipFill>
          <a:blip r:embed="rId4" cstate="print"/>
          <a:srcRect/>
          <a:stretch>
            <a:fillRect/>
          </a:stretch>
        </p:blipFill>
        <p:spPr bwMode="auto">
          <a:xfrm>
            <a:off x="0" y="5562600"/>
            <a:ext cx="1143000" cy="1143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8" presetClass="entr" presetSubtype="0" accel="10000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0" fill="hold"/>
                                        <p:tgtEl>
                                          <p:spTgt spid="3">
                                            <p:txEl>
                                              <p:pRg st="1" end="1"/>
                                            </p:txEl>
                                          </p:spTgt>
                                        </p:tgtEl>
                                        <p:attrNameLst>
                                          <p:attrName>ppt_w</p:attrName>
                                        </p:attrNameLst>
                                      </p:cBhvr>
                                      <p:tavLst>
                                        <p:tav tm="0">
                                          <p:val>
                                            <p:strVal val="#ppt_w*2.5"/>
                                          </p:val>
                                        </p:tav>
                                        <p:tav tm="100000">
                                          <p:val>
                                            <p:strVal val="#ppt_w"/>
                                          </p:val>
                                        </p:tav>
                                      </p:tavLst>
                                    </p:anim>
                                    <p:anim calcmode="lin" valueType="num">
                                      <p:cBhvr>
                                        <p:cTn id="8" dur="5000" fill="hold"/>
                                        <p:tgtEl>
                                          <p:spTgt spid="3">
                                            <p:txEl>
                                              <p:pRg st="1" end="1"/>
                                            </p:txEl>
                                          </p:spTgt>
                                        </p:tgtEl>
                                        <p:attrNameLst>
                                          <p:attrName>ppt_h</p:attrName>
                                        </p:attrNameLst>
                                      </p:cBhvr>
                                      <p:tavLst>
                                        <p:tav tm="0">
                                          <p:val>
                                            <p:strVal val="#ppt_h*0.01"/>
                                          </p:val>
                                        </p:tav>
                                        <p:tav tm="100000">
                                          <p:val>
                                            <p:strVal val="#ppt_h"/>
                                          </p:val>
                                        </p:tav>
                                      </p:tavLst>
                                    </p:anim>
                                    <p:anim calcmode="lin" valueType="num">
                                      <p:cBhvr>
                                        <p:cTn id="9" dur="5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0" dur="5000" fill="hold"/>
                                        <p:tgtEl>
                                          <p:spTgt spid="3">
                                            <p:txEl>
                                              <p:pRg st="1" end="1"/>
                                            </p:txEl>
                                          </p:spTgt>
                                        </p:tgtEl>
                                        <p:attrNameLst>
                                          <p:attrName>ppt_y</p:attrName>
                                        </p:attrNameLst>
                                      </p:cBhvr>
                                      <p:tavLst>
                                        <p:tav tm="0">
                                          <p:val>
                                            <p:strVal val="#ppt_h+1"/>
                                          </p:val>
                                        </p:tav>
                                        <p:tav tm="100000">
                                          <p:val>
                                            <p:strVal val="#ppt_y"/>
                                          </p:val>
                                        </p:tav>
                                      </p:tavLst>
                                    </p:anim>
                                    <p:animEffect transition="in" filter="fade">
                                      <p:cBhvr>
                                        <p:cTn id="11" dur="5000"/>
                                        <p:tgtEl>
                                          <p:spTgt spid="3">
                                            <p:txEl>
                                              <p:pRg st="1" end="1"/>
                                            </p:txEl>
                                          </p:spTgt>
                                        </p:tgtEl>
                                      </p:cBhvr>
                                    </p:animEffect>
                                  </p:childTnLst>
                                </p:cTn>
                              </p:par>
                            </p:childTnLst>
                          </p:cTn>
                        </p:par>
                        <p:par>
                          <p:cTn id="12" fill="hold">
                            <p:stCondLst>
                              <p:cond delay="5000"/>
                            </p:stCondLst>
                            <p:childTnLst>
                              <p:par>
                                <p:cTn id="13" presetID="58" presetClass="entr" presetSubtype="0" accel="10000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p:cTn id="15" dur="3000" fill="hold"/>
                                        <p:tgtEl>
                                          <p:spTgt spid="3">
                                            <p:txEl>
                                              <p:pRg st="2" end="2"/>
                                            </p:txEl>
                                          </p:spTgt>
                                        </p:tgtEl>
                                        <p:attrNameLst>
                                          <p:attrName>ppt_w</p:attrName>
                                        </p:attrNameLst>
                                      </p:cBhvr>
                                      <p:tavLst>
                                        <p:tav tm="0">
                                          <p:val>
                                            <p:strVal val="#ppt_w*2.5"/>
                                          </p:val>
                                        </p:tav>
                                        <p:tav tm="100000">
                                          <p:val>
                                            <p:strVal val="#ppt_w"/>
                                          </p:val>
                                        </p:tav>
                                      </p:tavLst>
                                    </p:anim>
                                    <p:anim calcmode="lin" valueType="num">
                                      <p:cBhvr>
                                        <p:cTn id="16" dur="3000" fill="hold"/>
                                        <p:tgtEl>
                                          <p:spTgt spid="3">
                                            <p:txEl>
                                              <p:pRg st="2" end="2"/>
                                            </p:txEl>
                                          </p:spTgt>
                                        </p:tgtEl>
                                        <p:attrNameLst>
                                          <p:attrName>ppt_h</p:attrName>
                                        </p:attrNameLst>
                                      </p:cBhvr>
                                      <p:tavLst>
                                        <p:tav tm="0">
                                          <p:val>
                                            <p:strVal val="#ppt_h*0.01"/>
                                          </p:val>
                                        </p:tav>
                                        <p:tav tm="100000">
                                          <p:val>
                                            <p:strVal val="#ppt_h"/>
                                          </p:val>
                                        </p:tav>
                                      </p:tavLst>
                                    </p:anim>
                                    <p:anim calcmode="lin" valueType="num">
                                      <p:cBhvr>
                                        <p:cTn id="17" dur="3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8" dur="3000" fill="hold"/>
                                        <p:tgtEl>
                                          <p:spTgt spid="3">
                                            <p:txEl>
                                              <p:pRg st="2" end="2"/>
                                            </p:txEl>
                                          </p:spTgt>
                                        </p:tgtEl>
                                        <p:attrNameLst>
                                          <p:attrName>ppt_y</p:attrName>
                                        </p:attrNameLst>
                                      </p:cBhvr>
                                      <p:tavLst>
                                        <p:tav tm="0">
                                          <p:val>
                                            <p:strVal val="#ppt_h+1"/>
                                          </p:val>
                                        </p:tav>
                                        <p:tav tm="100000">
                                          <p:val>
                                            <p:strVal val="#ppt_y"/>
                                          </p:val>
                                        </p:tav>
                                      </p:tavLst>
                                    </p:anim>
                                    <p:animEffect transition="in" filter="fade">
                                      <p:cBhvr>
                                        <p:cTn id="19" dur="3000"/>
                                        <p:tgtEl>
                                          <p:spTgt spid="3">
                                            <p:txEl>
                                              <p:pRg st="2" end="2"/>
                                            </p:txEl>
                                          </p:spTgt>
                                        </p:tgtEl>
                                      </p:cBhvr>
                                    </p:animEffect>
                                  </p:childTnLst>
                                </p:cTn>
                              </p:par>
                            </p:childTnLst>
                          </p:cTn>
                        </p:par>
                        <p:par>
                          <p:cTn id="20" fill="hold">
                            <p:stCondLst>
                              <p:cond delay="8000"/>
                            </p:stCondLst>
                            <p:childTnLst>
                              <p:par>
                                <p:cTn id="21" presetID="58" presetClass="entr" presetSubtype="0" accel="100000" fill="hold"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p:cTn id="23" dur="3000" fill="hold"/>
                                        <p:tgtEl>
                                          <p:spTgt spid="3">
                                            <p:txEl>
                                              <p:pRg st="3" end="3"/>
                                            </p:txEl>
                                          </p:spTgt>
                                        </p:tgtEl>
                                        <p:attrNameLst>
                                          <p:attrName>ppt_w</p:attrName>
                                        </p:attrNameLst>
                                      </p:cBhvr>
                                      <p:tavLst>
                                        <p:tav tm="0">
                                          <p:val>
                                            <p:strVal val="#ppt_w*2.5"/>
                                          </p:val>
                                        </p:tav>
                                        <p:tav tm="100000">
                                          <p:val>
                                            <p:strVal val="#ppt_w"/>
                                          </p:val>
                                        </p:tav>
                                      </p:tavLst>
                                    </p:anim>
                                    <p:anim calcmode="lin" valueType="num">
                                      <p:cBhvr>
                                        <p:cTn id="24" dur="3000" fill="hold"/>
                                        <p:tgtEl>
                                          <p:spTgt spid="3">
                                            <p:txEl>
                                              <p:pRg st="3" end="3"/>
                                            </p:txEl>
                                          </p:spTgt>
                                        </p:tgtEl>
                                        <p:attrNameLst>
                                          <p:attrName>ppt_h</p:attrName>
                                        </p:attrNameLst>
                                      </p:cBhvr>
                                      <p:tavLst>
                                        <p:tav tm="0">
                                          <p:val>
                                            <p:strVal val="#ppt_h*0.01"/>
                                          </p:val>
                                        </p:tav>
                                        <p:tav tm="100000">
                                          <p:val>
                                            <p:strVal val="#ppt_h"/>
                                          </p:val>
                                        </p:tav>
                                      </p:tavLst>
                                    </p:anim>
                                    <p:anim calcmode="lin" valueType="num">
                                      <p:cBhvr>
                                        <p:cTn id="25" dur="3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3000" fill="hold"/>
                                        <p:tgtEl>
                                          <p:spTgt spid="3">
                                            <p:txEl>
                                              <p:pRg st="3" end="3"/>
                                            </p:txEl>
                                          </p:spTgt>
                                        </p:tgtEl>
                                        <p:attrNameLst>
                                          <p:attrName>ppt_y</p:attrName>
                                        </p:attrNameLst>
                                      </p:cBhvr>
                                      <p:tavLst>
                                        <p:tav tm="0">
                                          <p:val>
                                            <p:strVal val="#ppt_h+1"/>
                                          </p:val>
                                        </p:tav>
                                        <p:tav tm="100000">
                                          <p:val>
                                            <p:strVal val="#ppt_y"/>
                                          </p:val>
                                        </p:tav>
                                      </p:tavLst>
                                    </p:anim>
                                    <p:animEffect transition="in" filter="fade">
                                      <p:cBhvr>
                                        <p:cTn id="27" dur="3000"/>
                                        <p:tgtEl>
                                          <p:spTgt spid="3">
                                            <p:txEl>
                                              <p:pRg st="3" end="3"/>
                                            </p:txEl>
                                          </p:spTgt>
                                        </p:tgtEl>
                                      </p:cBhvr>
                                    </p:animEffect>
                                  </p:childTnLst>
                                </p:cTn>
                              </p:par>
                            </p:childTnLst>
                          </p:cTn>
                        </p:par>
                        <p:par>
                          <p:cTn id="28" fill="hold">
                            <p:stCondLst>
                              <p:cond delay="11000"/>
                            </p:stCondLst>
                            <p:childTnLst>
                              <p:par>
                                <p:cTn id="29" presetID="58" presetClass="entr" presetSubtype="0" accel="100000" fill="hold"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3000" fill="hold"/>
                                        <p:tgtEl>
                                          <p:spTgt spid="3">
                                            <p:txEl>
                                              <p:pRg st="4" end="4"/>
                                            </p:txEl>
                                          </p:spTgt>
                                        </p:tgtEl>
                                        <p:attrNameLst>
                                          <p:attrName>ppt_w</p:attrName>
                                        </p:attrNameLst>
                                      </p:cBhvr>
                                      <p:tavLst>
                                        <p:tav tm="0">
                                          <p:val>
                                            <p:strVal val="#ppt_w*2.5"/>
                                          </p:val>
                                        </p:tav>
                                        <p:tav tm="100000">
                                          <p:val>
                                            <p:strVal val="#ppt_w"/>
                                          </p:val>
                                        </p:tav>
                                      </p:tavLst>
                                    </p:anim>
                                    <p:anim calcmode="lin" valueType="num">
                                      <p:cBhvr>
                                        <p:cTn id="32" dur="3000" fill="hold"/>
                                        <p:tgtEl>
                                          <p:spTgt spid="3">
                                            <p:txEl>
                                              <p:pRg st="4" end="4"/>
                                            </p:txEl>
                                          </p:spTgt>
                                        </p:tgtEl>
                                        <p:attrNameLst>
                                          <p:attrName>ppt_h</p:attrName>
                                        </p:attrNameLst>
                                      </p:cBhvr>
                                      <p:tavLst>
                                        <p:tav tm="0">
                                          <p:val>
                                            <p:strVal val="#ppt_h*0.01"/>
                                          </p:val>
                                        </p:tav>
                                        <p:tav tm="100000">
                                          <p:val>
                                            <p:strVal val="#ppt_h"/>
                                          </p:val>
                                        </p:tav>
                                      </p:tavLst>
                                    </p:anim>
                                    <p:anim calcmode="lin" valueType="num">
                                      <p:cBhvr>
                                        <p:cTn id="33" dur="3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4" dur="3000" fill="hold"/>
                                        <p:tgtEl>
                                          <p:spTgt spid="3">
                                            <p:txEl>
                                              <p:pRg st="4" end="4"/>
                                            </p:txEl>
                                          </p:spTgt>
                                        </p:tgtEl>
                                        <p:attrNameLst>
                                          <p:attrName>ppt_y</p:attrName>
                                        </p:attrNameLst>
                                      </p:cBhvr>
                                      <p:tavLst>
                                        <p:tav tm="0">
                                          <p:val>
                                            <p:strVal val="#ppt_h+1"/>
                                          </p:val>
                                        </p:tav>
                                        <p:tav tm="100000">
                                          <p:val>
                                            <p:strVal val="#ppt_y"/>
                                          </p:val>
                                        </p:tav>
                                      </p:tavLst>
                                    </p:anim>
                                    <p:animEffect transition="in" filter="fade">
                                      <p:cBhvr>
                                        <p:cTn id="35" dur="3000"/>
                                        <p:tgtEl>
                                          <p:spTgt spid="3">
                                            <p:txEl>
                                              <p:pRg st="4" end="4"/>
                                            </p:txEl>
                                          </p:spTgt>
                                        </p:tgtEl>
                                      </p:cBhvr>
                                    </p:animEffect>
                                  </p:childTnLst>
                                </p:cTn>
                              </p:par>
                            </p:childTnLst>
                          </p:cTn>
                        </p:par>
                        <p:par>
                          <p:cTn id="36" fill="hold">
                            <p:stCondLst>
                              <p:cond delay="14000"/>
                            </p:stCondLst>
                            <p:childTnLst>
                              <p:par>
                                <p:cTn id="37" presetID="58" presetClass="entr" presetSubtype="0" accel="100000" fill="hold" nodeType="after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 calcmode="lin" valueType="num">
                                      <p:cBhvr>
                                        <p:cTn id="39" dur="3000" fill="hold"/>
                                        <p:tgtEl>
                                          <p:spTgt spid="3">
                                            <p:txEl>
                                              <p:pRg st="5" end="5"/>
                                            </p:txEl>
                                          </p:spTgt>
                                        </p:tgtEl>
                                        <p:attrNameLst>
                                          <p:attrName>ppt_w</p:attrName>
                                        </p:attrNameLst>
                                      </p:cBhvr>
                                      <p:tavLst>
                                        <p:tav tm="0">
                                          <p:val>
                                            <p:strVal val="#ppt_w*2.5"/>
                                          </p:val>
                                        </p:tav>
                                        <p:tav tm="100000">
                                          <p:val>
                                            <p:strVal val="#ppt_w"/>
                                          </p:val>
                                        </p:tav>
                                      </p:tavLst>
                                    </p:anim>
                                    <p:anim calcmode="lin" valueType="num">
                                      <p:cBhvr>
                                        <p:cTn id="40" dur="3000" fill="hold"/>
                                        <p:tgtEl>
                                          <p:spTgt spid="3">
                                            <p:txEl>
                                              <p:pRg st="5" end="5"/>
                                            </p:txEl>
                                          </p:spTgt>
                                        </p:tgtEl>
                                        <p:attrNameLst>
                                          <p:attrName>ppt_h</p:attrName>
                                        </p:attrNameLst>
                                      </p:cBhvr>
                                      <p:tavLst>
                                        <p:tav tm="0">
                                          <p:val>
                                            <p:strVal val="#ppt_h*0.01"/>
                                          </p:val>
                                        </p:tav>
                                        <p:tav tm="100000">
                                          <p:val>
                                            <p:strVal val="#ppt_h"/>
                                          </p:val>
                                        </p:tav>
                                      </p:tavLst>
                                    </p:anim>
                                    <p:anim calcmode="lin" valueType="num">
                                      <p:cBhvr>
                                        <p:cTn id="41" dur="3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2" dur="3000" fill="hold"/>
                                        <p:tgtEl>
                                          <p:spTgt spid="3">
                                            <p:txEl>
                                              <p:pRg st="5" end="5"/>
                                            </p:txEl>
                                          </p:spTgt>
                                        </p:tgtEl>
                                        <p:attrNameLst>
                                          <p:attrName>ppt_y</p:attrName>
                                        </p:attrNameLst>
                                      </p:cBhvr>
                                      <p:tavLst>
                                        <p:tav tm="0">
                                          <p:val>
                                            <p:strVal val="#ppt_h+1"/>
                                          </p:val>
                                        </p:tav>
                                        <p:tav tm="100000">
                                          <p:val>
                                            <p:strVal val="#ppt_y"/>
                                          </p:val>
                                        </p:tav>
                                      </p:tavLst>
                                    </p:anim>
                                    <p:animEffect transition="in" filter="fade">
                                      <p:cBhvr>
                                        <p:cTn id="43" dur="3000"/>
                                        <p:tgtEl>
                                          <p:spTgt spid="3">
                                            <p:txEl>
                                              <p:pRg st="5" end="5"/>
                                            </p:txEl>
                                          </p:spTgt>
                                        </p:tgtEl>
                                      </p:cBhvr>
                                    </p:animEffect>
                                  </p:childTnLst>
                                </p:cTn>
                              </p:par>
                              <p:par>
                                <p:cTn id="44" presetID="58" presetClass="entr" presetSubtype="0" accel="100000" fill="hold" nodeType="withEffect">
                                  <p:stCondLst>
                                    <p:cond delay="0"/>
                                  </p:stCondLst>
                                  <p:childTnLst>
                                    <p:set>
                                      <p:cBhvr>
                                        <p:cTn id="45" dur="1" fill="hold">
                                          <p:stCondLst>
                                            <p:cond delay="0"/>
                                          </p:stCondLst>
                                        </p:cTn>
                                        <p:tgtEl>
                                          <p:spTgt spid="3">
                                            <p:txEl>
                                              <p:pRg st="6" end="6"/>
                                            </p:txEl>
                                          </p:spTgt>
                                        </p:tgtEl>
                                        <p:attrNameLst>
                                          <p:attrName>style.visibility</p:attrName>
                                        </p:attrNameLst>
                                      </p:cBhvr>
                                      <p:to>
                                        <p:strVal val="visible"/>
                                      </p:to>
                                    </p:set>
                                    <p:anim calcmode="lin" valueType="num">
                                      <p:cBhvr>
                                        <p:cTn id="46" dur="3000" fill="hold"/>
                                        <p:tgtEl>
                                          <p:spTgt spid="3">
                                            <p:txEl>
                                              <p:pRg st="6" end="6"/>
                                            </p:txEl>
                                          </p:spTgt>
                                        </p:tgtEl>
                                        <p:attrNameLst>
                                          <p:attrName>ppt_w</p:attrName>
                                        </p:attrNameLst>
                                      </p:cBhvr>
                                      <p:tavLst>
                                        <p:tav tm="0">
                                          <p:val>
                                            <p:strVal val="#ppt_w*2.5"/>
                                          </p:val>
                                        </p:tav>
                                        <p:tav tm="100000">
                                          <p:val>
                                            <p:strVal val="#ppt_w"/>
                                          </p:val>
                                        </p:tav>
                                      </p:tavLst>
                                    </p:anim>
                                    <p:anim calcmode="lin" valueType="num">
                                      <p:cBhvr>
                                        <p:cTn id="47" dur="3000" fill="hold"/>
                                        <p:tgtEl>
                                          <p:spTgt spid="3">
                                            <p:txEl>
                                              <p:pRg st="6" end="6"/>
                                            </p:txEl>
                                          </p:spTgt>
                                        </p:tgtEl>
                                        <p:attrNameLst>
                                          <p:attrName>ppt_h</p:attrName>
                                        </p:attrNameLst>
                                      </p:cBhvr>
                                      <p:tavLst>
                                        <p:tav tm="0">
                                          <p:val>
                                            <p:strVal val="#ppt_h*0.01"/>
                                          </p:val>
                                        </p:tav>
                                        <p:tav tm="100000">
                                          <p:val>
                                            <p:strVal val="#ppt_h"/>
                                          </p:val>
                                        </p:tav>
                                      </p:tavLst>
                                    </p:anim>
                                    <p:anim calcmode="lin" valueType="num">
                                      <p:cBhvr>
                                        <p:cTn id="48" dur="3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9" dur="3000" fill="hold"/>
                                        <p:tgtEl>
                                          <p:spTgt spid="3">
                                            <p:txEl>
                                              <p:pRg st="6" end="6"/>
                                            </p:txEl>
                                          </p:spTgt>
                                        </p:tgtEl>
                                        <p:attrNameLst>
                                          <p:attrName>ppt_y</p:attrName>
                                        </p:attrNameLst>
                                      </p:cBhvr>
                                      <p:tavLst>
                                        <p:tav tm="0">
                                          <p:val>
                                            <p:strVal val="#ppt_h+1"/>
                                          </p:val>
                                        </p:tav>
                                        <p:tav tm="100000">
                                          <p:val>
                                            <p:strVal val="#ppt_y"/>
                                          </p:val>
                                        </p:tav>
                                      </p:tavLst>
                                    </p:anim>
                                    <p:animEffect transition="in" filter="fade">
                                      <p:cBhvr>
                                        <p:cTn id="50" dur="3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0"/>
            <a:ext cx="8458200" cy="1143000"/>
          </a:xfrm>
        </p:spPr>
        <p:txBody>
          <a:bodyPr>
            <a:noAutofit/>
          </a:bodyPr>
          <a:lstStyle/>
          <a:p>
            <a:pPr algn="ctr"/>
            <a:r>
              <a:rPr lang="en-US" sz="3600" b="1" dirty="0" smtClean="0"/>
              <a:t>14.  </a:t>
            </a:r>
            <a:r>
              <a:rPr lang="en-US" sz="3600" b="1" i="1" u="sng" dirty="0" smtClean="0"/>
              <a:t>Play</a:t>
            </a:r>
            <a:r>
              <a:rPr lang="en-US" sz="3600" dirty="0" smtClean="0"/>
              <a:t> is a child’s form of work. Here, they learn and grow in all areas of development.</a:t>
            </a:r>
            <a:endParaRPr lang="en-US" sz="3600" dirty="0"/>
          </a:p>
        </p:txBody>
      </p:sp>
      <p:sp>
        <p:nvSpPr>
          <p:cNvPr id="3" name="Content Placeholder 2"/>
          <p:cNvSpPr>
            <a:spLocks noGrp="1"/>
          </p:cNvSpPr>
          <p:nvPr>
            <p:ph idx="1"/>
          </p:nvPr>
        </p:nvSpPr>
        <p:spPr>
          <a:xfrm>
            <a:off x="228600" y="1828800"/>
            <a:ext cx="8458200" cy="4389120"/>
          </a:xfrm>
        </p:spPr>
        <p:txBody>
          <a:bodyPr>
            <a:normAutofit/>
          </a:bodyPr>
          <a:lstStyle/>
          <a:p>
            <a:pPr hangingPunct="0"/>
            <a:r>
              <a:rPr lang="en-US" b="1" dirty="0" smtClean="0"/>
              <a:t>Solitary Play</a:t>
            </a:r>
            <a:r>
              <a:rPr lang="en-US" dirty="0" smtClean="0"/>
              <a:t>  is playing alone.</a:t>
            </a:r>
          </a:p>
          <a:p>
            <a:pPr hangingPunct="0"/>
            <a:r>
              <a:rPr lang="en-US" b="1" dirty="0" smtClean="0"/>
              <a:t>On-Looker Play</a:t>
            </a:r>
            <a:r>
              <a:rPr lang="en-US" dirty="0" smtClean="0"/>
              <a:t> is watching everyone play, but having no interaction</a:t>
            </a:r>
          </a:p>
          <a:p>
            <a:pPr hangingPunct="0"/>
            <a:r>
              <a:rPr lang="en-US" b="1" dirty="0" smtClean="0"/>
              <a:t>Parallel Play</a:t>
            </a:r>
            <a:r>
              <a:rPr lang="en-US" dirty="0" smtClean="0"/>
              <a:t>  is playing next to, but not with other children. This is 	the most common form of play for a toddler.</a:t>
            </a:r>
          </a:p>
          <a:p>
            <a:pPr hangingPunct="0">
              <a:buNone/>
            </a:pPr>
            <a:endParaRPr lang="en-US" dirty="0" smtClean="0"/>
          </a:p>
          <a:p>
            <a:pPr hangingPunct="0"/>
            <a:r>
              <a:rPr lang="en-US" dirty="0" smtClean="0"/>
              <a:t>Toddlers have </a:t>
            </a:r>
            <a:r>
              <a:rPr lang="en-US" b="1" dirty="0" smtClean="0"/>
              <a:t>short attention</a:t>
            </a:r>
            <a:r>
              <a:rPr lang="en-US" dirty="0" smtClean="0"/>
              <a:t> spans and                  tend to bounce around activities.</a:t>
            </a:r>
          </a:p>
          <a:p>
            <a:endParaRPr lang="en-US" dirty="0"/>
          </a:p>
        </p:txBody>
      </p:sp>
      <p:pic>
        <p:nvPicPr>
          <p:cNvPr id="5" name="Picture 4" descr="C:\Documents and Settings\All Users\Documents\Temp\Temporary Internet Files\Content.IE5\K02NFWB3\MPj02020210000[1].jpg"/>
          <p:cNvPicPr>
            <a:picLocks noChangeAspect="1" noChangeArrowheads="1"/>
          </p:cNvPicPr>
          <p:nvPr/>
        </p:nvPicPr>
        <p:blipFill>
          <a:blip r:embed="rId3" cstate="print"/>
          <a:srcRect/>
          <a:stretch>
            <a:fillRect/>
          </a:stretch>
        </p:blipFill>
        <p:spPr bwMode="auto">
          <a:xfrm>
            <a:off x="6629400" y="4267200"/>
            <a:ext cx="2209800" cy="1473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8" presetClass="entr" presetSubtype="0" accel="10000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childTnLst>
                          </p:cTn>
                        </p:par>
                        <p:par>
                          <p:cTn id="12" fill="hold">
                            <p:stCondLst>
                              <p:cond delay="500"/>
                            </p:stCondLst>
                            <p:childTnLst>
                              <p:par>
                                <p:cTn id="13" presetID="58" presetClass="entr" presetSubtype="0" accel="100000" fill="hold"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500" fill="hold"/>
                                        <p:tgtEl>
                                          <p:spTgt spid="3">
                                            <p:txEl>
                                              <p:pRg st="1" end="1"/>
                                            </p:txEl>
                                          </p:spTgt>
                                        </p:tgtEl>
                                        <p:attrNameLst>
                                          <p:attrName>ppt_w</p:attrName>
                                        </p:attrNameLst>
                                      </p:cBhvr>
                                      <p:tavLst>
                                        <p:tav tm="0">
                                          <p:val>
                                            <p:strVal val="#ppt_w*2.5"/>
                                          </p:val>
                                        </p:tav>
                                        <p:tav tm="100000">
                                          <p:val>
                                            <p:strVal val="#ppt_w"/>
                                          </p:val>
                                        </p:tav>
                                      </p:tavLst>
                                    </p:anim>
                                    <p:anim calcmode="lin" valueType="num">
                                      <p:cBhvr>
                                        <p:cTn id="16" dur="500" fill="hold"/>
                                        <p:tgtEl>
                                          <p:spTgt spid="3">
                                            <p:txEl>
                                              <p:pRg st="1" end="1"/>
                                            </p:txEl>
                                          </p:spTgt>
                                        </p:tgtEl>
                                        <p:attrNameLst>
                                          <p:attrName>ppt_h</p:attrName>
                                        </p:attrNameLst>
                                      </p:cBhvr>
                                      <p:tavLst>
                                        <p:tav tm="0">
                                          <p:val>
                                            <p:strVal val="#ppt_h*0.01"/>
                                          </p:val>
                                        </p:tav>
                                        <p:tav tm="100000">
                                          <p:val>
                                            <p:strVal val="#ppt_h"/>
                                          </p:val>
                                        </p:tav>
                                      </p:tavLst>
                                    </p:anim>
                                    <p:anim calcmode="lin" valueType="num">
                                      <p:cBhvr>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8" dur="500" fill="hold"/>
                                        <p:tgtEl>
                                          <p:spTgt spid="3">
                                            <p:txEl>
                                              <p:pRg st="1" end="1"/>
                                            </p:txEl>
                                          </p:spTgt>
                                        </p:tgtEl>
                                        <p:attrNameLst>
                                          <p:attrName>ppt_y</p:attrName>
                                        </p:attrNameLst>
                                      </p:cBhvr>
                                      <p:tavLst>
                                        <p:tav tm="0">
                                          <p:val>
                                            <p:strVal val="#ppt_h+1"/>
                                          </p:val>
                                        </p:tav>
                                        <p:tav tm="100000">
                                          <p:val>
                                            <p:strVal val="#ppt_y"/>
                                          </p:val>
                                        </p:tav>
                                      </p:tavLst>
                                    </p:anim>
                                    <p:animEffect transition="in" filter="fade">
                                      <p:cBhvr>
                                        <p:cTn id="19" dur="500"/>
                                        <p:tgtEl>
                                          <p:spTgt spid="3">
                                            <p:txEl>
                                              <p:pRg st="1" end="1"/>
                                            </p:txEl>
                                          </p:spTgt>
                                        </p:tgtEl>
                                      </p:cBhvr>
                                    </p:animEffect>
                                  </p:childTnLst>
                                </p:cTn>
                              </p:par>
                            </p:childTnLst>
                          </p:cTn>
                        </p:par>
                        <p:par>
                          <p:cTn id="20" fill="hold">
                            <p:stCondLst>
                              <p:cond delay="1000"/>
                            </p:stCondLst>
                            <p:childTnLst>
                              <p:par>
                                <p:cTn id="21" presetID="58" presetClass="entr" presetSubtype="0" accel="100000" fill="hold"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500" fill="hold"/>
                                        <p:tgtEl>
                                          <p:spTgt spid="3">
                                            <p:txEl>
                                              <p:pRg st="2" end="2"/>
                                            </p:txEl>
                                          </p:spTgt>
                                        </p:tgtEl>
                                        <p:attrNameLst>
                                          <p:attrName>ppt_w</p:attrName>
                                        </p:attrNameLst>
                                      </p:cBhvr>
                                      <p:tavLst>
                                        <p:tav tm="0">
                                          <p:val>
                                            <p:strVal val="#ppt_w*2.5"/>
                                          </p:val>
                                        </p:tav>
                                        <p:tav tm="100000">
                                          <p:val>
                                            <p:strVal val="#ppt_w"/>
                                          </p:val>
                                        </p:tav>
                                      </p:tavLst>
                                    </p:anim>
                                    <p:anim calcmode="lin" valueType="num">
                                      <p:cBhvr>
                                        <p:cTn id="24" dur="500" fill="hold"/>
                                        <p:tgtEl>
                                          <p:spTgt spid="3">
                                            <p:txEl>
                                              <p:pRg st="2" end="2"/>
                                            </p:txEl>
                                          </p:spTgt>
                                        </p:tgtEl>
                                        <p:attrNameLst>
                                          <p:attrName>ppt_h</p:attrName>
                                        </p:attrNameLst>
                                      </p:cBhvr>
                                      <p:tavLst>
                                        <p:tav tm="0">
                                          <p:val>
                                            <p:strVal val="#ppt_h*0.01"/>
                                          </p:val>
                                        </p:tav>
                                        <p:tav tm="100000">
                                          <p:val>
                                            <p:strVal val="#ppt_h"/>
                                          </p:val>
                                        </p:tav>
                                      </p:tavLst>
                                    </p:anim>
                                    <p:anim calcmode="lin" valueType="num">
                                      <p:cBhvr>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500" fill="hold"/>
                                        <p:tgtEl>
                                          <p:spTgt spid="3">
                                            <p:txEl>
                                              <p:pRg st="2" end="2"/>
                                            </p:txEl>
                                          </p:spTgt>
                                        </p:tgtEl>
                                        <p:attrNameLst>
                                          <p:attrName>ppt_y</p:attrName>
                                        </p:attrNameLst>
                                      </p:cBhvr>
                                      <p:tavLst>
                                        <p:tav tm="0">
                                          <p:val>
                                            <p:strVal val="#ppt_h+1"/>
                                          </p:val>
                                        </p:tav>
                                        <p:tav tm="100000">
                                          <p:val>
                                            <p:strVal val="#ppt_y"/>
                                          </p:val>
                                        </p:tav>
                                      </p:tavLst>
                                    </p:anim>
                                    <p:animEffect transition="in" filter="fade">
                                      <p:cBhvr>
                                        <p:cTn id="27" dur="500"/>
                                        <p:tgtEl>
                                          <p:spTgt spid="3">
                                            <p:txEl>
                                              <p:pRg st="2" end="2"/>
                                            </p:txEl>
                                          </p:spTgt>
                                        </p:tgtEl>
                                      </p:cBhvr>
                                    </p:animEffect>
                                  </p:childTnLst>
                                </p:cTn>
                              </p:par>
                            </p:childTnLst>
                          </p:cTn>
                        </p:par>
                        <p:par>
                          <p:cTn id="28" fill="hold">
                            <p:stCondLst>
                              <p:cond delay="1500"/>
                            </p:stCondLst>
                            <p:childTnLst>
                              <p:par>
                                <p:cTn id="29" presetID="58" presetClass="entr" presetSubtype="0" accel="100000" fill="hold"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5000" fill="hold"/>
                                        <p:tgtEl>
                                          <p:spTgt spid="3">
                                            <p:txEl>
                                              <p:pRg st="4" end="4"/>
                                            </p:txEl>
                                          </p:spTgt>
                                        </p:tgtEl>
                                        <p:attrNameLst>
                                          <p:attrName>ppt_w</p:attrName>
                                        </p:attrNameLst>
                                      </p:cBhvr>
                                      <p:tavLst>
                                        <p:tav tm="0">
                                          <p:val>
                                            <p:strVal val="#ppt_w*2.5"/>
                                          </p:val>
                                        </p:tav>
                                        <p:tav tm="100000">
                                          <p:val>
                                            <p:strVal val="#ppt_w"/>
                                          </p:val>
                                        </p:tav>
                                      </p:tavLst>
                                    </p:anim>
                                    <p:anim calcmode="lin" valueType="num">
                                      <p:cBhvr>
                                        <p:cTn id="32" dur="5000" fill="hold"/>
                                        <p:tgtEl>
                                          <p:spTgt spid="3">
                                            <p:txEl>
                                              <p:pRg st="4" end="4"/>
                                            </p:txEl>
                                          </p:spTgt>
                                        </p:tgtEl>
                                        <p:attrNameLst>
                                          <p:attrName>ppt_h</p:attrName>
                                        </p:attrNameLst>
                                      </p:cBhvr>
                                      <p:tavLst>
                                        <p:tav tm="0">
                                          <p:val>
                                            <p:strVal val="#ppt_h*0.01"/>
                                          </p:val>
                                        </p:tav>
                                        <p:tav tm="100000">
                                          <p:val>
                                            <p:strVal val="#ppt_h"/>
                                          </p:val>
                                        </p:tav>
                                      </p:tavLst>
                                    </p:anim>
                                    <p:anim calcmode="lin" valueType="num">
                                      <p:cBhvr>
                                        <p:cTn id="33" dur="5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4" dur="5000" fill="hold"/>
                                        <p:tgtEl>
                                          <p:spTgt spid="3">
                                            <p:txEl>
                                              <p:pRg st="4" end="4"/>
                                            </p:txEl>
                                          </p:spTgt>
                                        </p:tgtEl>
                                        <p:attrNameLst>
                                          <p:attrName>ppt_y</p:attrName>
                                        </p:attrNameLst>
                                      </p:cBhvr>
                                      <p:tavLst>
                                        <p:tav tm="0">
                                          <p:val>
                                            <p:strVal val="#ppt_h+1"/>
                                          </p:val>
                                        </p:tav>
                                        <p:tav tm="100000">
                                          <p:val>
                                            <p:strVal val="#ppt_y"/>
                                          </p:val>
                                        </p:tav>
                                      </p:tavLst>
                                    </p:anim>
                                    <p:animEffect transition="in" filter="fade">
                                      <p:cBhvr>
                                        <p:cTn id="35" dur="5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0"/>
            <a:ext cx="7391400" cy="1143000"/>
          </a:xfrm>
        </p:spPr>
        <p:txBody>
          <a:bodyPr/>
          <a:lstStyle/>
          <a:p>
            <a:r>
              <a:rPr lang="en-US" dirty="0" smtClean="0"/>
              <a:t>Scenarios</a:t>
            </a:r>
            <a:endParaRPr lang="en-US" dirty="0"/>
          </a:p>
        </p:txBody>
      </p:sp>
      <p:pic>
        <p:nvPicPr>
          <p:cNvPr id="4" name="Content Placeholder 3" descr="toddlersocial.jpg"/>
          <p:cNvPicPr>
            <a:picLocks noGrp="1" noChangeAspect="1"/>
          </p:cNvPicPr>
          <p:nvPr>
            <p:ph idx="1"/>
          </p:nvPr>
        </p:nvPicPr>
        <p:blipFill>
          <a:blip r:embed="rId3" cstate="print"/>
          <a:stretch>
            <a:fillRect/>
          </a:stretch>
        </p:blipFill>
        <p:spPr>
          <a:xfrm>
            <a:off x="228600" y="1676400"/>
            <a:ext cx="3701908" cy="5181600"/>
          </a:xfrm>
        </p:spPr>
      </p:pic>
      <p:pic>
        <p:nvPicPr>
          <p:cNvPr id="5" name="Picture 4" descr="socialscen.jpg"/>
          <p:cNvPicPr>
            <a:picLocks noChangeAspect="1"/>
          </p:cNvPicPr>
          <p:nvPr/>
        </p:nvPicPr>
        <p:blipFill>
          <a:blip r:embed="rId4" cstate="print"/>
          <a:stretch>
            <a:fillRect/>
          </a:stretch>
        </p:blipFill>
        <p:spPr>
          <a:xfrm>
            <a:off x="4146473" y="0"/>
            <a:ext cx="4997527" cy="6858000"/>
          </a:xfrm>
          <a:prstGeom prst="rect">
            <a:avLst/>
          </a:prstGeom>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smtClean="0"/>
              <a:t>Pass back assignments</a:t>
            </a:r>
            <a:br>
              <a:rPr lang="en-US" dirty="0" smtClean="0"/>
            </a:br>
            <a:r>
              <a:rPr lang="en-US" dirty="0" smtClean="0"/>
              <a:t>Grades</a:t>
            </a:r>
            <a:endParaRPr lang="en-US" dirty="0"/>
          </a:p>
        </p:txBody>
      </p:sp>
      <p:sp>
        <p:nvSpPr>
          <p:cNvPr id="8" name="Subtitle 7"/>
          <p:cNvSpPr>
            <a:spLocks noGrp="1"/>
          </p:cNvSpPr>
          <p:nvPr>
            <p:ph type="subTitle" idx="1"/>
          </p:nvPr>
        </p:nvSpPr>
        <p:spPr/>
        <p:txBody>
          <a:bodyPr/>
          <a:lstStyle/>
          <a:p>
            <a:r>
              <a:rPr lang="en-US" dirty="0" smtClean="0"/>
              <a:t>Catch-up</a:t>
            </a:r>
            <a:endParaRPr lang="en-US" dirty="0"/>
          </a:p>
        </p:txBody>
      </p:sp>
    </p:spTree>
    <p:extLst>
      <p:ext uri="{BB962C8B-B14F-4D97-AF65-F5344CB8AC3E}">
        <p14:creationId xmlns:p14="http://schemas.microsoft.com/office/powerpoint/2010/main" val="281794355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Reflection #3</a:t>
            </a:r>
            <a:endParaRPr lang="en-US" dirty="0"/>
          </a:p>
        </p:txBody>
      </p:sp>
      <p:sp>
        <p:nvSpPr>
          <p:cNvPr id="3" name="Text Placeholder 2"/>
          <p:cNvSpPr>
            <a:spLocks noGrp="1"/>
          </p:cNvSpPr>
          <p:nvPr>
            <p:ph type="body" idx="1"/>
          </p:nvPr>
        </p:nvSpPr>
        <p:spPr>
          <a:xfrm>
            <a:off x="530352" y="2704664"/>
            <a:ext cx="7772400" cy="3391336"/>
          </a:xfrm>
        </p:spPr>
        <p:txBody>
          <a:bodyPr>
            <a:normAutofit/>
          </a:bodyPr>
          <a:lstStyle/>
          <a:p>
            <a:r>
              <a:rPr lang="en-US" sz="5500" b="1" dirty="0" smtClean="0"/>
              <a:t>If you could change your childhood would you? Why?</a:t>
            </a:r>
            <a:endParaRPr lang="en-US" sz="5500" b="1"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381001"/>
            <a:ext cx="7772400" cy="1676399"/>
          </a:xfrm>
        </p:spPr>
        <p:txBody>
          <a:bodyPr>
            <a:normAutofit fontScale="90000"/>
          </a:bodyPr>
          <a:lstStyle/>
          <a:p>
            <a:pPr algn="ctr"/>
            <a:r>
              <a:rPr lang="en-US" dirty="0" smtClean="0"/>
              <a:t>Emotional and Social Toddler</a:t>
            </a:r>
            <a:endParaRPr lang="en-US" dirty="0"/>
          </a:p>
        </p:txBody>
      </p:sp>
      <p:sp>
        <p:nvSpPr>
          <p:cNvPr id="8" name="Subtitle 7"/>
          <p:cNvSpPr>
            <a:spLocks noGrp="1"/>
          </p:cNvSpPr>
          <p:nvPr>
            <p:ph type="subTitle" idx="1"/>
          </p:nvPr>
        </p:nvSpPr>
        <p:spPr/>
        <p:txBody>
          <a:bodyPr/>
          <a:lstStyle/>
          <a:p>
            <a:endParaRPr lang="en-US" dirty="0"/>
          </a:p>
        </p:txBody>
      </p:sp>
      <p:pic>
        <p:nvPicPr>
          <p:cNvPr id="9" name="Picture 2" descr="C:\Documents and Settings\All Users\Documents\Temp\Temporary Internet Files\Content.IE5\K02NFWB3\MPj04278220000[1].jpg"/>
          <p:cNvPicPr>
            <a:picLocks noChangeAspect="1" noChangeArrowheads="1"/>
          </p:cNvPicPr>
          <p:nvPr/>
        </p:nvPicPr>
        <p:blipFill>
          <a:blip r:embed="rId3" cstate="print"/>
          <a:srcRect/>
          <a:stretch>
            <a:fillRect/>
          </a:stretch>
        </p:blipFill>
        <p:spPr bwMode="auto">
          <a:xfrm>
            <a:off x="1524000" y="2362199"/>
            <a:ext cx="6248400" cy="4163973"/>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8600" y="914400"/>
            <a:ext cx="4038600" cy="4434840"/>
          </a:xfrm>
        </p:spPr>
        <p:txBody>
          <a:bodyPr>
            <a:normAutofit lnSpcReduction="10000"/>
          </a:bodyPr>
          <a:lstStyle/>
          <a:p>
            <a:pPr hangingPunct="0">
              <a:buNone/>
            </a:pPr>
            <a:r>
              <a:rPr lang="en-US" b="1" dirty="0" smtClean="0"/>
              <a:t>1.  </a:t>
            </a:r>
            <a:r>
              <a:rPr lang="en-US" b="1" i="1" u="sng" dirty="0" smtClean="0"/>
              <a:t>EMOTIONS</a:t>
            </a:r>
            <a:r>
              <a:rPr lang="en-US" b="1" dirty="0" smtClean="0"/>
              <a:t> </a:t>
            </a:r>
            <a:r>
              <a:rPr lang="en-US" dirty="0" smtClean="0"/>
              <a:t>are another word for feelings. </a:t>
            </a:r>
          </a:p>
          <a:p>
            <a:pPr lvl="1" hangingPunct="0"/>
            <a:r>
              <a:rPr lang="en-US" dirty="0" smtClean="0"/>
              <a:t>  These have a wide range, are spontaneous, and go in cycles within minutes.  </a:t>
            </a:r>
          </a:p>
          <a:p>
            <a:pPr lvl="1" hangingPunct="0"/>
            <a:r>
              <a:rPr lang="en-US" dirty="0" smtClean="0"/>
              <a:t>Can be frustrating for both the toddler and the caregiver.</a:t>
            </a:r>
          </a:p>
          <a:p>
            <a:pPr hangingPunct="0">
              <a:buNone/>
            </a:pPr>
            <a:r>
              <a:rPr lang="en-US" dirty="0" smtClean="0"/>
              <a:t>			</a:t>
            </a:r>
          </a:p>
          <a:p>
            <a:pPr>
              <a:buNone/>
            </a:pPr>
            <a:endParaRPr lang="en-US" dirty="0"/>
          </a:p>
        </p:txBody>
      </p:sp>
      <p:sp>
        <p:nvSpPr>
          <p:cNvPr id="5" name="Content Placeholder 4"/>
          <p:cNvSpPr>
            <a:spLocks noGrp="1"/>
          </p:cNvSpPr>
          <p:nvPr>
            <p:ph sz="half" idx="2"/>
          </p:nvPr>
        </p:nvSpPr>
        <p:spPr/>
        <p:txBody>
          <a:bodyPr>
            <a:normAutofit lnSpcReduction="10000"/>
          </a:bodyPr>
          <a:lstStyle/>
          <a:p>
            <a:endParaRPr lang="en-US"/>
          </a:p>
        </p:txBody>
      </p:sp>
      <p:pic>
        <p:nvPicPr>
          <p:cNvPr id="4" name="Picture 9" descr="crying"/>
          <p:cNvPicPr>
            <a:picLocks noChangeAspect="1" noChangeArrowheads="1"/>
          </p:cNvPicPr>
          <p:nvPr/>
        </p:nvPicPr>
        <p:blipFill>
          <a:blip r:embed="rId3" cstate="print"/>
          <a:srcRect b="11044"/>
          <a:stretch>
            <a:fillRect/>
          </a:stretch>
        </p:blipFill>
        <p:spPr>
          <a:xfrm>
            <a:off x="4419600" y="1143000"/>
            <a:ext cx="4492925" cy="5257800"/>
          </a:xfrm>
          <a:prstGeom prst="rect">
            <a:avLst/>
          </a:prstGeo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8" presetClass="entr" presetSubtype="0" accel="10000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childTnLst>
                          </p:cTn>
                        </p:par>
                        <p:par>
                          <p:cTn id="12" fill="hold">
                            <p:stCondLst>
                              <p:cond delay="500"/>
                            </p:stCondLst>
                            <p:childTnLst>
                              <p:par>
                                <p:cTn id="13" presetID="58" presetClass="entr" presetSubtype="0" accel="100000" fill="hold"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2000" fill="hold"/>
                                        <p:tgtEl>
                                          <p:spTgt spid="3">
                                            <p:txEl>
                                              <p:pRg st="1" end="1"/>
                                            </p:txEl>
                                          </p:spTgt>
                                        </p:tgtEl>
                                        <p:attrNameLst>
                                          <p:attrName>ppt_w</p:attrName>
                                        </p:attrNameLst>
                                      </p:cBhvr>
                                      <p:tavLst>
                                        <p:tav tm="0">
                                          <p:val>
                                            <p:strVal val="#ppt_w*2.5"/>
                                          </p:val>
                                        </p:tav>
                                        <p:tav tm="100000">
                                          <p:val>
                                            <p:strVal val="#ppt_w"/>
                                          </p:val>
                                        </p:tav>
                                      </p:tavLst>
                                    </p:anim>
                                    <p:anim calcmode="lin" valueType="num">
                                      <p:cBhvr>
                                        <p:cTn id="16" dur="2000" fill="hold"/>
                                        <p:tgtEl>
                                          <p:spTgt spid="3">
                                            <p:txEl>
                                              <p:pRg st="1" end="1"/>
                                            </p:txEl>
                                          </p:spTgt>
                                        </p:tgtEl>
                                        <p:attrNameLst>
                                          <p:attrName>ppt_h</p:attrName>
                                        </p:attrNameLst>
                                      </p:cBhvr>
                                      <p:tavLst>
                                        <p:tav tm="0">
                                          <p:val>
                                            <p:strVal val="#ppt_h*0.01"/>
                                          </p:val>
                                        </p:tav>
                                        <p:tav tm="100000">
                                          <p:val>
                                            <p:strVal val="#ppt_h"/>
                                          </p:val>
                                        </p:tav>
                                      </p:tavLst>
                                    </p:anim>
                                    <p:anim calcmode="lin" valueType="num">
                                      <p:cBhvr>
                                        <p:cTn id="17"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8" dur="2000" fill="hold"/>
                                        <p:tgtEl>
                                          <p:spTgt spid="3">
                                            <p:txEl>
                                              <p:pRg st="1" end="1"/>
                                            </p:txEl>
                                          </p:spTgt>
                                        </p:tgtEl>
                                        <p:attrNameLst>
                                          <p:attrName>ppt_y</p:attrName>
                                        </p:attrNameLst>
                                      </p:cBhvr>
                                      <p:tavLst>
                                        <p:tav tm="0">
                                          <p:val>
                                            <p:strVal val="#ppt_h+1"/>
                                          </p:val>
                                        </p:tav>
                                        <p:tav tm="100000">
                                          <p:val>
                                            <p:strVal val="#ppt_y"/>
                                          </p:val>
                                        </p:tav>
                                      </p:tavLst>
                                    </p:anim>
                                    <p:animEffect transition="in" filter="fade">
                                      <p:cBhvr>
                                        <p:cTn id="19" dur="2000"/>
                                        <p:tgtEl>
                                          <p:spTgt spid="3">
                                            <p:txEl>
                                              <p:pRg st="1" end="1"/>
                                            </p:txEl>
                                          </p:spTgt>
                                        </p:tgtEl>
                                      </p:cBhvr>
                                    </p:animEffect>
                                  </p:childTnLst>
                                </p:cTn>
                              </p:par>
                            </p:childTnLst>
                          </p:cTn>
                        </p:par>
                        <p:par>
                          <p:cTn id="20" fill="hold">
                            <p:stCondLst>
                              <p:cond delay="2500"/>
                            </p:stCondLst>
                            <p:childTnLst>
                              <p:par>
                                <p:cTn id="21" presetID="58" presetClass="entr" presetSubtype="0" accel="100000" fill="hold"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2000" fill="hold"/>
                                        <p:tgtEl>
                                          <p:spTgt spid="3">
                                            <p:txEl>
                                              <p:pRg st="2" end="2"/>
                                            </p:txEl>
                                          </p:spTgt>
                                        </p:tgtEl>
                                        <p:attrNameLst>
                                          <p:attrName>ppt_w</p:attrName>
                                        </p:attrNameLst>
                                      </p:cBhvr>
                                      <p:tavLst>
                                        <p:tav tm="0">
                                          <p:val>
                                            <p:strVal val="#ppt_w*2.5"/>
                                          </p:val>
                                        </p:tav>
                                        <p:tav tm="100000">
                                          <p:val>
                                            <p:strVal val="#ppt_w"/>
                                          </p:val>
                                        </p:tav>
                                      </p:tavLst>
                                    </p:anim>
                                    <p:anim calcmode="lin" valueType="num">
                                      <p:cBhvr>
                                        <p:cTn id="24" dur="2000" fill="hold"/>
                                        <p:tgtEl>
                                          <p:spTgt spid="3">
                                            <p:txEl>
                                              <p:pRg st="2" end="2"/>
                                            </p:txEl>
                                          </p:spTgt>
                                        </p:tgtEl>
                                        <p:attrNameLst>
                                          <p:attrName>ppt_h</p:attrName>
                                        </p:attrNameLst>
                                      </p:cBhvr>
                                      <p:tavLst>
                                        <p:tav tm="0">
                                          <p:val>
                                            <p:strVal val="#ppt_h*0.01"/>
                                          </p:val>
                                        </p:tav>
                                        <p:tav tm="100000">
                                          <p:val>
                                            <p:strVal val="#ppt_h"/>
                                          </p:val>
                                        </p:tav>
                                      </p:tavLst>
                                    </p:anim>
                                    <p:anim calcmode="lin" valueType="num">
                                      <p:cBhvr>
                                        <p:cTn id="25"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2000" fill="hold"/>
                                        <p:tgtEl>
                                          <p:spTgt spid="3">
                                            <p:txEl>
                                              <p:pRg st="2" end="2"/>
                                            </p:txEl>
                                          </p:spTgt>
                                        </p:tgtEl>
                                        <p:attrNameLst>
                                          <p:attrName>ppt_y</p:attrName>
                                        </p:attrNameLst>
                                      </p:cBhvr>
                                      <p:tavLst>
                                        <p:tav tm="0">
                                          <p:val>
                                            <p:strVal val="#ppt_h+1"/>
                                          </p:val>
                                        </p:tav>
                                        <p:tav tm="100000">
                                          <p:val>
                                            <p:strVal val="#ppt_y"/>
                                          </p:val>
                                        </p:tav>
                                      </p:tavLst>
                                    </p:anim>
                                    <p:animEffect transition="in" filter="fade">
                                      <p:cBhvr>
                                        <p:cTn id="2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Emotions Video Clip</a:t>
            </a:r>
            <a:endParaRPr lang="en-US" dirty="0"/>
          </a:p>
        </p:txBody>
      </p:sp>
      <p:sp>
        <p:nvSpPr>
          <p:cNvPr id="3" name="Content Placeholder 2"/>
          <p:cNvSpPr>
            <a:spLocks noGrp="1"/>
          </p:cNvSpPr>
          <p:nvPr>
            <p:ph idx="1"/>
          </p:nvPr>
        </p:nvSpPr>
        <p:spPr/>
        <p:txBody>
          <a:bodyPr/>
          <a:lstStyle/>
          <a:p>
            <a:r>
              <a:rPr lang="en-US" dirty="0" smtClean="0">
                <a:hlinkClick r:id="rId3"/>
              </a:rPr>
              <a:t>http://www.youtube.com/watch?v=tlIWe0moTys&amp;safety_mode=true&amp;persist_safety_mode=1</a:t>
            </a:r>
            <a:endParaRPr lang="en-US" dirty="0" smtClean="0"/>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990600"/>
            <a:ext cx="8534400" cy="758952"/>
          </a:xfrm>
        </p:spPr>
        <p:txBody>
          <a:bodyPr>
            <a:normAutofit fontScale="90000"/>
          </a:bodyPr>
          <a:lstStyle/>
          <a:p>
            <a:pPr algn="ctr"/>
            <a:r>
              <a:rPr lang="en-US" b="1" dirty="0" smtClean="0"/>
              <a:t>Toddler emotional </a:t>
            </a:r>
            <a:br>
              <a:rPr lang="en-US" b="1" dirty="0" smtClean="0"/>
            </a:br>
            <a:r>
              <a:rPr lang="en-US" b="1" dirty="0" smtClean="0"/>
              <a:t>roller coaster traits: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One Year Old</a:t>
            </a:r>
          </a:p>
          <a:p>
            <a:pPr lvl="1"/>
            <a:r>
              <a:rPr lang="en-US" dirty="0" smtClean="0"/>
              <a:t>Learning emotions</a:t>
            </a:r>
          </a:p>
          <a:p>
            <a:pPr lvl="1"/>
            <a:r>
              <a:rPr lang="en-US" dirty="0" smtClean="0"/>
              <a:t>Possessive</a:t>
            </a:r>
          </a:p>
          <a:p>
            <a:r>
              <a:rPr lang="en-US" dirty="0" smtClean="0"/>
              <a:t>Two Year Old</a:t>
            </a:r>
          </a:p>
          <a:p>
            <a:pPr lvl="1"/>
            <a:r>
              <a:rPr lang="en-US" dirty="0" smtClean="0"/>
              <a:t>Very self-centered (egocentric)</a:t>
            </a:r>
          </a:p>
          <a:p>
            <a:pPr lvl="1"/>
            <a:r>
              <a:rPr lang="en-US" dirty="0" smtClean="0"/>
              <a:t>Desire for independence</a:t>
            </a:r>
          </a:p>
          <a:p>
            <a:pPr lvl="1"/>
            <a:r>
              <a:rPr lang="en-US" dirty="0" smtClean="0"/>
              <a:t>Beginning a sense of personal identity and belongings</a:t>
            </a:r>
          </a:p>
          <a:p>
            <a:pPr lvl="1"/>
            <a:r>
              <a:rPr lang="en-US" dirty="0" smtClean="0"/>
              <a:t>Possessive</a:t>
            </a:r>
          </a:p>
          <a:p>
            <a:pPr lvl="1"/>
            <a:r>
              <a:rPr lang="en-US" dirty="0" smtClean="0"/>
              <a:t>Often negative</a:t>
            </a:r>
          </a:p>
          <a:p>
            <a:pPr lvl="1"/>
            <a:r>
              <a:rPr lang="en-US" dirty="0" smtClean="0"/>
              <a:t>Often frustrated</a:t>
            </a:r>
          </a:p>
          <a:p>
            <a:pPr lvl="1"/>
            <a:r>
              <a:rPr lang="en-US" dirty="0" smtClean="0"/>
              <a:t>Enjoys physical affection</a:t>
            </a:r>
          </a:p>
          <a:p>
            <a:pPr lvl="1"/>
            <a:r>
              <a:rPr lang="en-US" dirty="0" smtClean="0"/>
              <a:t>Resistive to change</a:t>
            </a:r>
          </a:p>
          <a:p>
            <a:pPr>
              <a:buNone/>
            </a:pP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1080</TotalTime>
  <Words>2084</Words>
  <Application>Microsoft Office PowerPoint</Application>
  <PresentationFormat>On-screen Show (4:3)</PresentationFormat>
  <Paragraphs>356</Paragraphs>
  <Slides>50</Slides>
  <Notes>47</Notes>
  <HiddenSlides>13</HiddenSlides>
  <MMClips>1</MMClips>
  <ScaleCrop>false</ScaleCrop>
  <HeadingPairs>
    <vt:vector size="4" baseType="variant">
      <vt:variant>
        <vt:lpstr>Theme</vt:lpstr>
      </vt:variant>
      <vt:variant>
        <vt:i4>2</vt:i4>
      </vt:variant>
      <vt:variant>
        <vt:lpstr>Slide Titles</vt:lpstr>
      </vt:variant>
      <vt:variant>
        <vt:i4>50</vt:i4>
      </vt:variant>
    </vt:vector>
  </HeadingPairs>
  <TitlesOfParts>
    <vt:vector size="52" baseType="lpstr">
      <vt:lpstr>Flow</vt:lpstr>
      <vt:lpstr>Office Theme</vt:lpstr>
      <vt:lpstr>Bell Work</vt:lpstr>
      <vt:lpstr>Quiz #1 Unit 2</vt:lpstr>
      <vt:lpstr>PowerPoint Presentation</vt:lpstr>
      <vt:lpstr>Reality Baby and Books</vt:lpstr>
      <vt:lpstr>Pass back assignments Grades</vt:lpstr>
      <vt:lpstr>Emotional and Social Toddler</vt:lpstr>
      <vt:lpstr>PowerPoint Presentation</vt:lpstr>
      <vt:lpstr>Emotions Video Clip</vt:lpstr>
      <vt:lpstr>Toddler emotional  roller coaster traits:</vt:lpstr>
      <vt:lpstr>The Toddler’s Creed</vt:lpstr>
      <vt:lpstr>2.  SELF-CENTERED (EGOCENTRIC)   </vt:lpstr>
      <vt:lpstr>3.  NEGATIVISM is doing the opposite of what others want, which is a normal part of toddler development.</vt:lpstr>
      <vt:lpstr>4. TEMPER TANTRUMS are a release of anger or frustration by violent screaming, crying, kicking...Generally 18 months – 4 years</vt:lpstr>
      <vt:lpstr> A caregiver can handle the outburst by: </vt:lpstr>
      <vt:lpstr>Children’s Book</vt:lpstr>
      <vt:lpstr>Reality Baby!!</vt:lpstr>
      <vt:lpstr>5. ANGER   The primary human emotional reaction to a frustration, disappointment, embarrassment…</vt:lpstr>
      <vt:lpstr>6. STUBBORN is a very common way for a toddler to show their desire for independence.</vt:lpstr>
      <vt:lpstr>7.  FEAR is an emotion that can help a child avoid dangerous situations</vt:lpstr>
      <vt:lpstr>A caregiver can handle a  toddler’s fear:</vt:lpstr>
      <vt:lpstr>PowerPoint Presentation</vt:lpstr>
      <vt:lpstr>8. JEALOUSY is a common emotion that is evident after the first year and may result from a toddler not understanding that parent’s have enough love for everyone. </vt:lpstr>
      <vt:lpstr>Toddler Scenarios</vt:lpstr>
      <vt:lpstr>Toddler Scenarios:</vt:lpstr>
      <vt:lpstr>PowerPoint Presentation</vt:lpstr>
      <vt:lpstr>PowerPoint Presentation</vt:lpstr>
      <vt:lpstr>PowerPoint Presentation</vt:lpstr>
      <vt:lpstr>9.  LOVE  is an emotion first expressed toward those who satisfy a baby’s physical needs.</vt:lpstr>
      <vt:lpstr>PowerPoint Presentation</vt:lpstr>
      <vt:lpstr>10.  Autonomy vs. Shame and Doubt </vt:lpstr>
      <vt:lpstr>What would a positive parent say?</vt:lpstr>
      <vt:lpstr>PowerPoint Presentation</vt:lpstr>
      <vt:lpstr>PowerPoint Presentation</vt:lpstr>
      <vt:lpstr>Bell Work</vt:lpstr>
      <vt:lpstr>Unit 2 Quiz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11.  SELF – CONCEPT  is how a toddler sees themselves.  </vt:lpstr>
      <vt:lpstr>12. Toddlers are naturally SOCIAL</vt:lpstr>
      <vt:lpstr>13.  SHARING  is one of the first social skills that children learn, but it is not easy for them to understand</vt:lpstr>
      <vt:lpstr>14.  Play is a child’s form of work. Here, they learn and grow in all areas of development.</vt:lpstr>
      <vt:lpstr>Scenarios</vt:lpstr>
      <vt:lpstr>Reflection #3</vt:lpstr>
    </vt:vector>
  </TitlesOfParts>
  <Company>Davis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Child Development: Unit 5 Toddler and Preschool</dc:title>
  <dc:creator>TESTING</dc:creator>
  <cp:lastModifiedBy>Marcee Christensen</cp:lastModifiedBy>
  <cp:revision>146</cp:revision>
  <dcterms:created xsi:type="dcterms:W3CDTF">2009-04-14T23:10:46Z</dcterms:created>
  <dcterms:modified xsi:type="dcterms:W3CDTF">2012-02-09T21:42:10Z</dcterms:modified>
</cp:coreProperties>
</file>