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4"/>
  </p:notesMasterIdLst>
  <p:sldIdLst>
    <p:sldId id="297" r:id="rId2"/>
    <p:sldId id="292" r:id="rId3"/>
    <p:sldId id="293" r:id="rId4"/>
    <p:sldId id="294" r:id="rId5"/>
    <p:sldId id="296" r:id="rId6"/>
    <p:sldId id="295" r:id="rId7"/>
    <p:sldId id="257" r:id="rId8"/>
    <p:sldId id="258" r:id="rId9"/>
    <p:sldId id="259" r:id="rId10"/>
    <p:sldId id="260" r:id="rId11"/>
    <p:sldId id="261" r:id="rId12"/>
    <p:sldId id="262" r:id="rId13"/>
    <p:sldId id="263" r:id="rId14"/>
    <p:sldId id="289" r:id="rId15"/>
    <p:sldId id="264" r:id="rId16"/>
    <p:sldId id="265" r:id="rId17"/>
    <p:sldId id="266" r:id="rId18"/>
    <p:sldId id="290" r:id="rId19"/>
    <p:sldId id="267" r:id="rId20"/>
    <p:sldId id="268" r:id="rId21"/>
    <p:sldId id="269" r:id="rId22"/>
    <p:sldId id="270" r:id="rId23"/>
    <p:sldId id="271" r:id="rId24"/>
    <p:sldId id="29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94660"/>
  </p:normalViewPr>
  <p:slideViewPr>
    <p:cSldViewPr>
      <p:cViewPr varScale="1">
        <p:scale>
          <a:sx n="103" d="100"/>
          <a:sy n="103" d="100"/>
        </p:scale>
        <p:origin x="-1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ACA5B-D6DC-4FCF-BEEF-E3141AD0BCAA}" type="datetimeFigureOut">
              <a:rPr lang="en-US" smtClean="0"/>
              <a:pPr/>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B1B38-C581-4A1B-A270-2B46E73861F8}" type="slidenum">
              <a:rPr lang="en-US" smtClean="0"/>
              <a:pPr/>
              <a:t>‹#›</a:t>
            </a:fld>
            <a:endParaRPr lang="en-US"/>
          </a:p>
        </p:txBody>
      </p:sp>
    </p:spTree>
    <p:extLst>
      <p:ext uri="{BB962C8B-B14F-4D97-AF65-F5344CB8AC3E}">
        <p14:creationId xmlns:p14="http://schemas.microsoft.com/office/powerpoint/2010/main" val="409786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DB5DD-BC8D-496D-8175-5B6DDE88DD54}"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6D915F-A1BC-4C8D-8C1C-60564C550000}"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9B6ACA-FD84-47E2-8F54-377AE40AA52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4D3860-31FA-49D8-B2EC-1201040C2D7C}"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6BAC19-9737-446D-AC4A-C025A353D0A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DB370B-70A3-46A1-AA80-644A022B35E5}"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E07D73-0280-497E-85FC-49727B2A005C}"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AE0DA8-B5C2-475A-AD10-E02BEBB82D5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FE8D61-D2D0-41FE-8AD3-58E386D4782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0A1C2D-08C2-4354-A264-CFAFDD15910B}"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90C6B0-8C82-4A19-BF46-FC8973754DDD}"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35638-A963-4DD7-940E-6C2FEE28A4F9}"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F86D91-585F-4E6B-8281-5FD61065E7A5}"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F40993-911A-499B-8275-91237BB18F02}"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6FAC3D-A0D4-4782-96AF-BF4EBBB7CAE4}"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205126-7DAB-42D6-A313-56C06362FEC5}"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4FD02F-BCB5-47A7-A1F7-6B1820332BCD}"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FF2AC3-8B92-4095-A479-D469A5506EE3}"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802BAA-CFE2-420C-9DB8-7E62B8E6E97E}"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BFE8F5-8137-43D8-BB0F-E25068520FD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6AA0C-722A-4380-AC49-0B41C2468AA2}"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BED3B7-5CD9-4972-B9FA-8B8033B11219}"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74E48-E399-4AB9-AFD0-8BEDC5F7269E}"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25948-D2B0-4416-8363-13311AEEB39D}"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8FF5B-C6F8-4FE2-B926-947B093016E5}"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B23649-36C2-44D5-AE3F-828A70F70643}"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E8A551-BF7E-48AE-8E10-CC72865D2F20}"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CA62B1-77DB-4391-9E67-944E4997A7FB}"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34EF58-3493-4252-B4F6-533EE1FDC4B6}"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4DB1B38-C581-4A1B-A270-2B46E73861F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065FFC-6D17-42C5-9DB7-2584B172287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605724-C838-4F7A-92E1-A76F0EB8CA6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F4CCFA-1F50-46BA-BA1E-AD1BA12EB933}"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609A8DA-5ADA-4EA3-9C95-F727B4E3717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A070D2-252A-4898-B96F-123F56A6DE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609A8DA-5ADA-4EA3-9C95-F727B4E3717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609A8DA-5ADA-4EA3-9C95-F727B4E3717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CB14F0-BC40-4EE8-9BC7-4F00FBD73611}" type="datetimeFigureOut">
              <a:rPr lang="en-US" smtClean="0"/>
              <a:pPr/>
              <a:t>4/19/2012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609A8DA-5ADA-4EA3-9C95-F727B4E371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BCB14F0-BC40-4EE8-9BC7-4F00FBD73611}" type="datetimeFigureOut">
              <a:rPr lang="en-US" smtClean="0"/>
              <a:pPr/>
              <a:t>4/19/2012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609A8DA-5ADA-4EA3-9C95-F727B4E371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BCB14F0-BC40-4EE8-9BC7-4F00FBD73611}" type="datetimeFigureOut">
              <a:rPr lang="en-US" smtClean="0"/>
              <a:pPr/>
              <a:t>4/19/2012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609A8DA-5ADA-4EA3-9C95-F727B4E371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www.cincinnatichildrens.org/NR/rdonlyres/31CC6847-BC72-435C-9E46-C76354D19DB7/0/clubfoot.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http://www.downsyndrome.ie/images/dsi-display-79-(3).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http://brcsinc.com/mda/images/mda2.jpg"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http://www.snohomishcountybusinessjournal.com/archive/reachingout04/muscular_dystrophy.jpg" TargetMode="External"/><Relationship Id="rId5" Type="http://schemas.openxmlformats.org/officeDocument/2006/relationships/image" Target="../media/image9.jpeg"/><Relationship Id="rId4" Type="http://schemas.openxmlformats.org/officeDocument/2006/relationships/image" Target="http://www.iol.ie/~rcsiorth/journal/volume4/issue1/d2.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http://www.nlm.nih.gov/medlineplus/ency/images/ency/fullsize/19086.jpg" TargetMode="External"/><Relationship Id="rId5" Type="http://schemas.openxmlformats.org/officeDocument/2006/relationships/image" Target="../media/image13.jpeg"/><Relationship Id="rId4" Type="http://schemas.openxmlformats.org/officeDocument/2006/relationships/image" Target="http://www.scienceclarified.com/images/uesc_02_img0090.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http://www.biomedcentral.com/content/figures/1471-2350-5-15-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8001000" cy="3041904"/>
          </a:xfrm>
        </p:spPr>
        <p:txBody>
          <a:bodyPr/>
          <a:lstStyle/>
          <a:p>
            <a:r>
              <a:rPr lang="en-US" dirty="0" smtClean="0"/>
              <a:t>What are three ways birth defects can be prevented by the mother and father</a:t>
            </a:r>
            <a:endParaRPr lang="en-US" dirty="0"/>
          </a:p>
        </p:txBody>
      </p:sp>
      <p:sp>
        <p:nvSpPr>
          <p:cNvPr id="4" name="Subtitle 3"/>
          <p:cNvSpPr>
            <a:spLocks noGrp="1"/>
          </p:cNvSpPr>
          <p:nvPr>
            <p:ph type="subTitle" idx="1"/>
          </p:nvPr>
        </p:nvSpPr>
        <p:spPr>
          <a:xfrm>
            <a:off x="838200" y="1600200"/>
            <a:ext cx="7772400" cy="1508760"/>
          </a:xfrm>
        </p:spPr>
        <p:txBody>
          <a:bodyPr/>
          <a:lstStyle/>
          <a:p>
            <a:r>
              <a:rPr lang="en-US" dirty="0" smtClean="0"/>
              <a:t>Bell Work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defRPr/>
            </a:pPr>
            <a:r>
              <a:rPr lang="en-US" dirty="0" smtClean="0">
                <a:latin typeface="Papyrus" pitchFamily="66" charset="0"/>
              </a:rPr>
              <a:t>Club Foot</a:t>
            </a:r>
          </a:p>
        </p:txBody>
      </p:sp>
      <p:sp>
        <p:nvSpPr>
          <p:cNvPr id="51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5125" name="Picture 4" descr="http://www.cincinnatichildrens.org/NR/rdonlyres/31CC6847-BC72-435C-9E46-C76354D19DB7/0/clubfoot.jpg"/>
          <p:cNvPicPr>
            <a:picLocks noChangeAspect="1" noChangeArrowheads="1"/>
          </p:cNvPicPr>
          <p:nvPr/>
        </p:nvPicPr>
        <p:blipFill>
          <a:blip r:embed="rId3" r:link="rId4" cstate="print"/>
          <a:srcRect/>
          <a:stretch>
            <a:fillRect/>
          </a:stretch>
        </p:blipFill>
        <p:spPr bwMode="auto">
          <a:xfrm>
            <a:off x="2209800" y="1692105"/>
            <a:ext cx="4352925" cy="478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defRPr/>
            </a:pPr>
            <a:r>
              <a:rPr lang="en-US" dirty="0" smtClean="0">
                <a:latin typeface="Papyrus" pitchFamily="66" charset="0"/>
              </a:rPr>
              <a:t>Down’s Syndrome</a:t>
            </a:r>
          </a:p>
        </p:txBody>
      </p:sp>
      <p:sp>
        <p:nvSpPr>
          <p:cNvPr id="614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149" name="Picture 4" descr="http://www.downsyndrome.ie/images/dsi-display-79-(3).jpg"/>
          <p:cNvPicPr>
            <a:picLocks noChangeAspect="1" noChangeArrowheads="1"/>
          </p:cNvPicPr>
          <p:nvPr/>
        </p:nvPicPr>
        <p:blipFill>
          <a:blip r:embed="rId3" r:link="rId4" cstate="print"/>
          <a:srcRect/>
          <a:stretch>
            <a:fillRect/>
          </a:stretch>
        </p:blipFill>
        <p:spPr bwMode="auto">
          <a:xfrm>
            <a:off x="4876800" y="2362200"/>
            <a:ext cx="3200400" cy="4114800"/>
          </a:xfrm>
          <a:prstGeom prst="rect">
            <a:avLst/>
          </a:prstGeom>
          <a:noFill/>
          <a:ln w="9525">
            <a:noFill/>
            <a:miter lim="800000"/>
            <a:headEnd/>
            <a:tailEnd/>
          </a:ln>
        </p:spPr>
      </p:pic>
      <p:pic>
        <p:nvPicPr>
          <p:cNvPr id="6150" name="Picture 7" descr="charli1207"/>
          <p:cNvPicPr>
            <a:picLocks noChangeAspect="1" noChangeArrowheads="1"/>
          </p:cNvPicPr>
          <p:nvPr/>
        </p:nvPicPr>
        <p:blipFill>
          <a:blip r:embed="rId5" cstate="print"/>
          <a:srcRect/>
          <a:stretch>
            <a:fillRect/>
          </a:stretch>
        </p:blipFill>
        <p:spPr bwMode="auto">
          <a:xfrm>
            <a:off x="1066800" y="2362200"/>
            <a:ext cx="357187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defRPr/>
            </a:pPr>
            <a:r>
              <a:rPr lang="en-US" dirty="0" smtClean="0">
                <a:latin typeface="Papyrus" pitchFamily="66" charset="0"/>
              </a:rPr>
              <a:t>Muscular Dystrophy</a:t>
            </a:r>
          </a:p>
        </p:txBody>
      </p:sp>
      <p:pic>
        <p:nvPicPr>
          <p:cNvPr id="7172" name="Picture 6" descr="http://www.iol.ie/~rcsiorth/journal/volume4/issue1/d2.jpg"/>
          <p:cNvPicPr>
            <a:picLocks noChangeAspect="1" noChangeArrowheads="1"/>
          </p:cNvPicPr>
          <p:nvPr/>
        </p:nvPicPr>
        <p:blipFill>
          <a:blip r:embed="rId3" r:link="rId4" cstate="print"/>
          <a:srcRect/>
          <a:stretch>
            <a:fillRect/>
          </a:stretch>
        </p:blipFill>
        <p:spPr bwMode="auto">
          <a:xfrm>
            <a:off x="3733800" y="3733800"/>
            <a:ext cx="1849438" cy="2590800"/>
          </a:xfrm>
          <a:prstGeom prst="rect">
            <a:avLst/>
          </a:prstGeom>
          <a:noFill/>
          <a:ln w="9525">
            <a:noFill/>
            <a:miter lim="800000"/>
            <a:headEnd/>
            <a:tailEnd/>
          </a:ln>
        </p:spPr>
      </p:pic>
      <p:pic>
        <p:nvPicPr>
          <p:cNvPr id="7173" name="Picture 5" descr="http://www.snohomishcountybusinessjournal.com/archive/reachingout04/muscular_dystrophy.jpg"/>
          <p:cNvPicPr>
            <a:picLocks noChangeAspect="1" noChangeArrowheads="1"/>
          </p:cNvPicPr>
          <p:nvPr/>
        </p:nvPicPr>
        <p:blipFill>
          <a:blip r:embed="rId5" r:link="rId6" cstate="print"/>
          <a:srcRect/>
          <a:stretch>
            <a:fillRect/>
          </a:stretch>
        </p:blipFill>
        <p:spPr bwMode="auto">
          <a:xfrm>
            <a:off x="5791200" y="2971800"/>
            <a:ext cx="3048000" cy="2540000"/>
          </a:xfrm>
          <a:prstGeom prst="rect">
            <a:avLst/>
          </a:prstGeom>
          <a:noFill/>
          <a:ln w="9525">
            <a:noFill/>
            <a:miter lim="800000"/>
            <a:headEnd/>
            <a:tailEnd/>
          </a:ln>
        </p:spPr>
      </p:pic>
      <p:pic>
        <p:nvPicPr>
          <p:cNvPr id="7174" name="Picture 4" descr="http://brcsinc.com/mda/images/mda2.jpg"/>
          <p:cNvPicPr>
            <a:picLocks noChangeAspect="1" noChangeArrowheads="1"/>
          </p:cNvPicPr>
          <p:nvPr/>
        </p:nvPicPr>
        <p:blipFill>
          <a:blip r:embed="rId7" r:link="rId8" cstate="print"/>
          <a:srcRect/>
          <a:stretch>
            <a:fillRect/>
          </a:stretch>
        </p:blipFill>
        <p:spPr bwMode="auto">
          <a:xfrm>
            <a:off x="381000" y="2895600"/>
            <a:ext cx="3429000" cy="2565400"/>
          </a:xfrm>
          <a:prstGeom prst="rect">
            <a:avLst/>
          </a:prstGeom>
          <a:noFill/>
          <a:ln w="9525">
            <a:noFill/>
            <a:miter lim="800000"/>
            <a:headEnd/>
            <a:tailEnd/>
          </a:ln>
        </p:spPr>
      </p:pic>
      <p:sp>
        <p:nvSpPr>
          <p:cNvPr id="71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176" name="Rectangle 8"/>
          <p:cNvSpPr>
            <a:spLocks noChangeArrowheads="1"/>
          </p:cNvSpPr>
          <p:nvPr/>
        </p:nvSpPr>
        <p:spPr bwMode="auto">
          <a:xfrm>
            <a:off x="0" y="7658100"/>
            <a:ext cx="9144000" cy="0"/>
          </a:xfrm>
          <a:prstGeom prst="rect">
            <a:avLst/>
          </a:prstGeom>
          <a:noFill/>
          <a:ln w="9525">
            <a:noFill/>
            <a:miter lim="800000"/>
            <a:headEnd/>
            <a:tailEnd/>
          </a:ln>
        </p:spPr>
        <p:txBody>
          <a:bodyPr wrap="none" anchor="ctr">
            <a:spAutoFit/>
          </a:bodyPr>
          <a:lstStyle/>
          <a:p>
            <a:pPr eaLnBrk="1" hangingPunct="1"/>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28600"/>
            <a:ext cx="8229600" cy="1219200"/>
          </a:xfrm>
        </p:spPr>
        <p:txBody>
          <a:bodyPr/>
          <a:lstStyle/>
          <a:p>
            <a:pPr eaLnBrk="1" hangingPunct="1">
              <a:defRPr/>
            </a:pPr>
            <a:r>
              <a:rPr lang="en-US" dirty="0" smtClean="0">
                <a:latin typeface="Papyrus" pitchFamily="66" charset="0"/>
              </a:rPr>
              <a:t>Health and Nutrition</a:t>
            </a:r>
          </a:p>
        </p:txBody>
      </p:sp>
      <p:sp>
        <p:nvSpPr>
          <p:cNvPr id="6147" name="Rectangle 3"/>
          <p:cNvSpPr>
            <a:spLocks noGrp="1" noChangeArrowheads="1"/>
          </p:cNvSpPr>
          <p:nvPr>
            <p:ph idx="1"/>
          </p:nvPr>
        </p:nvSpPr>
        <p:spPr>
          <a:xfrm>
            <a:off x="457200" y="1295400"/>
            <a:ext cx="8229600" cy="5181600"/>
          </a:xfrm>
        </p:spPr>
        <p:txBody>
          <a:bodyPr>
            <a:normAutofit lnSpcReduction="10000"/>
          </a:bodyPr>
          <a:lstStyle/>
          <a:p>
            <a:pPr eaLnBrk="1" hangingPunct="1">
              <a:lnSpc>
                <a:spcPct val="80000"/>
              </a:lnSpc>
              <a:defRPr/>
            </a:pPr>
            <a:r>
              <a:rPr lang="en-US" sz="3500" b="1" dirty="0" smtClean="0"/>
              <a:t>1.  </a:t>
            </a:r>
            <a:r>
              <a:rPr lang="en-US" sz="3500" b="1" u="sng" dirty="0" smtClean="0"/>
              <a:t>20 – 35 </a:t>
            </a:r>
            <a:r>
              <a:rPr lang="en-US" sz="3500" b="1" dirty="0" smtClean="0"/>
              <a:t>Optimum age to have a baby is during these years.</a:t>
            </a:r>
          </a:p>
          <a:p>
            <a:pPr eaLnBrk="1" hangingPunct="1">
              <a:lnSpc>
                <a:spcPct val="80000"/>
              </a:lnSpc>
              <a:defRPr/>
            </a:pPr>
            <a:endParaRPr lang="en-US" sz="3500" b="1" dirty="0" smtClean="0"/>
          </a:p>
          <a:p>
            <a:pPr eaLnBrk="1" hangingPunct="1">
              <a:lnSpc>
                <a:spcPct val="80000"/>
              </a:lnSpc>
              <a:defRPr/>
            </a:pPr>
            <a:r>
              <a:rPr lang="en-US" sz="3500" b="1" dirty="0" smtClean="0"/>
              <a:t>2. </a:t>
            </a:r>
            <a:r>
              <a:rPr lang="en-US" sz="3500" b="1" u="sng" dirty="0" smtClean="0"/>
              <a:t>weeks </a:t>
            </a:r>
            <a:r>
              <a:rPr lang="en-US" sz="3500" b="1" dirty="0" smtClean="0"/>
              <a:t>The first 6 are the most crucial for development. Mom doesn’t even know she is pregnant.</a:t>
            </a:r>
          </a:p>
          <a:p>
            <a:pPr eaLnBrk="1" hangingPunct="1">
              <a:lnSpc>
                <a:spcPct val="80000"/>
              </a:lnSpc>
              <a:defRPr/>
            </a:pPr>
            <a:endParaRPr lang="en-US" sz="3500" b="1" dirty="0" smtClean="0"/>
          </a:p>
          <a:p>
            <a:pPr eaLnBrk="1" hangingPunct="1">
              <a:lnSpc>
                <a:spcPct val="80000"/>
              </a:lnSpc>
              <a:defRPr/>
            </a:pPr>
            <a:r>
              <a:rPr lang="en-US" sz="3500" b="1" dirty="0" smtClean="0"/>
              <a:t>3. </a:t>
            </a:r>
            <a:r>
              <a:rPr lang="en-US" sz="3500" b="1" u="sng" dirty="0" smtClean="0"/>
              <a:t>weight gain</a:t>
            </a:r>
            <a:r>
              <a:rPr lang="en-US" sz="3500" b="1" dirty="0" smtClean="0"/>
              <a:t> is the recommended amount for a</a:t>
            </a:r>
          </a:p>
          <a:p>
            <a:pPr eaLnBrk="1" hangingPunct="1">
              <a:lnSpc>
                <a:spcPct val="80000"/>
              </a:lnSpc>
              <a:buFont typeface="Wingdings" pitchFamily="2" charset="2"/>
              <a:buNone/>
              <a:defRPr/>
            </a:pPr>
            <a:r>
              <a:rPr lang="en-US" sz="3500" b="1" dirty="0" smtClean="0"/>
              <a:t>       pregnant woman who is 24-30 pounds.</a:t>
            </a:r>
          </a:p>
          <a:p>
            <a:pPr eaLnBrk="1" hangingPunct="1">
              <a:lnSpc>
                <a:spcPct val="80000"/>
              </a:lnSpc>
              <a:buFont typeface="Wingdings" pitchFamily="2" charset="2"/>
              <a:buNone/>
              <a:defRPr/>
            </a:pPr>
            <a:endParaRPr lang="en-US" sz="3500" b="1" dirty="0" smtClean="0"/>
          </a:p>
        </p:txBody>
      </p:sp>
      <p:pic>
        <p:nvPicPr>
          <p:cNvPr id="6149" name="Picture 5" descr="C:\Documents and Settings\stjohnson\Local Settings\Temporary Internet Files\Content.IE5\X6RS9O88\MCj02901690000[1].wmf"/>
          <p:cNvPicPr>
            <a:picLocks noChangeAspect="1" noChangeArrowheads="1"/>
          </p:cNvPicPr>
          <p:nvPr/>
        </p:nvPicPr>
        <p:blipFill>
          <a:blip r:embed="rId3" cstate="print"/>
          <a:srcRect/>
          <a:stretch>
            <a:fillRect/>
          </a:stretch>
        </p:blipFill>
        <p:spPr bwMode="auto">
          <a:xfrm>
            <a:off x="7315200" y="5105400"/>
            <a:ext cx="1638300" cy="142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0-#ppt_w/2"/>
                                          </p:val>
                                        </p:tav>
                                        <p:tav tm="100000">
                                          <p:val>
                                            <p:strVal val="#ppt_x"/>
                                          </p:val>
                                        </p:tav>
                                      </p:tavLst>
                                    </p:anim>
                                    <p:anim calcmode="lin" valueType="num">
                                      <p:cBhvr additive="base">
                                        <p:cTn id="8"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500"/>
                                        <p:tgtEl>
                                          <p:spTgt spid="6147">
                                            <p:txEl>
                                              <p:pRg st="2" end="2"/>
                                            </p:txEl>
                                          </p:spTgt>
                                        </p:tgtEl>
                                      </p:cBhvr>
                                    </p:animEffect>
                                    <p:anim calcmode="lin" valueType="num">
                                      <p:cBhvr>
                                        <p:cTn id="14"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147">
                                            <p:txEl>
                                              <p:pRg st="0" end="0"/>
                                            </p:txEl>
                                          </p:spTgt>
                                        </p:tgtEl>
                                        <p:attrNameLst>
                                          <p:attrName>style.visibility</p:attrName>
                                        </p:attrNameLst>
                                      </p:cBhvr>
                                      <p:to>
                                        <p:strVal val="visible"/>
                                      </p:to>
                                    </p:set>
                                    <p:animEffect transition="in" filter="fade">
                                      <p:cBhvr>
                                        <p:cTn id="20" dur="500"/>
                                        <p:tgtEl>
                                          <p:spTgt spid="6147">
                                            <p:txEl>
                                              <p:pRg st="0" end="0"/>
                                            </p:txEl>
                                          </p:spTgt>
                                        </p:tgtEl>
                                      </p:cBhvr>
                                    </p:animEffect>
                                    <p:anim calcmode="lin" valueType="num">
                                      <p:cBhvr>
                                        <p:cTn id="21"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fade">
                                      <p:cBhvr>
                                        <p:cTn id="27" dur="500"/>
                                        <p:tgtEl>
                                          <p:spTgt spid="6147">
                                            <p:txEl>
                                              <p:pRg st="4" end="4"/>
                                            </p:txEl>
                                          </p:spTgt>
                                        </p:tgtEl>
                                      </p:cBhvr>
                                    </p:animEffect>
                                    <p:anim calcmode="lin" valueType="num">
                                      <p:cBhvr>
                                        <p:cTn id="28"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147">
                                            <p:txEl>
                                              <p:pRg st="5" end="5"/>
                                            </p:txEl>
                                          </p:spTgt>
                                        </p:tgtEl>
                                        <p:attrNameLst>
                                          <p:attrName>style.visibility</p:attrName>
                                        </p:attrNameLst>
                                      </p:cBhvr>
                                      <p:to>
                                        <p:strVal val="visible"/>
                                      </p:to>
                                    </p:set>
                                    <p:animEffect transition="in" filter="fade">
                                      <p:cBhvr>
                                        <p:cTn id="34" dur="500"/>
                                        <p:tgtEl>
                                          <p:spTgt spid="6147">
                                            <p:txEl>
                                              <p:pRg st="5" end="5"/>
                                            </p:txEl>
                                          </p:spTgt>
                                        </p:tgtEl>
                                      </p:cBhvr>
                                    </p:animEffect>
                                    <p:anim calcmode="lin" valueType="num">
                                      <p:cBhvr>
                                        <p:cTn id="35" dur="5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pyrus" pitchFamily="66" charset="0"/>
              </a:rPr>
              <a:t>Health and Nutrition</a:t>
            </a:r>
            <a:endParaRPr lang="en-US" dirty="0"/>
          </a:p>
        </p:txBody>
      </p:sp>
      <p:sp>
        <p:nvSpPr>
          <p:cNvPr id="3" name="Content Placeholder 2"/>
          <p:cNvSpPr>
            <a:spLocks noGrp="1"/>
          </p:cNvSpPr>
          <p:nvPr>
            <p:ph idx="1"/>
          </p:nvPr>
        </p:nvSpPr>
        <p:spPr>
          <a:xfrm>
            <a:off x="609600" y="1143000"/>
            <a:ext cx="8077200" cy="5212560"/>
          </a:xfrm>
        </p:spPr>
        <p:txBody>
          <a:bodyPr>
            <a:noAutofit/>
          </a:bodyPr>
          <a:lstStyle/>
          <a:p>
            <a:pPr>
              <a:lnSpc>
                <a:spcPct val="80000"/>
              </a:lnSpc>
              <a:defRPr/>
            </a:pPr>
            <a:r>
              <a:rPr lang="en-US" sz="3300" dirty="0" smtClean="0"/>
              <a:t>4. </a:t>
            </a:r>
            <a:r>
              <a:rPr lang="en-US" sz="3300" b="1" u="sng" dirty="0" smtClean="0"/>
              <a:t>calorie intake</a:t>
            </a:r>
            <a:r>
              <a:rPr lang="en-US" sz="3300" dirty="0" smtClean="0"/>
              <a:t> The recommended amount is 2500 calories for a pregnant woman vs. 2200 calories for the average  pregnant woman.</a:t>
            </a:r>
          </a:p>
          <a:p>
            <a:pPr>
              <a:lnSpc>
                <a:spcPct val="80000"/>
              </a:lnSpc>
              <a:buNone/>
              <a:defRPr/>
            </a:pPr>
            <a:endParaRPr lang="en-US" sz="3300" dirty="0" smtClean="0"/>
          </a:p>
          <a:p>
            <a:pPr>
              <a:lnSpc>
                <a:spcPct val="80000"/>
              </a:lnSpc>
              <a:defRPr/>
            </a:pPr>
            <a:r>
              <a:rPr lang="en-US" sz="3300" dirty="0" smtClean="0"/>
              <a:t>5.­­­­</a:t>
            </a:r>
            <a:r>
              <a:rPr lang="en-US" sz="3300" b="1" u="sng" dirty="0" smtClean="0"/>
              <a:t>food guide pyramid </a:t>
            </a:r>
            <a:r>
              <a:rPr lang="en-US" sz="3300" dirty="0" smtClean="0"/>
              <a:t>Follow this to ensure a pregnant person 6ets a proper diet and amounts of nutrients.</a:t>
            </a:r>
          </a:p>
          <a:p>
            <a:pPr>
              <a:lnSpc>
                <a:spcPct val="80000"/>
              </a:lnSpc>
              <a:defRPr/>
            </a:pPr>
            <a:endParaRPr lang="en-US" sz="3300" dirty="0" smtClean="0"/>
          </a:p>
          <a:p>
            <a:pPr>
              <a:lnSpc>
                <a:spcPct val="80000"/>
              </a:lnSpc>
              <a:defRPr/>
            </a:pPr>
            <a:r>
              <a:rPr lang="en-US" sz="3300" dirty="0" smtClean="0"/>
              <a:t>6. </a:t>
            </a:r>
            <a:r>
              <a:rPr lang="en-US" sz="3300" b="1" u="sng" dirty="0" smtClean="0"/>
              <a:t>feeding a fetus </a:t>
            </a:r>
            <a:r>
              <a:rPr lang="en-US" sz="3300" dirty="0" smtClean="0"/>
              <a:t>When it comes to distributing nutrients, the mom’s body meets her need’s first and then the fetus scavenges for what nutrients are leftover.</a:t>
            </a:r>
          </a:p>
          <a:p>
            <a:endParaRPr lang="en-US" sz="3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defRPr/>
            </a:pPr>
            <a:r>
              <a:rPr lang="en-US" dirty="0" smtClean="0">
                <a:latin typeface="Papyrus" pitchFamily="66" charset="0"/>
              </a:rPr>
              <a:t>Neural Tube Defects</a:t>
            </a:r>
          </a:p>
        </p:txBody>
      </p:sp>
      <p:sp>
        <p:nvSpPr>
          <p:cNvPr id="10243" name="Rectangle 3"/>
          <p:cNvSpPr>
            <a:spLocks noGrp="1" noChangeArrowheads="1"/>
          </p:cNvSpPr>
          <p:nvPr>
            <p:ph idx="1"/>
          </p:nvPr>
        </p:nvSpPr>
        <p:spPr/>
        <p:txBody>
          <a:bodyPr/>
          <a:lstStyle/>
          <a:p>
            <a:pPr eaLnBrk="1" hangingPunct="1">
              <a:defRPr/>
            </a:pPr>
            <a:r>
              <a:rPr lang="en-US" smtClean="0"/>
              <a:t>Spina Bifida</a:t>
            </a:r>
          </a:p>
          <a:p>
            <a:pPr eaLnBrk="1" hangingPunct="1">
              <a:buFont typeface="Wingdings" pitchFamily="2" charset="2"/>
              <a:buNone/>
              <a:defRPr/>
            </a:pPr>
            <a:endParaRPr lang="en-US" smtClean="0"/>
          </a:p>
        </p:txBody>
      </p:sp>
      <p:pic>
        <p:nvPicPr>
          <p:cNvPr id="9220" name="Picture 5" descr="http://www.scienceclarified.com/images/uesc_02_img0090.jpg"/>
          <p:cNvPicPr>
            <a:picLocks noChangeAspect="1" noChangeArrowheads="1"/>
          </p:cNvPicPr>
          <p:nvPr/>
        </p:nvPicPr>
        <p:blipFill>
          <a:blip r:embed="rId3" r:link="rId4" cstate="print"/>
          <a:srcRect/>
          <a:stretch>
            <a:fillRect/>
          </a:stretch>
        </p:blipFill>
        <p:spPr bwMode="auto">
          <a:xfrm>
            <a:off x="762000" y="3124200"/>
            <a:ext cx="4572000" cy="2684463"/>
          </a:xfrm>
          <a:prstGeom prst="rect">
            <a:avLst/>
          </a:prstGeom>
          <a:noFill/>
          <a:ln w="9525">
            <a:noFill/>
            <a:miter lim="800000"/>
            <a:headEnd/>
            <a:tailEnd/>
          </a:ln>
        </p:spPr>
      </p:pic>
      <p:pic>
        <p:nvPicPr>
          <p:cNvPr id="9221" name="Picture 4" descr="http://www.nlm.nih.gov/medlineplus/ency/images/ency/fullsize/19086.jpg"/>
          <p:cNvPicPr>
            <a:picLocks noChangeAspect="1" noChangeArrowheads="1"/>
          </p:cNvPicPr>
          <p:nvPr/>
        </p:nvPicPr>
        <p:blipFill>
          <a:blip r:embed="rId5" r:link="rId6" cstate="print"/>
          <a:srcRect/>
          <a:stretch>
            <a:fillRect/>
          </a:stretch>
        </p:blipFill>
        <p:spPr bwMode="auto">
          <a:xfrm>
            <a:off x="5334000" y="2971800"/>
            <a:ext cx="3810000" cy="3048000"/>
          </a:xfrm>
          <a:prstGeom prst="rect">
            <a:avLst/>
          </a:prstGeom>
          <a:noFill/>
          <a:ln w="9525">
            <a:noFill/>
            <a:miter lim="800000"/>
            <a:headEnd/>
            <a:tailEnd/>
          </a:ln>
        </p:spPr>
      </p:pic>
      <p:sp>
        <p:nvSpPr>
          <p:cNvPr id="92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9223" name="Rectangle 7"/>
          <p:cNvSpPr>
            <a:spLocks noChangeArrowheads="1"/>
          </p:cNvSpPr>
          <p:nvPr/>
        </p:nvSpPr>
        <p:spPr bwMode="auto">
          <a:xfrm>
            <a:off x="0" y="2438400"/>
            <a:ext cx="9144000" cy="0"/>
          </a:xfrm>
          <a:prstGeom prst="rect">
            <a:avLst/>
          </a:prstGeom>
          <a:noFill/>
          <a:ln w="9525">
            <a:noFill/>
            <a:miter lim="800000"/>
            <a:headEnd/>
            <a:tailEnd/>
          </a:ln>
        </p:spPr>
        <p:txBody>
          <a:bodyPr wrap="none" anchor="ctr">
            <a:spAutoFit/>
          </a:bodyPr>
          <a:lstStyle/>
          <a:p>
            <a:pPr eaLnBrk="1" hangingPunct="1"/>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Papyrus" pitchFamily="66" charset="0"/>
              </a:rPr>
              <a:t>Are you color blind?</a:t>
            </a:r>
            <a:endParaRPr lang="en-US" dirty="0">
              <a:latin typeface="Papyrus" pitchFamily="66" charset="0"/>
            </a:endParaRPr>
          </a:p>
        </p:txBody>
      </p:sp>
      <p:pic>
        <p:nvPicPr>
          <p:cNvPr id="10243" name="Picture 6" descr="Color Blindness Confirm"/>
          <p:cNvPicPr>
            <a:picLocks noGrp="1" noChangeAspect="1" noChangeArrowheads="1"/>
          </p:cNvPicPr>
          <p:nvPr>
            <p:ph idx="1"/>
          </p:nvPr>
        </p:nvPicPr>
        <p:blipFill>
          <a:blip r:embed="rId3" cstate="print"/>
          <a:stretch>
            <a:fillRect/>
          </a:stretch>
        </p:blipFill>
        <p:spPr>
          <a:xfrm>
            <a:off x="2407920" y="1875790"/>
            <a:ext cx="4785360" cy="4389120"/>
          </a:xfrm>
          <a:noFill/>
          <a:ln w="38100">
            <a:solidFill>
              <a:srgbClr val="00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533400"/>
          </a:xfrm>
        </p:spPr>
        <p:txBody>
          <a:bodyPr>
            <a:normAutofit fontScale="90000"/>
          </a:bodyPr>
          <a:lstStyle/>
          <a:p>
            <a:pPr eaLnBrk="1" hangingPunct="1">
              <a:defRPr/>
            </a:pPr>
            <a:r>
              <a:rPr lang="en-US" sz="4000" dirty="0" smtClean="0">
                <a:latin typeface="Papyrus" pitchFamily="66" charset="0"/>
              </a:rPr>
              <a:t>Health and Nutrition</a:t>
            </a:r>
          </a:p>
        </p:txBody>
      </p:sp>
      <p:sp>
        <p:nvSpPr>
          <p:cNvPr id="7171" name="Rectangle 3"/>
          <p:cNvSpPr>
            <a:spLocks noGrp="1" noChangeArrowheads="1"/>
          </p:cNvSpPr>
          <p:nvPr>
            <p:ph idx="1"/>
          </p:nvPr>
        </p:nvSpPr>
        <p:spPr>
          <a:xfrm>
            <a:off x="457200" y="1143000"/>
            <a:ext cx="8229600" cy="4953000"/>
          </a:xfrm>
        </p:spPr>
        <p:txBody>
          <a:bodyPr>
            <a:noAutofit/>
          </a:bodyPr>
          <a:lstStyle/>
          <a:p>
            <a:pPr eaLnBrk="1" hangingPunct="1">
              <a:lnSpc>
                <a:spcPct val="80000"/>
              </a:lnSpc>
              <a:defRPr/>
            </a:pPr>
            <a:r>
              <a:rPr lang="en-US" sz="3500" b="1" dirty="0" smtClean="0"/>
              <a:t>7. </a:t>
            </a:r>
            <a:r>
              <a:rPr lang="en-US" sz="3500" b="1" u="sng" dirty="0" smtClean="0"/>
              <a:t>malnutrition </a:t>
            </a:r>
            <a:r>
              <a:rPr lang="en-US" sz="3500" b="1" dirty="0" smtClean="0"/>
              <a:t>This is the number one cause of birth defects.</a:t>
            </a:r>
          </a:p>
          <a:p>
            <a:pPr eaLnBrk="1" hangingPunct="1">
              <a:lnSpc>
                <a:spcPct val="80000"/>
              </a:lnSpc>
              <a:defRPr/>
            </a:pPr>
            <a:endParaRPr lang="en-US" sz="3500" b="1" dirty="0" smtClean="0"/>
          </a:p>
          <a:p>
            <a:pPr eaLnBrk="1" hangingPunct="1">
              <a:lnSpc>
                <a:spcPct val="80000"/>
              </a:lnSpc>
              <a:defRPr/>
            </a:pPr>
            <a:r>
              <a:rPr lang="en-US" sz="3500" b="1" dirty="0" smtClean="0"/>
              <a:t>8. </a:t>
            </a:r>
            <a:r>
              <a:rPr lang="en-US" sz="3500" b="1" u="sng" dirty="0" smtClean="0"/>
              <a:t>folic acid</a:t>
            </a:r>
            <a:r>
              <a:rPr lang="en-US" sz="3500" b="1" dirty="0" smtClean="0"/>
              <a:t> Lack of this nutrient contributes to a neural tube defect which will occur before the mom even knows she’s pregnant.</a:t>
            </a:r>
          </a:p>
          <a:p>
            <a:pPr eaLnBrk="1" hangingPunct="1">
              <a:lnSpc>
                <a:spcPct val="80000"/>
              </a:lnSpc>
              <a:defRPr/>
            </a:pPr>
            <a:endParaRPr lang="en-US" sz="3500" b="1" dirty="0" smtClean="0"/>
          </a:p>
          <a:p>
            <a:pPr eaLnBrk="1" hangingPunct="1">
              <a:lnSpc>
                <a:spcPct val="80000"/>
              </a:lnSpc>
              <a:defRPr/>
            </a:pPr>
            <a:r>
              <a:rPr lang="en-US" sz="3500" b="1" dirty="0" smtClean="0"/>
              <a:t>9. </a:t>
            </a:r>
            <a:r>
              <a:rPr lang="en-US" sz="3500" b="1" u="sng" dirty="0" smtClean="0"/>
              <a:t>active </a:t>
            </a:r>
            <a:r>
              <a:rPr lang="en-US" sz="3500" b="1" dirty="0" smtClean="0"/>
              <a:t>Maintain this lifestyle throughout the pregnancy.</a:t>
            </a:r>
          </a:p>
          <a:p>
            <a:pPr eaLnBrk="1" hangingPunct="1">
              <a:lnSpc>
                <a:spcPct val="80000"/>
              </a:lnSpc>
              <a:defRPr/>
            </a:pPr>
            <a:endParaRPr lang="en-US" sz="35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anim calcmode="lin" valueType="num">
                                      <p:cBhvr>
                                        <p:cTn id="8"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500"/>
                                        <p:tgtEl>
                                          <p:spTgt spid="7171">
                                            <p:txEl>
                                              <p:pRg st="0" end="0"/>
                                            </p:txEl>
                                          </p:spTgt>
                                        </p:tgtEl>
                                      </p:cBhvr>
                                    </p:animEffect>
                                    <p:anim calcmode="lin" valueType="num">
                                      <p:cBhvr>
                                        <p:cTn id="15"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500"/>
                                        <p:tgtEl>
                                          <p:spTgt spid="7171">
                                            <p:txEl>
                                              <p:pRg st="4" end="4"/>
                                            </p:txEl>
                                          </p:spTgt>
                                        </p:tgtEl>
                                      </p:cBhvr>
                                    </p:animEffect>
                                    <p:anim calcmode="lin" valueType="num">
                                      <p:cBhvr>
                                        <p:cTn id="22"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pyrus" pitchFamily="66" charset="0"/>
              </a:rPr>
              <a:t>Health and Nutrition</a:t>
            </a:r>
            <a:endParaRPr lang="en-US" dirty="0"/>
          </a:p>
        </p:txBody>
      </p:sp>
      <p:sp>
        <p:nvSpPr>
          <p:cNvPr id="3" name="Content Placeholder 2"/>
          <p:cNvSpPr>
            <a:spLocks noGrp="1"/>
          </p:cNvSpPr>
          <p:nvPr>
            <p:ph idx="1"/>
          </p:nvPr>
        </p:nvSpPr>
        <p:spPr>
          <a:xfrm>
            <a:off x="609600" y="1143000"/>
            <a:ext cx="8229600" cy="5212560"/>
          </a:xfrm>
        </p:spPr>
        <p:txBody>
          <a:bodyPr>
            <a:noAutofit/>
          </a:bodyPr>
          <a:lstStyle/>
          <a:p>
            <a:pPr>
              <a:lnSpc>
                <a:spcPct val="80000"/>
              </a:lnSpc>
              <a:defRPr/>
            </a:pPr>
            <a:r>
              <a:rPr lang="en-US" sz="3300" dirty="0" smtClean="0"/>
              <a:t>10. </a:t>
            </a:r>
            <a:r>
              <a:rPr lang="en-US" sz="3300" b="1" u="sng" dirty="0" smtClean="0"/>
              <a:t>Rest and Relaxation </a:t>
            </a:r>
            <a:r>
              <a:rPr lang="en-US" sz="3300" b="1" dirty="0" smtClean="0"/>
              <a:t> </a:t>
            </a:r>
            <a:r>
              <a:rPr lang="en-US" sz="3300" dirty="0" smtClean="0">
                <a:effectLst>
                  <a:outerShdw blurRad="38100" dist="38100" dir="2700000" algn="tl">
                    <a:srgbClr val="000000">
                      <a:alpha val="43137"/>
                    </a:srgbClr>
                  </a:outerShdw>
                </a:effectLst>
              </a:rPr>
              <a:t>Get a lot of both of these.  Practice</a:t>
            </a:r>
            <a:r>
              <a:rPr lang="en-US" sz="3300" b="1" dirty="0" smtClean="0">
                <a:effectLst>
                  <a:outerShdw blurRad="38100" dist="38100" dir="2700000" algn="tl">
                    <a:srgbClr val="000000">
                      <a:alpha val="43137"/>
                    </a:srgbClr>
                  </a:outerShdw>
                </a:effectLst>
              </a:rPr>
              <a:t> </a:t>
            </a:r>
            <a:r>
              <a:rPr lang="en-US" sz="3300" dirty="0" smtClean="0">
                <a:effectLst>
                  <a:outerShdw blurRad="38100" dist="38100" dir="2700000" algn="tl">
                    <a:srgbClr val="000000">
                      <a:alpha val="43137"/>
                    </a:srgbClr>
                  </a:outerShdw>
                </a:effectLst>
              </a:rPr>
              <a:t> </a:t>
            </a:r>
            <a:r>
              <a:rPr lang="en-US" sz="3300" dirty="0" smtClean="0"/>
              <a:t>techniques that will help you to stay calm and keep your heart rate low. </a:t>
            </a:r>
          </a:p>
          <a:p>
            <a:pPr>
              <a:lnSpc>
                <a:spcPct val="80000"/>
              </a:lnSpc>
              <a:defRPr/>
            </a:pPr>
            <a:endParaRPr lang="en-US" sz="3300" dirty="0" smtClean="0"/>
          </a:p>
          <a:p>
            <a:pPr>
              <a:lnSpc>
                <a:spcPct val="80000"/>
              </a:lnSpc>
              <a:defRPr/>
            </a:pPr>
            <a:r>
              <a:rPr lang="en-US" sz="3300" dirty="0" smtClean="0"/>
              <a:t>11. </a:t>
            </a:r>
            <a:r>
              <a:rPr lang="en-US" sz="3300" b="1" u="sng" dirty="0" smtClean="0"/>
              <a:t>immunization shots </a:t>
            </a:r>
            <a:r>
              <a:rPr lang="en-US" sz="3300" dirty="0" smtClean="0"/>
              <a:t>Make sure these are up-to-date before you get pregnant to avoid any unwanted illness.</a:t>
            </a:r>
          </a:p>
          <a:p>
            <a:pPr>
              <a:lnSpc>
                <a:spcPct val="80000"/>
              </a:lnSpc>
              <a:defRPr/>
            </a:pPr>
            <a:endParaRPr lang="en-US" sz="3300" dirty="0" smtClean="0"/>
          </a:p>
          <a:p>
            <a:pPr>
              <a:lnSpc>
                <a:spcPct val="80000"/>
              </a:lnSpc>
              <a:defRPr/>
            </a:pPr>
            <a:r>
              <a:rPr lang="en-US" sz="3300" dirty="0" smtClean="0"/>
              <a:t>12. </a:t>
            </a:r>
            <a:r>
              <a:rPr lang="en-US" sz="3300" b="1" u="sng" dirty="0" smtClean="0"/>
              <a:t>rubella</a:t>
            </a:r>
            <a:r>
              <a:rPr lang="en-US" sz="3300" dirty="0" smtClean="0"/>
              <a:t> Also known as German Measles, does not affect the mom but will affect a developing fetus by causing them to be blind, deaf, retarded, or dead.</a:t>
            </a:r>
          </a:p>
          <a:p>
            <a:endParaRPr lang="en-US" sz="3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381000"/>
            <a:ext cx="8229600" cy="533400"/>
          </a:xfrm>
        </p:spPr>
        <p:txBody>
          <a:bodyPr>
            <a:normAutofit fontScale="90000"/>
          </a:bodyPr>
          <a:lstStyle/>
          <a:p>
            <a:pPr eaLnBrk="1" hangingPunct="1">
              <a:defRPr/>
            </a:pPr>
            <a:r>
              <a:rPr lang="en-US" sz="4000" dirty="0" smtClean="0">
                <a:latin typeface="Papyrus" pitchFamily="66" charset="0"/>
              </a:rPr>
              <a:t>Health and Nutrition</a:t>
            </a:r>
          </a:p>
        </p:txBody>
      </p:sp>
      <p:sp>
        <p:nvSpPr>
          <p:cNvPr id="8195" name="Rectangle 3"/>
          <p:cNvSpPr>
            <a:spLocks noGrp="1" noChangeArrowheads="1"/>
          </p:cNvSpPr>
          <p:nvPr>
            <p:ph idx="1"/>
          </p:nvPr>
        </p:nvSpPr>
        <p:spPr>
          <a:xfrm>
            <a:off x="457200" y="1219200"/>
            <a:ext cx="8305800" cy="5334000"/>
          </a:xfrm>
        </p:spPr>
        <p:txBody>
          <a:bodyPr>
            <a:noAutofit/>
          </a:bodyPr>
          <a:lstStyle/>
          <a:p>
            <a:pPr eaLnBrk="1" hangingPunct="1">
              <a:lnSpc>
                <a:spcPct val="80000"/>
              </a:lnSpc>
              <a:defRPr/>
            </a:pPr>
            <a:r>
              <a:rPr lang="en-US" sz="3300" dirty="0" smtClean="0"/>
              <a:t>13. </a:t>
            </a:r>
            <a:r>
              <a:rPr lang="en-US" sz="3300" b="1" u="sng" dirty="0" smtClean="0"/>
              <a:t>medication </a:t>
            </a:r>
            <a:r>
              <a:rPr lang="en-US" sz="3300" dirty="0" smtClean="0"/>
              <a:t>Only use this, in any form, under doctor’s care-even for a little headache or cold.</a:t>
            </a:r>
          </a:p>
          <a:p>
            <a:pPr eaLnBrk="1" hangingPunct="1">
              <a:lnSpc>
                <a:spcPct val="80000"/>
              </a:lnSpc>
              <a:defRPr/>
            </a:pPr>
            <a:r>
              <a:rPr lang="en-US" sz="3300" dirty="0" smtClean="0"/>
              <a:t>14. </a:t>
            </a:r>
            <a:r>
              <a:rPr lang="en-US" sz="3300" b="1" u="sng" dirty="0" smtClean="0"/>
              <a:t>general anesthetic </a:t>
            </a:r>
            <a:r>
              <a:rPr lang="en-US" sz="3300" b="1" dirty="0" smtClean="0"/>
              <a:t>  </a:t>
            </a:r>
            <a:r>
              <a:rPr lang="en-US" sz="3300" dirty="0" smtClean="0"/>
              <a:t>Avoid this during pregnancy.  The dentist and that cavity can wait.</a:t>
            </a:r>
          </a:p>
          <a:p>
            <a:pPr eaLnBrk="1" hangingPunct="1">
              <a:lnSpc>
                <a:spcPct val="80000"/>
              </a:lnSpc>
              <a:defRPr/>
            </a:pPr>
            <a:r>
              <a:rPr lang="en-US" sz="3300" dirty="0" smtClean="0"/>
              <a:t>15. </a:t>
            </a:r>
            <a:r>
              <a:rPr lang="en-US" sz="3300" b="1" u="sng" dirty="0" smtClean="0"/>
              <a:t>prenatal doctor visits </a:t>
            </a:r>
            <a:r>
              <a:rPr lang="en-US" sz="3300" dirty="0" smtClean="0"/>
              <a:t>Get this early on in the pregnancy and throughout it. Receive 13 check-ups before you deliver.</a:t>
            </a:r>
          </a:p>
          <a:p>
            <a:pPr eaLnBrk="1" hangingPunct="1">
              <a:lnSpc>
                <a:spcPct val="80000"/>
              </a:lnSpc>
              <a:defRPr/>
            </a:pPr>
            <a:r>
              <a:rPr lang="en-US" sz="3300" dirty="0" smtClean="0"/>
              <a:t>16. </a:t>
            </a:r>
            <a:r>
              <a:rPr lang="en-US" sz="3300" b="1" u="sng" dirty="0" smtClean="0"/>
              <a:t>blood type </a:t>
            </a:r>
            <a:r>
              <a:rPr lang="en-US" sz="3300" dirty="0" smtClean="0"/>
              <a:t>Know this and your RH type to prevent a blood incompatibility between you and your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anim calcmode="lin" valueType="num">
                                      <p:cBhvr>
                                        <p:cTn id="8"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500"/>
                                        <p:tgtEl>
                                          <p:spTgt spid="8195">
                                            <p:txEl>
                                              <p:pRg st="1" end="1"/>
                                            </p:txEl>
                                          </p:spTgt>
                                        </p:tgtEl>
                                      </p:cBhvr>
                                    </p:animEffect>
                                    <p:anim calcmode="lin" valueType="num">
                                      <p:cBhvr>
                                        <p:cTn id="15"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500"/>
                                        <p:tgtEl>
                                          <p:spTgt spid="8195">
                                            <p:txEl>
                                              <p:pRg st="2" end="2"/>
                                            </p:txEl>
                                          </p:spTgt>
                                        </p:tgtEl>
                                      </p:cBhvr>
                                    </p:animEffect>
                                    <p:anim calcmode="lin" valueType="num">
                                      <p:cBhvr>
                                        <p:cTn id="22"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500"/>
                                        <p:tgtEl>
                                          <p:spTgt spid="8195">
                                            <p:txEl>
                                              <p:pRg st="3" end="3"/>
                                            </p:txEl>
                                          </p:spTgt>
                                        </p:tgtEl>
                                      </p:cBhvr>
                                    </p:animEffect>
                                    <p:anim calcmode="lin" valueType="num">
                                      <p:cBhvr>
                                        <p:cTn id="2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195">
                                            <p:txEl>
                                              <p:pRg st="0" end="0"/>
                                            </p:txEl>
                                          </p:spTgt>
                                        </p:tgtEl>
                                        <p:attrNameLst>
                                          <p:attrName>style.visibility</p:attrName>
                                        </p:attrNameLst>
                                      </p:cBhvr>
                                      <p:to>
                                        <p:strVal val="visible"/>
                                      </p:to>
                                    </p:set>
                                    <p:anim calcmode="lin" valueType="num">
                                      <p:cBhvr additive="base">
                                        <p:cTn id="3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195">
                                            <p:txEl>
                                              <p:pRg st="1" end="1"/>
                                            </p:txEl>
                                          </p:spTgt>
                                        </p:tgtEl>
                                        <p:attrNameLst>
                                          <p:attrName>style.visibility</p:attrName>
                                        </p:attrNameLst>
                                      </p:cBhvr>
                                      <p:to>
                                        <p:strVal val="visible"/>
                                      </p:to>
                                    </p:set>
                                    <p:anim calcmode="lin" valueType="num">
                                      <p:cBhvr additive="base">
                                        <p:cTn id="4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195">
                                            <p:txEl>
                                              <p:pRg st="2" end="2"/>
                                            </p:txEl>
                                          </p:spTgt>
                                        </p:tgtEl>
                                        <p:attrNameLst>
                                          <p:attrName>style.visibility</p:attrName>
                                        </p:attrNameLst>
                                      </p:cBhvr>
                                      <p:to>
                                        <p:strVal val="visible"/>
                                      </p:to>
                                    </p:set>
                                    <p:anim calcmode="lin" valueType="num">
                                      <p:cBhvr additive="base">
                                        <p:cTn id="4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195">
                                            <p:txEl>
                                              <p:pRg st="3" end="3"/>
                                            </p:txEl>
                                          </p:spTgt>
                                        </p:tgtEl>
                                        <p:attrNameLst>
                                          <p:attrName>style.visibility</p:attrName>
                                        </p:attrNameLst>
                                      </p:cBhvr>
                                      <p:to>
                                        <p:strVal val="visible"/>
                                      </p:to>
                                    </p:set>
                                    <p:anim calcmode="lin" valueType="num">
                                      <p:cBhvr additive="base">
                                        <p:cTn id="5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5, Quiz #1</a:t>
            </a:r>
            <a:endParaRPr lang="en-US" dirty="0"/>
          </a:p>
        </p:txBody>
      </p:sp>
      <p:sp>
        <p:nvSpPr>
          <p:cNvPr id="3" name="Content Placeholder 2"/>
          <p:cNvSpPr>
            <a:spLocks noGrp="1"/>
          </p:cNvSpPr>
          <p:nvPr>
            <p:ph idx="1"/>
          </p:nvPr>
        </p:nvSpPr>
        <p:spPr>
          <a:xfrm>
            <a:off x="533400" y="1219200"/>
            <a:ext cx="8153400" cy="5136360"/>
          </a:xfrm>
        </p:spPr>
        <p:txBody>
          <a:bodyPr>
            <a:noAutofit/>
          </a:bodyPr>
          <a:lstStyle/>
          <a:p>
            <a:pPr>
              <a:buNone/>
            </a:pPr>
            <a:r>
              <a:rPr lang="en-US" sz="2500" dirty="0" smtClean="0"/>
              <a:t>1.  A recessive gene will produce a trait only when it is transmitted by:</a:t>
            </a:r>
          </a:p>
          <a:p>
            <a:pPr>
              <a:buNone/>
            </a:pPr>
            <a:r>
              <a:rPr lang="en-US" sz="2500" dirty="0" smtClean="0"/>
              <a:t>	A.  The Father</a:t>
            </a:r>
          </a:p>
          <a:p>
            <a:pPr>
              <a:buNone/>
            </a:pPr>
            <a:r>
              <a:rPr lang="en-US" sz="2500" dirty="0" smtClean="0"/>
              <a:t>	B.  The Mother</a:t>
            </a:r>
          </a:p>
          <a:p>
            <a:pPr>
              <a:buNone/>
            </a:pPr>
            <a:r>
              <a:rPr lang="en-US" sz="2500" dirty="0" smtClean="0"/>
              <a:t>	C.  Either Parent</a:t>
            </a:r>
          </a:p>
          <a:p>
            <a:pPr>
              <a:buNone/>
            </a:pPr>
            <a:r>
              <a:rPr lang="en-US" sz="2500" dirty="0" smtClean="0"/>
              <a:t>	D.  Both Parents</a:t>
            </a:r>
          </a:p>
          <a:p>
            <a:pPr>
              <a:buNone/>
            </a:pPr>
            <a:r>
              <a:rPr lang="en-US" sz="2500" dirty="0" smtClean="0"/>
              <a:t> </a:t>
            </a:r>
          </a:p>
          <a:p>
            <a:pPr>
              <a:buNone/>
            </a:pPr>
            <a:r>
              <a:rPr lang="en-US" sz="2500" dirty="0" smtClean="0"/>
              <a:t>2.  Heredity influences all of the following except:</a:t>
            </a:r>
          </a:p>
          <a:p>
            <a:pPr>
              <a:buNone/>
            </a:pPr>
            <a:r>
              <a:rPr lang="en-US" sz="2500" dirty="0" smtClean="0"/>
              <a:t>	A.  Eye color</a:t>
            </a:r>
          </a:p>
          <a:p>
            <a:pPr>
              <a:buNone/>
            </a:pPr>
            <a:r>
              <a:rPr lang="en-US" sz="2500" dirty="0" smtClean="0"/>
              <a:t>	B.  Skin color</a:t>
            </a:r>
          </a:p>
          <a:p>
            <a:pPr>
              <a:buNone/>
            </a:pPr>
            <a:r>
              <a:rPr lang="en-US" sz="2500" dirty="0" smtClean="0"/>
              <a:t>	C.  Weight</a:t>
            </a:r>
          </a:p>
          <a:p>
            <a:pPr>
              <a:buNone/>
            </a:pPr>
            <a:r>
              <a:rPr lang="en-US" sz="2500" dirty="0" smtClean="0"/>
              <a:t>	D.  Hair color</a:t>
            </a:r>
          </a:p>
          <a:p>
            <a:pPr>
              <a:buNone/>
            </a:pPr>
            <a:r>
              <a:rPr lang="en-US" sz="25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CHILD ACTIVITY</a:t>
            </a:r>
          </a:p>
        </p:txBody>
      </p:sp>
      <p:sp>
        <p:nvSpPr>
          <p:cNvPr id="18435" name="Rectangle 3"/>
          <p:cNvSpPr>
            <a:spLocks noGrp="1" noChangeArrowheads="1"/>
          </p:cNvSpPr>
          <p:nvPr>
            <p:ph idx="1"/>
          </p:nvPr>
        </p:nvSpPr>
        <p:spPr/>
        <p:txBody>
          <a:bodyPr/>
          <a:lstStyle/>
          <a:p>
            <a:pPr algn="ctr" eaLnBrk="1" hangingPunct="1">
              <a:buFont typeface="Wingdings" pitchFamily="2" charset="2"/>
              <a:buNone/>
              <a:defRPr/>
            </a:pPr>
            <a:r>
              <a:rPr lang="en-US" sz="5400" b="1" smtClean="0"/>
              <a:t>BUTTERFLY</a:t>
            </a:r>
          </a:p>
          <a:p>
            <a:pPr algn="ctr" eaLnBrk="1" hangingPunct="1">
              <a:buFont typeface="Wingdings" pitchFamily="2" charset="2"/>
              <a:buNone/>
              <a:defRPr/>
            </a:pPr>
            <a:r>
              <a:rPr lang="en-US" sz="2000" b="1" smtClean="0"/>
              <a:t>- Color on the filter – any design(s) and any color(s).</a:t>
            </a:r>
          </a:p>
          <a:p>
            <a:pPr algn="ctr" eaLnBrk="1" hangingPunct="1">
              <a:buFont typeface="Wingdings" pitchFamily="2" charset="2"/>
              <a:buNone/>
              <a:defRPr/>
            </a:pPr>
            <a:r>
              <a:rPr lang="en-US" sz="2000" b="1" smtClean="0"/>
              <a:t>- Hold the filter between your fingers and spray it lightly with water – watch the colors blend together.</a:t>
            </a:r>
          </a:p>
          <a:p>
            <a:pPr algn="ctr" eaLnBrk="1" hangingPunct="1">
              <a:buFont typeface="Wingdings" pitchFamily="2" charset="2"/>
              <a:buNone/>
              <a:defRPr/>
            </a:pPr>
            <a:r>
              <a:rPr lang="en-US" sz="2000" b="1" smtClean="0"/>
              <a:t>- Set it aside to dry </a:t>
            </a:r>
          </a:p>
          <a:p>
            <a:pPr algn="ctr" eaLnBrk="1" hangingPunct="1">
              <a:buFont typeface="Wingdings" pitchFamily="2" charset="2"/>
              <a:buNone/>
              <a:defRPr/>
            </a:pPr>
            <a:r>
              <a:rPr lang="en-US" sz="2000" b="1" smtClean="0"/>
              <a:t>- Once it is almost dry, pinch the middle of the filter together like a bow tied and fan out the wings.</a:t>
            </a:r>
          </a:p>
          <a:p>
            <a:pPr algn="ctr" eaLnBrk="1" hangingPunct="1">
              <a:buFont typeface="Wingdings" pitchFamily="2" charset="2"/>
              <a:buNone/>
              <a:defRPr/>
            </a:pPr>
            <a:r>
              <a:rPr lang="en-US" sz="2000" b="1" smtClean="0"/>
              <a:t>- Wrap a ½ piece of pipe cleaner around the middle – leave some sticking out the top to bend for the antennas.</a:t>
            </a:r>
          </a:p>
          <a:p>
            <a:pPr algn="ctr" eaLnBrk="1" hangingPunct="1">
              <a:buFont typeface="Wingdings" pitchFamily="2" charset="2"/>
              <a:buNone/>
              <a:defRPr/>
            </a:pPr>
            <a:r>
              <a:rPr lang="en-US" sz="2000" b="1" smtClean="0"/>
              <a:t>- Hang it up!</a:t>
            </a:r>
          </a:p>
        </p:txBody>
      </p:sp>
      <p:pic>
        <p:nvPicPr>
          <p:cNvPr id="13316" name="Picture 6" descr="MCj04123560000[1]"/>
          <p:cNvPicPr>
            <a:picLocks noChangeAspect="1" noChangeArrowheads="1"/>
          </p:cNvPicPr>
          <p:nvPr/>
        </p:nvPicPr>
        <p:blipFill>
          <a:blip r:embed="rId3" cstate="print"/>
          <a:srcRect/>
          <a:stretch>
            <a:fillRect/>
          </a:stretch>
        </p:blipFill>
        <p:spPr bwMode="auto">
          <a:xfrm>
            <a:off x="6572250" y="762000"/>
            <a:ext cx="2571750" cy="2359025"/>
          </a:xfrm>
          <a:prstGeom prst="rect">
            <a:avLst/>
          </a:prstGeom>
          <a:noFill/>
          <a:ln w="9525">
            <a:noFill/>
            <a:miter lim="800000"/>
            <a:headEnd/>
            <a:tailEnd/>
          </a:ln>
        </p:spPr>
      </p:pic>
      <p:pic>
        <p:nvPicPr>
          <p:cNvPr id="13317" name="Picture 7" descr="MCj04240060000[1]"/>
          <p:cNvPicPr>
            <a:picLocks noChangeAspect="1" noChangeArrowheads="1"/>
          </p:cNvPicPr>
          <p:nvPr/>
        </p:nvPicPr>
        <p:blipFill>
          <a:blip r:embed="rId4" cstate="print"/>
          <a:srcRect/>
          <a:stretch>
            <a:fillRect/>
          </a:stretch>
        </p:blipFill>
        <p:spPr bwMode="auto">
          <a:xfrm>
            <a:off x="304800" y="457200"/>
            <a:ext cx="1974850" cy="1495425"/>
          </a:xfrm>
          <a:prstGeom prst="rect">
            <a:avLst/>
          </a:prstGeom>
          <a:noFill/>
          <a:ln w="9525">
            <a:noFill/>
            <a:miter lim="800000"/>
            <a:headEnd/>
            <a:tailEnd/>
          </a:ln>
        </p:spPr>
      </p:pic>
      <p:pic>
        <p:nvPicPr>
          <p:cNvPr id="13318" name="Picture 9" descr="MCj02345110000[1]"/>
          <p:cNvPicPr>
            <a:picLocks noChangeAspect="1" noChangeArrowheads="1"/>
          </p:cNvPicPr>
          <p:nvPr/>
        </p:nvPicPr>
        <p:blipFill>
          <a:blip r:embed="rId5" cstate="print"/>
          <a:srcRect/>
          <a:stretch>
            <a:fillRect/>
          </a:stretch>
        </p:blipFill>
        <p:spPr bwMode="auto">
          <a:xfrm>
            <a:off x="7239000" y="5715000"/>
            <a:ext cx="1106488" cy="868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pPr eaLnBrk="1" hangingPunct="1">
              <a:defRPr/>
            </a:pPr>
            <a:r>
              <a:rPr lang="en-US" dirty="0" smtClean="0">
                <a:latin typeface="Papyrus" pitchFamily="66" charset="0"/>
              </a:rPr>
              <a:t>STD Related Birth Defects</a:t>
            </a:r>
          </a:p>
        </p:txBody>
      </p:sp>
      <p:sp>
        <p:nvSpPr>
          <p:cNvPr id="14339" name="Rectangle 5"/>
          <p:cNvSpPr>
            <a:spLocks noGrp="1" noChangeArrowheads="1"/>
          </p:cNvSpPr>
          <p:nvPr>
            <p:ph sz="half" idx="1"/>
          </p:nvPr>
        </p:nvSpPr>
        <p:spPr/>
        <p:txBody>
          <a:bodyPr/>
          <a:lstStyle/>
          <a:p>
            <a:pPr eaLnBrk="1" hangingPunct="1">
              <a:defRPr/>
            </a:pPr>
            <a:r>
              <a:rPr lang="en-US" sz="2400" smtClean="0"/>
              <a:t>Low Birth Weight </a:t>
            </a:r>
          </a:p>
          <a:p>
            <a:pPr eaLnBrk="1" hangingPunct="1">
              <a:buFont typeface="Wingdings" pitchFamily="2" charset="2"/>
              <a:buNone/>
              <a:defRPr/>
            </a:pPr>
            <a:endParaRPr lang="en-US" sz="2400" u="sng" smtClean="0"/>
          </a:p>
          <a:p>
            <a:pPr eaLnBrk="1" hangingPunct="1">
              <a:defRPr/>
            </a:pPr>
            <a:endParaRPr lang="en-US" sz="2400" u="sng" smtClean="0"/>
          </a:p>
          <a:p>
            <a:pPr eaLnBrk="1" hangingPunct="1">
              <a:defRPr/>
            </a:pPr>
            <a:endParaRPr lang="en-US" sz="2400" smtClean="0"/>
          </a:p>
        </p:txBody>
      </p:sp>
      <p:sp>
        <p:nvSpPr>
          <p:cNvPr id="14340" name="Rectangle 9"/>
          <p:cNvSpPr>
            <a:spLocks noGrp="1" noChangeArrowheads="1"/>
          </p:cNvSpPr>
          <p:nvPr>
            <p:ph sz="half" idx="2"/>
          </p:nvPr>
        </p:nvSpPr>
        <p:spPr/>
        <p:txBody>
          <a:bodyPr/>
          <a:lstStyle/>
          <a:p>
            <a:pPr eaLnBrk="1" hangingPunct="1">
              <a:defRPr/>
            </a:pPr>
            <a:r>
              <a:rPr lang="en-US" sz="2400" smtClean="0"/>
              <a:t>Conjunctivitis (Pinkeye)</a:t>
            </a:r>
          </a:p>
          <a:p>
            <a:pPr eaLnBrk="1" hangingPunct="1">
              <a:defRPr/>
            </a:pPr>
            <a:endParaRPr lang="en-US" sz="2400" smtClean="0"/>
          </a:p>
          <a:p>
            <a:pPr eaLnBrk="1" hangingPunct="1">
              <a:defRPr/>
            </a:pPr>
            <a:endParaRPr lang="en-US" sz="2400" smtClean="0"/>
          </a:p>
        </p:txBody>
      </p:sp>
      <p:pic>
        <p:nvPicPr>
          <p:cNvPr id="14341" name="Picture 6" descr="preemie%20cbc"/>
          <p:cNvPicPr>
            <a:picLocks noChangeAspect="1" noChangeArrowheads="1"/>
          </p:cNvPicPr>
          <p:nvPr/>
        </p:nvPicPr>
        <p:blipFill>
          <a:blip r:embed="rId3" cstate="print"/>
          <a:srcRect/>
          <a:stretch>
            <a:fillRect/>
          </a:stretch>
        </p:blipFill>
        <p:spPr bwMode="auto">
          <a:xfrm>
            <a:off x="1295400" y="5181600"/>
            <a:ext cx="2667000" cy="1504950"/>
          </a:xfrm>
          <a:prstGeom prst="rect">
            <a:avLst/>
          </a:prstGeom>
          <a:noFill/>
          <a:ln w="9525">
            <a:noFill/>
            <a:miter lim="800000"/>
            <a:headEnd/>
            <a:tailEnd/>
          </a:ln>
        </p:spPr>
      </p:pic>
      <p:pic>
        <p:nvPicPr>
          <p:cNvPr id="14342" name="Picture 7" descr="bab1BILD2709_468x302"/>
          <p:cNvPicPr>
            <a:picLocks noChangeAspect="1" noChangeArrowheads="1"/>
          </p:cNvPicPr>
          <p:nvPr/>
        </p:nvPicPr>
        <p:blipFill>
          <a:blip r:embed="rId4" cstate="print"/>
          <a:srcRect/>
          <a:stretch>
            <a:fillRect/>
          </a:stretch>
        </p:blipFill>
        <p:spPr bwMode="auto">
          <a:xfrm>
            <a:off x="914400" y="2819400"/>
            <a:ext cx="3581400" cy="2316163"/>
          </a:xfrm>
          <a:prstGeom prst="rect">
            <a:avLst/>
          </a:prstGeom>
          <a:noFill/>
          <a:ln w="9525">
            <a:noFill/>
            <a:miter lim="800000"/>
            <a:headEnd/>
            <a:tailEnd/>
          </a:ln>
        </p:spPr>
      </p:pic>
      <p:pic>
        <p:nvPicPr>
          <p:cNvPr id="14343" name="Picture 8" descr="showthumbnail"/>
          <p:cNvPicPr>
            <a:picLocks noChangeAspect="1" noChangeArrowheads="1"/>
          </p:cNvPicPr>
          <p:nvPr/>
        </p:nvPicPr>
        <p:blipFill>
          <a:blip r:embed="rId5" cstate="print"/>
          <a:srcRect/>
          <a:stretch>
            <a:fillRect/>
          </a:stretch>
        </p:blipFill>
        <p:spPr bwMode="auto">
          <a:xfrm>
            <a:off x="5486400" y="2971800"/>
            <a:ext cx="2667000" cy="1787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457200"/>
          </a:xfrm>
        </p:spPr>
        <p:txBody>
          <a:bodyPr>
            <a:normAutofit fontScale="90000"/>
          </a:bodyPr>
          <a:lstStyle/>
          <a:p>
            <a:pPr eaLnBrk="1" hangingPunct="1">
              <a:defRPr/>
            </a:pPr>
            <a:r>
              <a:rPr lang="en-US" sz="4000" dirty="0" smtClean="0"/>
              <a:t>Lifestyle and Habits</a:t>
            </a:r>
          </a:p>
        </p:txBody>
      </p:sp>
      <p:sp>
        <p:nvSpPr>
          <p:cNvPr id="9219" name="Rectangle 3"/>
          <p:cNvSpPr>
            <a:spLocks noGrp="1" noChangeArrowheads="1"/>
          </p:cNvSpPr>
          <p:nvPr>
            <p:ph idx="1"/>
          </p:nvPr>
        </p:nvSpPr>
        <p:spPr>
          <a:xfrm>
            <a:off x="304800" y="990600"/>
            <a:ext cx="8610600" cy="5715000"/>
          </a:xfrm>
        </p:spPr>
        <p:txBody>
          <a:bodyPr/>
          <a:lstStyle/>
          <a:p>
            <a:pPr eaLnBrk="1" hangingPunct="1">
              <a:lnSpc>
                <a:spcPct val="80000"/>
              </a:lnSpc>
              <a:defRPr/>
            </a:pPr>
            <a:r>
              <a:rPr lang="en-US" sz="2000" dirty="0" smtClean="0"/>
              <a:t>17. </a:t>
            </a:r>
            <a:r>
              <a:rPr lang="en-US" sz="2000" b="1" u="sng" dirty="0" smtClean="0"/>
              <a:t>STD’s </a:t>
            </a:r>
            <a:r>
              <a:rPr lang="en-US" sz="2000" dirty="0" smtClean="0"/>
              <a:t>Like Herpes, AIDS, syphilis, and Chlamydia, will cause major birth defects or death to the fetus.</a:t>
            </a:r>
          </a:p>
          <a:p>
            <a:pPr eaLnBrk="1" hangingPunct="1">
              <a:lnSpc>
                <a:spcPct val="80000"/>
              </a:lnSpc>
              <a:defRPr/>
            </a:pPr>
            <a:endParaRPr lang="en-US" sz="2000" dirty="0" smtClean="0"/>
          </a:p>
          <a:p>
            <a:pPr eaLnBrk="1" hangingPunct="1">
              <a:lnSpc>
                <a:spcPct val="80000"/>
              </a:lnSpc>
              <a:defRPr/>
            </a:pPr>
            <a:r>
              <a:rPr lang="en-US" sz="2000" dirty="0" smtClean="0"/>
              <a:t>18. </a:t>
            </a:r>
            <a:r>
              <a:rPr lang="en-US" sz="2000" b="1" u="sng" dirty="0" smtClean="0"/>
              <a:t>sexually active </a:t>
            </a:r>
            <a:r>
              <a:rPr lang="en-US" sz="2000" dirty="0" smtClean="0"/>
              <a:t>If this is you, male or female, you should act, do and think as if you are pregnant so as not to harm the developing fetus. Better to be cautious then to harm your baby.</a:t>
            </a:r>
          </a:p>
          <a:p>
            <a:pPr eaLnBrk="1" hangingPunct="1">
              <a:lnSpc>
                <a:spcPct val="80000"/>
              </a:lnSpc>
              <a:defRPr/>
            </a:pPr>
            <a:endParaRPr lang="en-US" sz="2000" dirty="0" smtClean="0"/>
          </a:p>
          <a:p>
            <a:pPr eaLnBrk="1" hangingPunct="1">
              <a:lnSpc>
                <a:spcPct val="80000"/>
              </a:lnSpc>
              <a:defRPr/>
            </a:pPr>
            <a:r>
              <a:rPr lang="en-US" sz="2000" dirty="0" smtClean="0"/>
              <a:t>19. </a:t>
            </a:r>
            <a:r>
              <a:rPr lang="en-US" sz="2000" b="1" u="sng" dirty="0" smtClean="0"/>
              <a:t>radiation </a:t>
            </a:r>
            <a:r>
              <a:rPr lang="en-US" sz="2000" dirty="0" smtClean="0"/>
              <a:t>Including x-rays will cause gene mutilation of the nervous system and the brain to stop developing which will equal retardation.</a:t>
            </a:r>
          </a:p>
          <a:p>
            <a:pPr eaLnBrk="1" hangingPunct="1">
              <a:lnSpc>
                <a:spcPct val="80000"/>
              </a:lnSpc>
              <a:defRPr/>
            </a:pPr>
            <a:endParaRPr lang="en-US" sz="2000" dirty="0" smtClean="0"/>
          </a:p>
          <a:p>
            <a:pPr eaLnBrk="1" hangingPunct="1">
              <a:lnSpc>
                <a:spcPct val="80000"/>
              </a:lnSpc>
              <a:defRPr/>
            </a:pPr>
            <a:r>
              <a:rPr lang="en-US" sz="2000" dirty="0" smtClean="0"/>
              <a:t>20. </a:t>
            </a:r>
            <a:r>
              <a:rPr lang="en-US" sz="2000" b="1" u="sng" dirty="0" smtClean="0"/>
              <a:t>pollutants </a:t>
            </a:r>
            <a:r>
              <a:rPr lang="en-US" sz="2000" dirty="0" smtClean="0"/>
              <a:t>This is found in the air and causes severe malformation, physical defects, and cerebral palsy so be careful what you breath.</a:t>
            </a:r>
          </a:p>
          <a:p>
            <a:pPr eaLnBrk="1" hangingPunct="1">
              <a:lnSpc>
                <a:spcPct val="80000"/>
              </a:lnSpc>
              <a:defRPr/>
            </a:pPr>
            <a:endParaRPr lang="en-US" sz="2000" dirty="0" smtClean="0"/>
          </a:p>
          <a:p>
            <a:pPr eaLnBrk="1" hangingPunct="1">
              <a:lnSpc>
                <a:spcPct val="80000"/>
              </a:lnSpc>
              <a:defRPr/>
            </a:pPr>
            <a:r>
              <a:rPr lang="en-US" sz="2000" dirty="0" smtClean="0"/>
              <a:t>21. </a:t>
            </a:r>
            <a:r>
              <a:rPr lang="en-US" sz="2000" b="1" u="sng" dirty="0" smtClean="0"/>
              <a:t>caffeine </a:t>
            </a:r>
            <a:r>
              <a:rPr lang="en-US" sz="2000" dirty="0" smtClean="0"/>
              <a:t>This is still being studied, but in large quantities of coffee or certain sodas it can cause malformations, miscarriage, </a:t>
            </a:r>
          </a:p>
          <a:p>
            <a:pPr eaLnBrk="1" hangingPunct="1">
              <a:lnSpc>
                <a:spcPct val="80000"/>
              </a:lnSpc>
              <a:buFont typeface="Wingdings" pitchFamily="2" charset="2"/>
              <a:buNone/>
              <a:defRPr/>
            </a:pPr>
            <a:r>
              <a:rPr lang="en-US" sz="2000" dirty="0" smtClean="0"/>
              <a:t>     or premature births.</a:t>
            </a:r>
          </a:p>
          <a:p>
            <a:pPr eaLnBrk="1" hangingPunct="1">
              <a:lnSpc>
                <a:spcPct val="80000"/>
              </a:lnSpc>
              <a:defRPr/>
            </a:pPr>
            <a:endParaRPr lang="en-US" sz="2000" dirty="0" smtClean="0"/>
          </a:p>
          <a:p>
            <a:pPr eaLnBrk="1" hangingPunct="1">
              <a:lnSpc>
                <a:spcPct val="80000"/>
              </a:lnSpc>
              <a:defRPr/>
            </a:pPr>
            <a:endParaRPr lang="en-US" sz="2000" dirty="0" smtClean="0"/>
          </a:p>
          <a:p>
            <a:pPr eaLnBrk="1" hangingPunct="1">
              <a:lnSpc>
                <a:spcPct val="80000"/>
              </a:lnSpc>
              <a:buFont typeface="Wingdings" pitchFamily="2" charset="2"/>
              <a:buNone/>
              <a:defRPr/>
            </a:pPr>
            <a:endParaRPr lang="en-US" sz="2000" dirty="0" smtClean="0"/>
          </a:p>
        </p:txBody>
      </p:sp>
      <p:pic>
        <p:nvPicPr>
          <p:cNvPr id="9220" name="Picture 4" descr="C:\Documents and Settings\stjohnson\Local Settings\Temporary Internet Files\Content.IE5\WHS9G33P\MCj04344510000[1].wmf"/>
          <p:cNvPicPr>
            <a:picLocks noChangeAspect="1" noChangeArrowheads="1"/>
          </p:cNvPicPr>
          <p:nvPr/>
        </p:nvPicPr>
        <p:blipFill>
          <a:blip r:embed="rId3" cstate="print"/>
          <a:srcRect/>
          <a:stretch>
            <a:fillRect/>
          </a:stretch>
        </p:blipFill>
        <p:spPr bwMode="auto">
          <a:xfrm>
            <a:off x="7683500" y="5562600"/>
            <a:ext cx="11176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anim calcmode="lin" valueType="num">
                                      <p:cBhvr>
                                        <p:cTn id="8"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500"/>
                                        <p:tgtEl>
                                          <p:spTgt spid="9219">
                                            <p:txEl>
                                              <p:pRg st="4" end="4"/>
                                            </p:txEl>
                                          </p:spTgt>
                                        </p:tgtEl>
                                      </p:cBhvr>
                                    </p:animEffect>
                                    <p:anim calcmode="lin" valueType="num">
                                      <p:cBhvr>
                                        <p:cTn id="22"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6" end="6"/>
                                            </p:txEl>
                                          </p:spTgt>
                                        </p:tgtEl>
                                        <p:attrNameLst>
                                          <p:attrName>style.visibility</p:attrName>
                                        </p:attrNameLst>
                                      </p:cBhvr>
                                      <p:to>
                                        <p:strVal val="visible"/>
                                      </p:to>
                                    </p:set>
                                    <p:animEffect transition="in" filter="fade">
                                      <p:cBhvr>
                                        <p:cTn id="28" dur="500"/>
                                        <p:tgtEl>
                                          <p:spTgt spid="9219">
                                            <p:txEl>
                                              <p:pRg st="6" end="6"/>
                                            </p:txEl>
                                          </p:spTgt>
                                        </p:tgtEl>
                                      </p:cBhvr>
                                    </p:animEffect>
                                    <p:anim calcmode="lin" valueType="num">
                                      <p:cBhvr>
                                        <p:cTn id="29"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219">
                                            <p:txEl>
                                              <p:pRg st="8" end="8"/>
                                            </p:txEl>
                                          </p:spTgt>
                                        </p:tgtEl>
                                        <p:attrNameLst>
                                          <p:attrName>style.visibility</p:attrName>
                                        </p:attrNameLst>
                                      </p:cBhvr>
                                      <p:to>
                                        <p:strVal val="visible"/>
                                      </p:to>
                                    </p:set>
                                    <p:animEffect transition="in" filter="fade">
                                      <p:cBhvr>
                                        <p:cTn id="35" dur="500"/>
                                        <p:tgtEl>
                                          <p:spTgt spid="9219">
                                            <p:txEl>
                                              <p:pRg st="8" end="8"/>
                                            </p:txEl>
                                          </p:spTgt>
                                        </p:tgtEl>
                                      </p:cBhvr>
                                    </p:animEffect>
                                    <p:anim calcmode="lin" valueType="num">
                                      <p:cBhvr>
                                        <p:cTn id="36"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921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219">
                                            <p:txEl>
                                              <p:pRg st="9" end="9"/>
                                            </p:txEl>
                                          </p:spTgt>
                                        </p:tgtEl>
                                        <p:attrNameLst>
                                          <p:attrName>style.visibility</p:attrName>
                                        </p:attrNameLst>
                                      </p:cBhvr>
                                      <p:to>
                                        <p:strVal val="visible"/>
                                      </p:to>
                                    </p:set>
                                    <p:animEffect transition="in" filter="fade">
                                      <p:cBhvr>
                                        <p:cTn id="42" dur="500"/>
                                        <p:tgtEl>
                                          <p:spTgt spid="9219">
                                            <p:txEl>
                                              <p:pRg st="9" end="9"/>
                                            </p:txEl>
                                          </p:spTgt>
                                        </p:tgtEl>
                                      </p:cBhvr>
                                    </p:animEffect>
                                    <p:anim calcmode="lin" valueType="num">
                                      <p:cBhvr>
                                        <p:cTn id="43"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9219">
                                            <p:txEl>
                                              <p:pRg st="9" end="9"/>
                                            </p:txEl>
                                          </p:spTgt>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220"/>
                                        </p:tgtEl>
                                        <p:attrNameLst>
                                          <p:attrName>style.visibility</p:attrName>
                                        </p:attrNameLst>
                                      </p:cBhvr>
                                      <p:to>
                                        <p:strVal val="visible"/>
                                      </p:to>
                                    </p:set>
                                    <p:anim calcmode="lin" valueType="num">
                                      <p:cBhvr additive="base">
                                        <p:cTn id="47" dur="500" fill="hold"/>
                                        <p:tgtEl>
                                          <p:spTgt spid="9220"/>
                                        </p:tgtEl>
                                        <p:attrNameLst>
                                          <p:attrName>ppt_x</p:attrName>
                                        </p:attrNameLst>
                                      </p:cBhvr>
                                      <p:tavLst>
                                        <p:tav tm="0">
                                          <p:val>
                                            <p:strVal val="#ppt_x"/>
                                          </p:val>
                                        </p:tav>
                                        <p:tav tm="100000">
                                          <p:val>
                                            <p:strVal val="#ppt_x"/>
                                          </p:val>
                                        </p:tav>
                                      </p:tavLst>
                                    </p:anim>
                                    <p:anim calcmode="lin" valueType="num">
                                      <p:cBhvr additive="base">
                                        <p:cTn id="4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81000"/>
            <a:ext cx="8229600" cy="533400"/>
          </a:xfrm>
        </p:spPr>
        <p:txBody>
          <a:bodyPr>
            <a:normAutofit fontScale="90000"/>
          </a:bodyPr>
          <a:lstStyle/>
          <a:p>
            <a:pPr eaLnBrk="1" hangingPunct="1">
              <a:defRPr/>
            </a:pPr>
            <a:r>
              <a:rPr lang="en-US" sz="4000" dirty="0" smtClean="0">
                <a:latin typeface="Papyrus" pitchFamily="66" charset="0"/>
              </a:rPr>
              <a:t>Lifestyle and Habits</a:t>
            </a:r>
          </a:p>
        </p:txBody>
      </p:sp>
      <p:sp>
        <p:nvSpPr>
          <p:cNvPr id="10243" name="Rectangle 3"/>
          <p:cNvSpPr>
            <a:spLocks noGrp="1" noChangeArrowheads="1"/>
          </p:cNvSpPr>
          <p:nvPr>
            <p:ph idx="1"/>
          </p:nvPr>
        </p:nvSpPr>
        <p:spPr>
          <a:xfrm>
            <a:off x="304800" y="1066800"/>
            <a:ext cx="8534400" cy="5486400"/>
          </a:xfrm>
        </p:spPr>
        <p:txBody>
          <a:bodyPr>
            <a:normAutofit/>
          </a:bodyPr>
          <a:lstStyle/>
          <a:p>
            <a:pPr eaLnBrk="1" hangingPunct="1">
              <a:lnSpc>
                <a:spcPct val="80000"/>
              </a:lnSpc>
              <a:buFont typeface="Wingdings" pitchFamily="2" charset="2"/>
              <a:buNone/>
              <a:defRPr/>
            </a:pPr>
            <a:endParaRPr lang="en-US" b="1" dirty="0" smtClean="0"/>
          </a:p>
          <a:p>
            <a:pPr eaLnBrk="1" hangingPunct="1">
              <a:lnSpc>
                <a:spcPct val="80000"/>
              </a:lnSpc>
              <a:defRPr/>
            </a:pPr>
            <a:r>
              <a:rPr lang="en-US" b="1" dirty="0" smtClean="0"/>
              <a:t>22. </a:t>
            </a:r>
            <a:r>
              <a:rPr lang="en-US" b="1" u="sng" dirty="0" smtClean="0"/>
              <a:t>tobacco  </a:t>
            </a:r>
            <a:r>
              <a:rPr lang="en-US" b="1" dirty="0" smtClean="0"/>
              <a:t>Using or smoking this restricts blood flow, oxygen and nutrients to developing fetus. It crosses the placenta and harms the fetus’s developing organs and causes growth retardation.</a:t>
            </a:r>
          </a:p>
          <a:p>
            <a:pPr eaLnBrk="1" hangingPunct="1">
              <a:lnSpc>
                <a:spcPct val="80000"/>
              </a:lnSpc>
              <a:defRPr/>
            </a:pPr>
            <a:endParaRPr lang="en-US" b="1" dirty="0" smtClean="0"/>
          </a:p>
          <a:p>
            <a:pPr eaLnBrk="1" hangingPunct="1">
              <a:lnSpc>
                <a:spcPct val="80000"/>
              </a:lnSpc>
              <a:defRPr/>
            </a:pPr>
            <a:r>
              <a:rPr lang="en-US" b="1" dirty="0" smtClean="0"/>
              <a:t>23. </a:t>
            </a:r>
            <a:r>
              <a:rPr lang="en-US" b="1" u="sng" dirty="0" smtClean="0"/>
              <a:t>alcohol </a:t>
            </a:r>
            <a:r>
              <a:rPr lang="en-US" b="1" dirty="0" smtClean="0"/>
              <a:t>When the mom drinks this, it bleeds thru to the baby and the baby ends up with the same blood alcohol level as the mom. This will stay with the baby for 2 times longer than it will with the mom. </a:t>
            </a:r>
          </a:p>
          <a:p>
            <a:pPr eaLnBrk="1" hangingPunct="1">
              <a:lnSpc>
                <a:spcPct val="80000"/>
              </a:lnSpc>
              <a:defRPr/>
            </a:pPr>
            <a:endParaRPr lang="en-US" b="1" dirty="0" smtClean="0"/>
          </a:p>
          <a:p>
            <a:pPr eaLnBrk="1" hangingPunct="1">
              <a:lnSpc>
                <a:spcPct val="80000"/>
              </a:lnSpc>
              <a:buFont typeface="Wingdings" pitchFamily="2" charset="2"/>
              <a:buNone/>
              <a:defRPr/>
            </a:pPr>
            <a:endParaRPr lang="en-US" b="1" dirty="0" smtClean="0"/>
          </a:p>
        </p:txBody>
      </p:sp>
      <p:pic>
        <p:nvPicPr>
          <p:cNvPr id="16388" name="Picture 6" descr="C:\Documents and Settings\stjohnson\Local Settings\Temporary Internet Files\Content.IE5\HN7DUYZE\MCj02909580000[1].wmf"/>
          <p:cNvPicPr>
            <a:picLocks noChangeAspect="1" noChangeArrowheads="1"/>
          </p:cNvPicPr>
          <p:nvPr/>
        </p:nvPicPr>
        <p:blipFill>
          <a:blip r:embed="rId3" cstate="print"/>
          <a:srcRect/>
          <a:stretch>
            <a:fillRect/>
          </a:stretch>
        </p:blipFill>
        <p:spPr bwMode="auto">
          <a:xfrm>
            <a:off x="6400800" y="5562600"/>
            <a:ext cx="990600" cy="923925"/>
          </a:xfrm>
          <a:prstGeom prst="rect">
            <a:avLst/>
          </a:prstGeom>
          <a:noFill/>
          <a:ln w="9525">
            <a:noFill/>
            <a:miter lim="800000"/>
            <a:headEnd/>
            <a:tailEnd/>
          </a:ln>
        </p:spPr>
      </p:pic>
      <p:pic>
        <p:nvPicPr>
          <p:cNvPr id="16389" name="Picture 4" descr="C:\Documents and Settings\stjohnson\Local Settings\Temporary Internet Files\Content.IE5\6XYA1H3A\MCj04417430000[1].png"/>
          <p:cNvPicPr>
            <a:picLocks noChangeAspect="1" noChangeArrowheads="1"/>
          </p:cNvPicPr>
          <p:nvPr/>
        </p:nvPicPr>
        <p:blipFill>
          <a:blip r:embed="rId4" cstate="print"/>
          <a:srcRect/>
          <a:stretch>
            <a:fillRect/>
          </a:stretch>
        </p:blipFill>
        <p:spPr bwMode="auto">
          <a:xfrm>
            <a:off x="7086600" y="-228600"/>
            <a:ext cx="27432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anim calcmode="lin" valueType="num">
                                      <p:cBhvr>
                                        <p:cTn id="8"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fade">
                                      <p:cBhvr>
                                        <p:cTn id="14" dur="500"/>
                                        <p:tgtEl>
                                          <p:spTgt spid="10243">
                                            <p:txEl>
                                              <p:pRg st="3" end="3"/>
                                            </p:txEl>
                                          </p:spTgt>
                                        </p:tgtEl>
                                      </p:cBhvr>
                                    </p:animEffect>
                                    <p:anim calcmode="lin" valueType="num">
                                      <p:cBhvr>
                                        <p:cTn id="1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16" dur="5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pyrus" pitchFamily="66" charset="0"/>
              </a:rPr>
              <a:t>Lifestyle and Habits</a:t>
            </a:r>
            <a:endParaRPr lang="en-US" dirty="0"/>
          </a:p>
        </p:txBody>
      </p:sp>
      <p:sp>
        <p:nvSpPr>
          <p:cNvPr id="3" name="Content Placeholder 2"/>
          <p:cNvSpPr>
            <a:spLocks noGrp="1"/>
          </p:cNvSpPr>
          <p:nvPr>
            <p:ph idx="1"/>
          </p:nvPr>
        </p:nvSpPr>
        <p:spPr/>
        <p:txBody>
          <a:bodyPr>
            <a:normAutofit lnSpcReduction="10000"/>
          </a:bodyPr>
          <a:lstStyle/>
          <a:p>
            <a:pPr>
              <a:lnSpc>
                <a:spcPct val="80000"/>
              </a:lnSpc>
              <a:defRPr/>
            </a:pPr>
            <a:r>
              <a:rPr lang="en-US" sz="3200" dirty="0" smtClean="0"/>
              <a:t>24. </a:t>
            </a:r>
            <a:r>
              <a:rPr lang="en-US" sz="3200" b="1" u="sng" dirty="0" smtClean="0"/>
              <a:t>Fetal Alcohol Syndrome</a:t>
            </a:r>
            <a:r>
              <a:rPr lang="en-US" sz="3200" dirty="0" smtClean="0"/>
              <a:t> (FAS) In large quantities, alcohol causes FAS because the fetus does not process the alcohol as well as the mom.  </a:t>
            </a:r>
          </a:p>
          <a:p>
            <a:pPr>
              <a:lnSpc>
                <a:spcPct val="80000"/>
              </a:lnSpc>
              <a:buNone/>
              <a:defRPr/>
            </a:pPr>
            <a:r>
              <a:rPr lang="en-US" sz="3200" dirty="0" smtClean="0"/>
              <a:t>     It is a combination of mental and physical birth defects like: facial abnormalities, retardation, learning disabilities, emotional problems, liver disease, and possible alcohol addiction. Most of these are </a:t>
            </a:r>
          </a:p>
          <a:p>
            <a:pPr>
              <a:lnSpc>
                <a:spcPct val="80000"/>
              </a:lnSpc>
              <a:buNone/>
              <a:defRPr/>
            </a:pPr>
            <a:r>
              <a:rPr lang="en-US" sz="3200" dirty="0" smtClean="0"/>
              <a:t>    evident at birth. A direct result of mom drinking during pregnancy.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FAS.jpg"/>
          <p:cNvPicPr>
            <a:picLocks noGrp="1" noChangeAspect="1"/>
          </p:cNvPicPr>
          <p:nvPr>
            <p:ph idx="1"/>
          </p:nvPr>
        </p:nvPicPr>
        <p:blipFill>
          <a:blip r:embed="rId3" cstate="print"/>
          <a:stretch>
            <a:fillRect/>
          </a:stretch>
        </p:blipFill>
        <p:spPr>
          <a:xfrm>
            <a:off x="3012294" y="1784350"/>
            <a:ext cx="3576612" cy="4572000"/>
          </a:xfrm>
        </p:spPr>
      </p:pic>
      <p:pic>
        <p:nvPicPr>
          <p:cNvPr id="17411" name="Picture 4" descr="FAS.jpg"/>
          <p:cNvPicPr>
            <a:picLocks noChangeAspect="1"/>
          </p:cNvPicPr>
          <p:nvPr/>
        </p:nvPicPr>
        <p:blipFill>
          <a:blip r:embed="rId4" cstate="print"/>
          <a:srcRect t="14844" r="49336" b="46512"/>
          <a:stretch>
            <a:fillRect/>
          </a:stretch>
        </p:blipFill>
        <p:spPr bwMode="auto">
          <a:xfrm>
            <a:off x="3124200" y="152400"/>
            <a:ext cx="3360738" cy="3276600"/>
          </a:xfrm>
          <a:prstGeom prst="rect">
            <a:avLst/>
          </a:prstGeom>
          <a:noFill/>
          <a:ln w="9525">
            <a:noFill/>
            <a:miter lim="800000"/>
            <a:headEnd/>
            <a:tailEnd/>
          </a:ln>
        </p:spPr>
      </p:pic>
      <p:pic>
        <p:nvPicPr>
          <p:cNvPr id="17412" name="Content Placeholder 6" descr="fas2.jpg"/>
          <p:cNvPicPr>
            <a:picLocks noChangeAspect="1"/>
          </p:cNvPicPr>
          <p:nvPr/>
        </p:nvPicPr>
        <p:blipFill>
          <a:blip r:embed="rId5" cstate="print"/>
          <a:srcRect/>
          <a:stretch>
            <a:fillRect/>
          </a:stretch>
        </p:blipFill>
        <p:spPr bwMode="auto">
          <a:xfrm>
            <a:off x="141288" y="2133600"/>
            <a:ext cx="2297112" cy="3733800"/>
          </a:xfrm>
          <a:prstGeom prst="rect">
            <a:avLst/>
          </a:prstGeom>
          <a:noFill/>
          <a:ln w="9525">
            <a:noFill/>
            <a:miter lim="800000"/>
            <a:headEnd/>
            <a:tailEnd/>
          </a:ln>
        </p:spPr>
      </p:pic>
      <p:pic>
        <p:nvPicPr>
          <p:cNvPr id="17413" name="Picture 4" descr="fas.jpg"/>
          <p:cNvPicPr>
            <a:picLocks noChangeAspect="1"/>
          </p:cNvPicPr>
          <p:nvPr/>
        </p:nvPicPr>
        <p:blipFill>
          <a:blip r:embed="rId6" cstate="print"/>
          <a:srcRect/>
          <a:stretch>
            <a:fillRect/>
          </a:stretch>
        </p:blipFill>
        <p:spPr bwMode="auto">
          <a:xfrm>
            <a:off x="7002463" y="1676400"/>
            <a:ext cx="20383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as3.jpg"/>
          <p:cNvPicPr>
            <a:picLocks noChangeAspect="1"/>
          </p:cNvPicPr>
          <p:nvPr/>
        </p:nvPicPr>
        <p:blipFill>
          <a:blip r:embed="rId3" cstate="print"/>
          <a:srcRect/>
          <a:stretch>
            <a:fillRect/>
          </a:stretch>
        </p:blipFill>
        <p:spPr bwMode="auto">
          <a:xfrm>
            <a:off x="1295400" y="0"/>
            <a:ext cx="6451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defRPr/>
            </a:pPr>
            <a:r>
              <a:rPr lang="en-US" dirty="0" smtClean="0">
                <a:latin typeface="Papyrus" pitchFamily="66" charset="0"/>
              </a:rPr>
              <a:t>Drug Related Birth Defects</a:t>
            </a:r>
          </a:p>
        </p:txBody>
      </p:sp>
      <p:sp>
        <p:nvSpPr>
          <p:cNvPr id="13315" name="Rectangle 3"/>
          <p:cNvSpPr>
            <a:spLocks noGrp="1" noChangeArrowheads="1"/>
          </p:cNvSpPr>
          <p:nvPr>
            <p:ph idx="1"/>
          </p:nvPr>
        </p:nvSpPr>
        <p:spPr/>
        <p:txBody>
          <a:bodyPr/>
          <a:lstStyle/>
          <a:p>
            <a:pPr eaLnBrk="1" hangingPunct="1">
              <a:defRPr/>
            </a:pPr>
            <a:r>
              <a:rPr lang="en-US" dirty="0" smtClean="0"/>
              <a:t>Thalidomide~ sedative to help treat morning sickness used in the 1950’s</a:t>
            </a:r>
            <a:endParaRPr lang="en-US" dirty="0" smtClean="0"/>
          </a:p>
        </p:txBody>
      </p:sp>
      <p:pic>
        <p:nvPicPr>
          <p:cNvPr id="19460" name="Picture 4" descr="pamimg"/>
          <p:cNvPicPr>
            <a:picLocks noChangeAspect="1" noChangeArrowheads="1"/>
          </p:cNvPicPr>
          <p:nvPr/>
        </p:nvPicPr>
        <p:blipFill>
          <a:blip r:embed="rId3" cstate="print"/>
          <a:srcRect/>
          <a:stretch>
            <a:fillRect/>
          </a:stretch>
        </p:blipFill>
        <p:spPr bwMode="auto">
          <a:xfrm>
            <a:off x="6629400" y="2895600"/>
            <a:ext cx="2301875" cy="3733800"/>
          </a:xfrm>
          <a:prstGeom prst="rect">
            <a:avLst/>
          </a:prstGeom>
          <a:noFill/>
          <a:ln w="9525">
            <a:noFill/>
            <a:miter lim="800000"/>
            <a:headEnd/>
            <a:tailEnd/>
          </a:ln>
        </p:spPr>
      </p:pic>
      <p:pic>
        <p:nvPicPr>
          <p:cNvPr id="19461" name="Picture 5" descr="thalpic2"/>
          <p:cNvPicPr>
            <a:picLocks noChangeAspect="1" noChangeArrowheads="1"/>
          </p:cNvPicPr>
          <p:nvPr/>
        </p:nvPicPr>
        <p:blipFill>
          <a:blip r:embed="rId4" cstate="print"/>
          <a:srcRect/>
          <a:stretch>
            <a:fillRect/>
          </a:stretch>
        </p:blipFill>
        <p:spPr bwMode="auto">
          <a:xfrm>
            <a:off x="838200" y="3124200"/>
            <a:ext cx="5562600" cy="356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Documents and Settings\stjohnson\Local Settings\Temporary Internet Files\Content.IE5\X6RS9O88\MPj04424980000[1].jpg"/>
          <p:cNvPicPr>
            <a:picLocks noChangeAspect="1" noChangeArrowheads="1"/>
          </p:cNvPicPr>
          <p:nvPr/>
        </p:nvPicPr>
        <p:blipFill>
          <a:blip r:embed="rId3" cstate="print"/>
          <a:srcRect/>
          <a:stretch>
            <a:fillRect/>
          </a:stretch>
        </p:blipFill>
        <p:spPr bwMode="auto">
          <a:xfrm>
            <a:off x="7467600" y="304800"/>
            <a:ext cx="1255713" cy="1606550"/>
          </a:xfrm>
          <a:prstGeom prst="rect">
            <a:avLst/>
          </a:prstGeom>
          <a:noFill/>
          <a:ln w="9525">
            <a:noFill/>
            <a:miter lim="800000"/>
            <a:headEnd/>
            <a:tailEnd/>
          </a:ln>
        </p:spPr>
      </p:pic>
      <p:sp>
        <p:nvSpPr>
          <p:cNvPr id="13314" name="Rectangle 2"/>
          <p:cNvSpPr>
            <a:spLocks noGrp="1" noChangeArrowheads="1"/>
          </p:cNvSpPr>
          <p:nvPr>
            <p:ph type="title"/>
          </p:nvPr>
        </p:nvSpPr>
        <p:spPr>
          <a:xfrm>
            <a:off x="457200" y="381000"/>
            <a:ext cx="8229600" cy="685800"/>
          </a:xfrm>
        </p:spPr>
        <p:txBody>
          <a:bodyPr>
            <a:normAutofit fontScale="90000"/>
          </a:bodyPr>
          <a:lstStyle/>
          <a:p>
            <a:pPr eaLnBrk="1" hangingPunct="1">
              <a:defRPr/>
            </a:pPr>
            <a:r>
              <a:rPr lang="en-US" sz="4000" dirty="0" smtClean="0">
                <a:latin typeface="Papyrus" pitchFamily="66" charset="0"/>
              </a:rPr>
              <a:t>Lifestyle and Habits</a:t>
            </a:r>
          </a:p>
        </p:txBody>
      </p:sp>
      <p:sp>
        <p:nvSpPr>
          <p:cNvPr id="13315" name="Rectangle 3"/>
          <p:cNvSpPr>
            <a:spLocks noGrp="1" noChangeArrowheads="1"/>
          </p:cNvSpPr>
          <p:nvPr>
            <p:ph idx="1"/>
          </p:nvPr>
        </p:nvSpPr>
        <p:spPr>
          <a:xfrm>
            <a:off x="533400" y="1066800"/>
            <a:ext cx="8229600" cy="4876800"/>
          </a:xfrm>
        </p:spPr>
        <p:txBody>
          <a:bodyPr>
            <a:noAutofit/>
          </a:bodyPr>
          <a:lstStyle/>
          <a:p>
            <a:pPr eaLnBrk="1" hangingPunct="1">
              <a:lnSpc>
                <a:spcPct val="80000"/>
              </a:lnSpc>
              <a:defRPr/>
            </a:pPr>
            <a:r>
              <a:rPr lang="en-US" sz="2800" dirty="0" smtClean="0"/>
              <a:t>25. </a:t>
            </a:r>
            <a:r>
              <a:rPr lang="en-US" sz="2800" b="1" u="sng" dirty="0" smtClean="0"/>
              <a:t>street drugs </a:t>
            </a:r>
            <a:r>
              <a:rPr lang="en-US" sz="2800" dirty="0" smtClean="0"/>
              <a:t>Using these cause avoidable</a:t>
            </a:r>
            <a:r>
              <a:rPr lang="en-US" sz="2800" dirty="0" smtClean="0">
                <a:solidFill>
                  <a:schemeClr val="bg1"/>
                </a:solidFill>
              </a:rPr>
              <a:t> tragic </a:t>
            </a:r>
            <a:r>
              <a:rPr lang="en-US" sz="2800" dirty="0" smtClean="0"/>
              <a:t>birth defects. With each puff, pop, shoot, or </a:t>
            </a:r>
            <a:r>
              <a:rPr lang="en-US" sz="2800" dirty="0" smtClean="0">
                <a:solidFill>
                  <a:schemeClr val="bg1"/>
                </a:solidFill>
              </a:rPr>
              <a:t>snort</a:t>
            </a:r>
            <a:r>
              <a:rPr lang="en-US" sz="2800" dirty="0" smtClean="0"/>
              <a:t>, the mom poisons her fetus. Heart attacks, stroke. Seizures, malformations, miscarriages, stillbirth, SIDS, neurological problems, irritability, unresponsive tremors, low birth weight, and abnormal vision are just SOME of the effects on the baby.</a:t>
            </a:r>
          </a:p>
          <a:p>
            <a:pPr eaLnBrk="1" hangingPunct="1">
              <a:lnSpc>
                <a:spcPct val="80000"/>
              </a:lnSpc>
              <a:defRPr/>
            </a:pPr>
            <a:r>
              <a:rPr lang="en-US" sz="2800" dirty="0" smtClean="0"/>
              <a:t>26. </a:t>
            </a:r>
            <a:r>
              <a:rPr lang="en-US" sz="2800" b="1" u="sng" dirty="0" smtClean="0"/>
              <a:t>withdrawal </a:t>
            </a:r>
            <a:r>
              <a:rPr lang="en-US" sz="2800" dirty="0" smtClean="0"/>
              <a:t>The fetus and baby must go thru this just like the “loving” user mom will, but it is much worse on them.</a:t>
            </a:r>
          </a:p>
          <a:p>
            <a:pPr eaLnBrk="1" hangingPunct="1">
              <a:lnSpc>
                <a:spcPct val="80000"/>
              </a:lnSpc>
              <a:defRPr/>
            </a:pPr>
            <a:r>
              <a:rPr lang="en-US" sz="2800" dirty="0" smtClean="0"/>
              <a:t>27. </a:t>
            </a:r>
            <a:r>
              <a:rPr lang="en-US" sz="2800" b="1" u="sng" dirty="0" smtClean="0"/>
              <a:t>toxins</a:t>
            </a:r>
            <a:r>
              <a:rPr lang="en-US" sz="2800" dirty="0" smtClean="0"/>
              <a:t>  Like what you might find in cat litter boxes, on stray cats, in poorly cooked meats, cleaning supplies, paint, and lead, can lead to birth defects or deaths to developing fetus.</a:t>
            </a:r>
          </a:p>
          <a:p>
            <a:pPr eaLnBrk="1" hangingPunct="1">
              <a:lnSpc>
                <a:spcPct val="80000"/>
              </a:lnSpc>
              <a:defRPr/>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Clr clrSpc="rgb" dir="cw">
                                      <p:cBhvr override="childStyle">
                                        <p:cTn id="6" dur="100" fill="hold"/>
                                        <p:tgtEl>
                                          <p:spTgt spid="13316"/>
                                        </p:tgtEl>
                                        <p:attrNameLst>
                                          <p:attrName>style.color</p:attrName>
                                        </p:attrNameLst>
                                      </p:cBhvr>
                                      <p:to>
                                        <a:schemeClr val="accent2"/>
                                      </p:to>
                                    </p:animClr>
                                    <p:animClr clrSpc="rgb" dir="cw">
                                      <p:cBhvr>
                                        <p:cTn id="7" dur="100" fill="hold"/>
                                        <p:tgtEl>
                                          <p:spTgt spid="13316"/>
                                        </p:tgtEl>
                                        <p:attrNameLst>
                                          <p:attrName>fillcolor</p:attrName>
                                        </p:attrNameLst>
                                      </p:cBhvr>
                                      <p:to>
                                        <a:schemeClr val="accent2"/>
                                      </p:to>
                                    </p:animClr>
                                    <p:set>
                                      <p:cBhvr>
                                        <p:cTn id="8" dur="100" fill="hold"/>
                                        <p:tgtEl>
                                          <p:spTgt spid="13316"/>
                                        </p:tgtEl>
                                        <p:attrNameLst>
                                          <p:attrName>fill.type</p:attrName>
                                        </p:attrNameLst>
                                      </p:cBhvr>
                                      <p:to>
                                        <p:strVal val="solid"/>
                                      </p:to>
                                    </p:set>
                                    <p:set>
                                      <p:cBhvr>
                                        <p:cTn id="9" dur="100" fill="hold"/>
                                        <p:tgtEl>
                                          <p:spTgt spid="13316"/>
                                        </p:tgtEl>
                                        <p:attrNameLst>
                                          <p:attrName>fill.on</p:attrName>
                                        </p:attrNameLst>
                                      </p:cBhvr>
                                      <p:to>
                                        <p:strVal val="true"/>
                                      </p:to>
                                    </p:set>
                                    <p:animRot by="120000">
                                      <p:cBhvr>
                                        <p:cTn id="10" dur="100" fill="hold">
                                          <p:stCondLst>
                                            <p:cond delay="0"/>
                                          </p:stCondLst>
                                        </p:cTn>
                                        <p:tgtEl>
                                          <p:spTgt spid="13316"/>
                                        </p:tgtEl>
                                        <p:attrNameLst>
                                          <p:attrName>r</p:attrName>
                                        </p:attrNameLst>
                                      </p:cBhvr>
                                    </p:animRot>
                                    <p:animRot by="-240000">
                                      <p:cBhvr>
                                        <p:cTn id="11" dur="200" fill="hold">
                                          <p:stCondLst>
                                            <p:cond delay="200"/>
                                          </p:stCondLst>
                                        </p:cTn>
                                        <p:tgtEl>
                                          <p:spTgt spid="13316"/>
                                        </p:tgtEl>
                                        <p:attrNameLst>
                                          <p:attrName>r</p:attrName>
                                        </p:attrNameLst>
                                      </p:cBhvr>
                                    </p:animRot>
                                    <p:animRot by="240000">
                                      <p:cBhvr>
                                        <p:cTn id="12" dur="200" fill="hold">
                                          <p:stCondLst>
                                            <p:cond delay="400"/>
                                          </p:stCondLst>
                                        </p:cTn>
                                        <p:tgtEl>
                                          <p:spTgt spid="13316"/>
                                        </p:tgtEl>
                                        <p:attrNameLst>
                                          <p:attrName>r</p:attrName>
                                        </p:attrNameLst>
                                      </p:cBhvr>
                                    </p:animRot>
                                    <p:animRot by="-240000">
                                      <p:cBhvr>
                                        <p:cTn id="13" dur="200" fill="hold">
                                          <p:stCondLst>
                                            <p:cond delay="600"/>
                                          </p:stCondLst>
                                        </p:cTn>
                                        <p:tgtEl>
                                          <p:spTgt spid="13316"/>
                                        </p:tgtEl>
                                        <p:attrNameLst>
                                          <p:attrName>r</p:attrName>
                                        </p:attrNameLst>
                                      </p:cBhvr>
                                    </p:animRot>
                                    <p:animRot by="120000">
                                      <p:cBhvr>
                                        <p:cTn id="14" dur="200" fill="hold">
                                          <p:stCondLst>
                                            <p:cond delay="800"/>
                                          </p:stCondLst>
                                        </p:cTn>
                                        <p:tgtEl>
                                          <p:spTgt spid="1331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5">
                                            <p:txEl>
                                              <p:pRg st="0" end="0"/>
                                            </p:txEl>
                                          </p:spTgt>
                                        </p:tgtEl>
                                        <p:attrNameLst>
                                          <p:attrName>style.visibility</p:attrName>
                                        </p:attrNameLst>
                                      </p:cBhvr>
                                      <p:to>
                                        <p:strVal val="visible"/>
                                      </p:to>
                                    </p:set>
                                    <p:animEffect transition="in" filter="fade">
                                      <p:cBhvr>
                                        <p:cTn id="19" dur="500"/>
                                        <p:tgtEl>
                                          <p:spTgt spid="13315">
                                            <p:txEl>
                                              <p:pRg st="0" end="0"/>
                                            </p:txEl>
                                          </p:spTgt>
                                        </p:tgtEl>
                                      </p:cBhvr>
                                    </p:animEffect>
                                    <p:anim calcmode="lin" valueType="num">
                                      <p:cBhvr>
                                        <p:cTn id="20"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315">
                                            <p:txEl>
                                              <p:pRg st="1" end="1"/>
                                            </p:txEl>
                                          </p:spTgt>
                                        </p:tgtEl>
                                        <p:attrNameLst>
                                          <p:attrName>style.visibility</p:attrName>
                                        </p:attrNameLst>
                                      </p:cBhvr>
                                      <p:to>
                                        <p:strVal val="visible"/>
                                      </p:to>
                                    </p:set>
                                    <p:animEffect transition="in" filter="fade">
                                      <p:cBhvr>
                                        <p:cTn id="26" dur="500"/>
                                        <p:tgtEl>
                                          <p:spTgt spid="13315">
                                            <p:txEl>
                                              <p:pRg st="1" end="1"/>
                                            </p:txEl>
                                          </p:spTgt>
                                        </p:tgtEl>
                                      </p:cBhvr>
                                    </p:animEffect>
                                    <p:anim calcmode="lin" valueType="num">
                                      <p:cBhvr>
                                        <p:cTn id="2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315">
                                            <p:txEl>
                                              <p:pRg st="2" end="2"/>
                                            </p:txEl>
                                          </p:spTgt>
                                        </p:tgtEl>
                                        <p:attrNameLst>
                                          <p:attrName>style.visibility</p:attrName>
                                        </p:attrNameLst>
                                      </p:cBhvr>
                                      <p:to>
                                        <p:strVal val="visible"/>
                                      </p:to>
                                    </p:set>
                                    <p:animEffect transition="in" filter="fade">
                                      <p:cBhvr>
                                        <p:cTn id="33" dur="500"/>
                                        <p:tgtEl>
                                          <p:spTgt spid="13315">
                                            <p:txEl>
                                              <p:pRg st="2" end="2"/>
                                            </p:txEl>
                                          </p:spTgt>
                                        </p:tgtEl>
                                      </p:cBhvr>
                                    </p:animEffect>
                                    <p:anim calcmode="lin" valueType="num">
                                      <p:cBhvr>
                                        <p:cTn id="34"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en-US" sz="2600" b="1" u="sng" dirty="0" smtClean="0">
                <a:latin typeface="Papyrus" pitchFamily="66" charset="0"/>
              </a:rPr>
              <a:t>PREGNANCY COMPLICATIONS  AND</a:t>
            </a:r>
            <a:r>
              <a:rPr lang="en-US" sz="2600" u="sng" dirty="0" smtClean="0">
                <a:latin typeface="Papyrus" pitchFamily="66" charset="0"/>
              </a:rPr>
              <a:t> </a:t>
            </a:r>
            <a:r>
              <a:rPr lang="en-US" sz="2600" b="1" u="sng" dirty="0" smtClean="0">
                <a:latin typeface="Papyrus" pitchFamily="66" charset="0"/>
              </a:rPr>
              <a:t>PROBLEMS</a:t>
            </a:r>
          </a:p>
        </p:txBody>
      </p:sp>
      <p:sp>
        <p:nvSpPr>
          <p:cNvPr id="11267" name="Rectangle 3"/>
          <p:cNvSpPr>
            <a:spLocks noGrp="1" noChangeArrowheads="1"/>
          </p:cNvSpPr>
          <p:nvPr>
            <p:ph idx="1"/>
          </p:nvPr>
        </p:nvSpPr>
        <p:spPr>
          <a:xfrm>
            <a:off x="457200" y="1447800"/>
            <a:ext cx="8229600" cy="5029200"/>
          </a:xfrm>
        </p:spPr>
        <p:txBody>
          <a:bodyPr>
            <a:noAutofit/>
          </a:bodyPr>
          <a:lstStyle/>
          <a:p>
            <a:pPr eaLnBrk="1" hangingPunct="1">
              <a:lnSpc>
                <a:spcPct val="80000"/>
              </a:lnSpc>
              <a:defRPr/>
            </a:pPr>
            <a:r>
              <a:rPr lang="en-US" dirty="0" smtClean="0"/>
              <a:t>28. </a:t>
            </a:r>
            <a:r>
              <a:rPr lang="en-US" b="1" u="sng" dirty="0" smtClean="0"/>
              <a:t>premature </a:t>
            </a:r>
            <a:r>
              <a:rPr lang="en-US" dirty="0" smtClean="0"/>
              <a:t>This birth occurs at least 2-3 weeks before pre-natal development is complete.</a:t>
            </a:r>
          </a:p>
          <a:p>
            <a:pPr eaLnBrk="1" hangingPunct="1">
              <a:lnSpc>
                <a:spcPct val="80000"/>
              </a:lnSpc>
              <a:defRPr/>
            </a:pPr>
            <a:r>
              <a:rPr lang="en-US" dirty="0" smtClean="0"/>
              <a:t>29. </a:t>
            </a:r>
            <a:r>
              <a:rPr lang="en-US" b="1" u="sng" dirty="0" smtClean="0"/>
              <a:t>low </a:t>
            </a:r>
            <a:r>
              <a:rPr lang="en-US" b="1" u="sng" dirty="0" smtClean="0"/>
              <a:t>birth weight </a:t>
            </a:r>
            <a:r>
              <a:rPr lang="en-US" dirty="0" smtClean="0"/>
              <a:t>This is when the baby weights less than 5 ½ pounds at birth even if it has spent the full 40 weeks in uterus.</a:t>
            </a:r>
          </a:p>
          <a:p>
            <a:pPr eaLnBrk="1" hangingPunct="1">
              <a:lnSpc>
                <a:spcPct val="80000"/>
              </a:lnSpc>
              <a:defRPr/>
            </a:pPr>
            <a:r>
              <a:rPr lang="en-US" dirty="0" smtClean="0"/>
              <a:t>31. </a:t>
            </a:r>
            <a:r>
              <a:rPr lang="en-US" b="1" u="sng" dirty="0" smtClean="0"/>
              <a:t>miscarriage </a:t>
            </a:r>
            <a:r>
              <a:rPr lang="en-US" dirty="0" smtClean="0"/>
              <a:t>When the baby is involuntarily expelled from the mom’s body because it’s incapable of surviving.</a:t>
            </a:r>
          </a:p>
          <a:p>
            <a:pPr eaLnBrk="1" hangingPunct="1">
              <a:lnSpc>
                <a:spcPct val="80000"/>
              </a:lnSpc>
              <a:defRPr/>
            </a:pPr>
            <a:r>
              <a:rPr lang="en-US" dirty="0" smtClean="0"/>
              <a:t>32. </a:t>
            </a:r>
            <a:r>
              <a:rPr lang="en-US" b="1" u="sng" dirty="0" smtClean="0"/>
              <a:t>stillborn </a:t>
            </a:r>
            <a:r>
              <a:rPr lang="en-US" dirty="0" smtClean="0"/>
              <a:t>When the fetus appears to be developmentally normal, but for some reason is born dead.</a:t>
            </a:r>
          </a:p>
          <a:p>
            <a:pPr eaLnBrk="1" hangingPunct="1">
              <a:lnSpc>
                <a:spcPct val="80000"/>
              </a:lnSpc>
              <a:buFont typeface="Wingding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anim calcmode="lin" valueType="num">
                                      <p:cBhvr>
                                        <p:cTn id="8"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fade">
                                      <p:cBhvr>
                                        <p:cTn id="14" dur="500"/>
                                        <p:tgtEl>
                                          <p:spTgt spid="11267">
                                            <p:txEl>
                                              <p:pRg st="1" end="1"/>
                                            </p:txEl>
                                          </p:spTgt>
                                        </p:tgtEl>
                                      </p:cBhvr>
                                    </p:animEffect>
                                    <p:anim calcmode="lin" valueType="num">
                                      <p:cBhvr>
                                        <p:cTn id="15"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fade">
                                      <p:cBhvr>
                                        <p:cTn id="21" dur="500"/>
                                        <p:tgtEl>
                                          <p:spTgt spid="11267">
                                            <p:txEl>
                                              <p:pRg st="2" end="2"/>
                                            </p:txEl>
                                          </p:spTgt>
                                        </p:tgtEl>
                                      </p:cBhvr>
                                    </p:animEffect>
                                    <p:anim calcmode="lin" valueType="num">
                                      <p:cBhvr>
                                        <p:cTn id="22"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Effect transition="in" filter="fade">
                                      <p:cBhvr>
                                        <p:cTn id="28" dur="500"/>
                                        <p:tgtEl>
                                          <p:spTgt spid="11267">
                                            <p:txEl>
                                              <p:pRg st="3" end="3"/>
                                            </p:txEl>
                                          </p:spTgt>
                                        </p:tgtEl>
                                      </p:cBhvr>
                                    </p:animEffect>
                                    <p:anim calcmode="lin" valueType="num">
                                      <p:cBhvr>
                                        <p:cTn id="29"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304800"/>
            <a:ext cx="8458200" cy="6400800"/>
          </a:xfrm>
        </p:spPr>
        <p:txBody>
          <a:bodyPr>
            <a:noAutofit/>
          </a:bodyPr>
          <a:lstStyle/>
          <a:p>
            <a:pPr>
              <a:buNone/>
            </a:pPr>
            <a:r>
              <a:rPr lang="en-US" sz="2800" b="1" dirty="0" smtClean="0"/>
              <a:t>3.  Which of the following carries the inherited traits:</a:t>
            </a:r>
          </a:p>
          <a:p>
            <a:pPr>
              <a:buNone/>
            </a:pPr>
            <a:r>
              <a:rPr lang="en-US" sz="2800" b="1" dirty="0" smtClean="0"/>
              <a:t>	A.  A gene</a:t>
            </a:r>
          </a:p>
          <a:p>
            <a:pPr>
              <a:buNone/>
            </a:pPr>
            <a:r>
              <a:rPr lang="en-US" sz="2800" b="1" dirty="0" smtClean="0"/>
              <a:t>	B. The placenta</a:t>
            </a:r>
          </a:p>
          <a:p>
            <a:pPr>
              <a:buNone/>
            </a:pPr>
            <a:r>
              <a:rPr lang="en-US" sz="2800" b="1" dirty="0" smtClean="0"/>
              <a:t>	C.  Meiosis</a:t>
            </a:r>
          </a:p>
          <a:p>
            <a:pPr>
              <a:buNone/>
            </a:pPr>
            <a:r>
              <a:rPr lang="en-US" sz="2800" b="1" dirty="0" smtClean="0"/>
              <a:t>	D.  Umbilical cord</a:t>
            </a:r>
          </a:p>
          <a:p>
            <a:pPr>
              <a:buNone/>
            </a:pPr>
            <a:r>
              <a:rPr lang="en-US" sz="2800" b="1" dirty="0" smtClean="0"/>
              <a:t> </a:t>
            </a:r>
          </a:p>
          <a:p>
            <a:pPr>
              <a:buNone/>
            </a:pPr>
            <a:r>
              <a:rPr lang="en-US" sz="2800" b="1" dirty="0" smtClean="0"/>
              <a:t>4.  If 2 ovum are fertilized what will the outcome be?</a:t>
            </a:r>
          </a:p>
          <a:p>
            <a:pPr>
              <a:buNone/>
            </a:pPr>
            <a:r>
              <a:rPr lang="en-US" sz="2800" b="1" dirty="0" smtClean="0"/>
              <a:t>	A.  Fraternal twins</a:t>
            </a:r>
          </a:p>
          <a:p>
            <a:pPr>
              <a:buNone/>
            </a:pPr>
            <a:r>
              <a:rPr lang="en-US" sz="2800" b="1" dirty="0" smtClean="0"/>
              <a:t>	B.  Siamese twins</a:t>
            </a:r>
          </a:p>
          <a:p>
            <a:pPr>
              <a:buNone/>
            </a:pPr>
            <a:r>
              <a:rPr lang="en-US" sz="2800" b="1" dirty="0" smtClean="0"/>
              <a:t>	C.  Identical twins</a:t>
            </a:r>
          </a:p>
          <a:p>
            <a:pPr>
              <a:buNone/>
            </a:pPr>
            <a:r>
              <a:rPr lang="en-US" sz="2800" b="1" dirty="0" smtClean="0"/>
              <a:t>	D.  Paternal twins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Grp="1" noChangeAspect="1" noChangeArrowheads="1"/>
          </p:cNvPicPr>
          <p:nvPr>
            <p:ph/>
          </p:nvPr>
        </p:nvPicPr>
        <p:blipFill>
          <a:blip r:embed="rId3" cstate="print"/>
          <a:srcRect/>
          <a:stretch>
            <a:fillRect/>
          </a:stretch>
        </p:blipFill>
        <p:spPr>
          <a:xfrm>
            <a:off x="-152400" y="0"/>
            <a:ext cx="9296400" cy="6884988"/>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p:nvPr>
        </p:nvPicPr>
        <p:blipFill>
          <a:blip r:embed="rId3" cstate="print"/>
          <a:srcRect/>
          <a:stretch>
            <a:fillRect/>
          </a:stretch>
        </p:blipFill>
        <p:spPr>
          <a:xfrm>
            <a:off x="1447800" y="0"/>
            <a:ext cx="5867400"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p:nvPr>
        </p:nvPicPr>
        <p:blipFill>
          <a:blip r:embed="rId3" cstate="print"/>
          <a:srcRect/>
          <a:stretch>
            <a:fillRect/>
          </a:stretch>
        </p:blipFill>
        <p:spPr>
          <a:xfrm>
            <a:off x="1828800" y="0"/>
            <a:ext cx="5334000"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p:nvPr>
        </p:nvPicPr>
        <p:blipFill>
          <a:blip r:embed="rId3" cstate="print"/>
          <a:stretch>
            <a:fillRect/>
          </a:stretch>
        </p:blipFill>
        <p:spPr>
          <a:xfrm>
            <a:off x="1619619" y="1295638"/>
            <a:ext cx="5904762" cy="3809524"/>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Grp="1" noChangeAspect="1" noChangeArrowheads="1"/>
          </p:cNvPicPr>
          <p:nvPr>
            <p:ph/>
          </p:nvPr>
        </p:nvPicPr>
        <p:blipFill>
          <a:blip r:embed="rId3" cstate="print"/>
          <a:stretch>
            <a:fillRect/>
          </a:stretch>
        </p:blipFill>
        <p:spPr>
          <a:xfrm>
            <a:off x="2667238" y="652781"/>
            <a:ext cx="3809524" cy="509523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898360"/>
          </a:xfrm>
        </p:spPr>
        <p:txBody>
          <a:bodyPr>
            <a:noAutofit/>
          </a:bodyPr>
          <a:lstStyle/>
          <a:p>
            <a:pPr>
              <a:buNone/>
            </a:pPr>
            <a:r>
              <a:rPr lang="en-US" sz="2800" b="1" dirty="0" smtClean="0"/>
              <a:t>5.  The chromosome combination that determines that a baby will be a boy is:</a:t>
            </a:r>
          </a:p>
          <a:p>
            <a:pPr marL="582930" indent="-514350">
              <a:buNone/>
            </a:pPr>
            <a:r>
              <a:rPr lang="en-US" sz="2800" b="1" dirty="0" smtClean="0"/>
              <a:t>XX 	        B.  XY            	   C.  YY		D.  YZ</a:t>
            </a:r>
          </a:p>
          <a:p>
            <a:pPr>
              <a:buNone/>
            </a:pPr>
            <a:endParaRPr lang="en-US" sz="2800" b="1" dirty="0" smtClean="0"/>
          </a:p>
          <a:p>
            <a:pPr>
              <a:buNone/>
            </a:pPr>
            <a:r>
              <a:rPr lang="en-US" sz="2800" b="1" dirty="0" smtClean="0"/>
              <a:t>6.  Birth defect classification in which the trait for the defect is carried by the female but shows up in the male is known as:</a:t>
            </a:r>
          </a:p>
          <a:p>
            <a:pPr>
              <a:buNone/>
            </a:pPr>
            <a:r>
              <a:rPr lang="en-US" sz="2800" b="1" dirty="0" smtClean="0"/>
              <a:t>	A.  Blood Disorder</a:t>
            </a:r>
          </a:p>
          <a:p>
            <a:pPr>
              <a:buNone/>
            </a:pPr>
            <a:r>
              <a:rPr lang="en-US" sz="2800" b="1" dirty="0" smtClean="0"/>
              <a:t>	B.  Congenital Malformation</a:t>
            </a:r>
          </a:p>
          <a:p>
            <a:pPr>
              <a:buNone/>
            </a:pPr>
            <a:r>
              <a:rPr lang="en-US" sz="2800" b="1" dirty="0" smtClean="0"/>
              <a:t>	C.  </a:t>
            </a:r>
            <a:r>
              <a:rPr lang="en-US" sz="2800" b="1" dirty="0" err="1" smtClean="0"/>
              <a:t>Perinatal</a:t>
            </a:r>
            <a:r>
              <a:rPr lang="en-US" sz="2800" b="1" dirty="0" smtClean="0"/>
              <a:t> Damage</a:t>
            </a:r>
          </a:p>
          <a:p>
            <a:pPr>
              <a:buNone/>
            </a:pPr>
            <a:r>
              <a:rPr lang="en-US" sz="2800" b="1" dirty="0" smtClean="0"/>
              <a:t>	D.  Sex (X) Linked</a:t>
            </a:r>
          </a:p>
          <a:p>
            <a:pPr>
              <a:buNone/>
            </a:pPr>
            <a:endParaRPr lang="en-US" sz="2000"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BIRTH DEFECT CHART</a:t>
            </a:r>
          </a:p>
        </p:txBody>
      </p:sp>
      <p:sp>
        <p:nvSpPr>
          <p:cNvPr id="12291" name="Rectangle 3"/>
          <p:cNvSpPr>
            <a:spLocks noGrp="1" noChangeArrowheads="1"/>
          </p:cNvSpPr>
          <p:nvPr>
            <p:ph idx="1"/>
          </p:nvPr>
        </p:nvSpPr>
        <p:spPr/>
        <p:txBody>
          <a:bodyPr/>
          <a:lstStyle/>
          <a:p>
            <a:pPr eaLnBrk="1" hangingPunct="1">
              <a:defRPr/>
            </a:pPr>
            <a:r>
              <a:rPr lang="en-US" smtClean="0"/>
              <a:t>Use the literature in the Grey Box</a:t>
            </a:r>
          </a:p>
          <a:p>
            <a:pPr eaLnBrk="1" hangingPunct="1">
              <a:defRPr/>
            </a:pPr>
            <a:r>
              <a:rPr lang="en-US" smtClean="0"/>
              <a:t>Use the RED Book pgs: 135-136</a:t>
            </a:r>
          </a:p>
          <a:p>
            <a:pPr eaLnBrk="1" hangingPunct="1">
              <a:defRPr/>
            </a:pPr>
            <a:r>
              <a:rPr lang="en-US" smtClean="0"/>
              <a:t>Use the Blue Book pgs: 159-161</a:t>
            </a:r>
          </a:p>
          <a:p>
            <a:pPr eaLnBrk="1" hangingPunct="1">
              <a:defRPr/>
            </a:pPr>
            <a:endParaRPr lang="en-US" smtClean="0"/>
          </a:p>
          <a:p>
            <a:pPr algn="ctr" eaLnBrk="1" hangingPunct="1">
              <a:defRPr/>
            </a:pPr>
            <a:r>
              <a:rPr lang="en-US" sz="3600" b="1" smtClean="0"/>
              <a:t>Books and Literature are to be left in the classroom.</a:t>
            </a:r>
          </a:p>
          <a:p>
            <a:pPr eaLnBrk="1" hangingPunct="1">
              <a:defRPr/>
            </a:pPr>
            <a:endParaRPr lang="en-US" sz="3600" b="1"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latin typeface="Papyrus" pitchFamily="66" charset="0"/>
              </a:rPr>
              <a:t>VIDEO</a:t>
            </a:r>
          </a:p>
        </p:txBody>
      </p:sp>
      <p:sp>
        <p:nvSpPr>
          <p:cNvPr id="14339" name="Rectangle 3"/>
          <p:cNvSpPr>
            <a:spLocks noGrp="1" noChangeArrowheads="1"/>
          </p:cNvSpPr>
          <p:nvPr>
            <p:ph idx="1"/>
          </p:nvPr>
        </p:nvSpPr>
        <p:spPr/>
        <p:txBody>
          <a:bodyPr>
            <a:normAutofit/>
          </a:bodyPr>
          <a:lstStyle/>
          <a:p>
            <a:pPr algn="ctr" eaLnBrk="1" hangingPunct="1">
              <a:defRPr/>
            </a:pPr>
            <a:r>
              <a:rPr lang="en-US" sz="4000" b="1" dirty="0" smtClean="0"/>
              <a:t>AND DOWN WILL COME BABY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apyrus" pitchFamily="66" charset="0"/>
              </a:rPr>
              <a:t>Schedule</a:t>
            </a:r>
            <a:endParaRPr lang="en-US" dirty="0">
              <a:latin typeface="Papyrus" pitchFamily="66" charset="0"/>
            </a:endParaRPr>
          </a:p>
        </p:txBody>
      </p:sp>
      <p:sp>
        <p:nvSpPr>
          <p:cNvPr id="3" name="Content Placeholder 2"/>
          <p:cNvSpPr>
            <a:spLocks noGrp="1"/>
          </p:cNvSpPr>
          <p:nvPr>
            <p:ph idx="1"/>
          </p:nvPr>
        </p:nvSpPr>
        <p:spPr/>
        <p:txBody>
          <a:bodyPr/>
          <a:lstStyle/>
          <a:p>
            <a:r>
              <a:rPr lang="en-US" dirty="0" smtClean="0"/>
              <a:t>Unit 5~ Reproduction</a:t>
            </a:r>
          </a:p>
          <a:p>
            <a:pPr lvl="1"/>
            <a:r>
              <a:rPr lang="en-US" dirty="0" smtClean="0"/>
              <a:t>Turn in by Monday, April 23</a:t>
            </a:r>
          </a:p>
          <a:p>
            <a:pPr lvl="1"/>
            <a:r>
              <a:rPr lang="en-US" dirty="0" smtClean="0"/>
              <a:t>Be sure to attach the white packet as well ~ has the female reproduction diagram.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77000"/>
          </a:xfrm>
        </p:spPr>
        <p:txBody>
          <a:bodyPr>
            <a:normAutofit fontScale="92500" lnSpcReduction="20000"/>
          </a:bodyPr>
          <a:lstStyle/>
          <a:p>
            <a:pPr>
              <a:buNone/>
            </a:pPr>
            <a:r>
              <a:rPr lang="en-US" sz="3200" b="1" dirty="0" smtClean="0"/>
              <a:t>7.  The test done by inserting a needle through the abdominal wall into the uterus to withdraw some amniotic fluid is:</a:t>
            </a:r>
          </a:p>
          <a:p>
            <a:pPr>
              <a:buNone/>
            </a:pPr>
            <a:r>
              <a:rPr lang="en-US" sz="3200" b="1" dirty="0" smtClean="0"/>
              <a:t>	A.  </a:t>
            </a:r>
            <a:r>
              <a:rPr lang="en-US" sz="3200" b="1" dirty="0" err="1" smtClean="0"/>
              <a:t>Fetoscopy</a:t>
            </a:r>
            <a:endParaRPr lang="en-US" sz="3200" b="1" dirty="0" smtClean="0"/>
          </a:p>
          <a:p>
            <a:pPr>
              <a:buNone/>
            </a:pPr>
            <a:r>
              <a:rPr lang="en-US" sz="3200" b="1" dirty="0" smtClean="0"/>
              <a:t>	B.  Amniocentesis</a:t>
            </a:r>
          </a:p>
          <a:p>
            <a:pPr>
              <a:buNone/>
            </a:pPr>
            <a:r>
              <a:rPr lang="en-US" sz="3200" b="1" dirty="0" smtClean="0"/>
              <a:t>	C.  Ultrasound</a:t>
            </a:r>
          </a:p>
          <a:p>
            <a:pPr>
              <a:buNone/>
            </a:pPr>
            <a:r>
              <a:rPr lang="en-US" sz="3200" b="1" dirty="0" smtClean="0"/>
              <a:t>	D. </a:t>
            </a:r>
            <a:r>
              <a:rPr lang="en-US" sz="3200" dirty="0" err="1" smtClean="0"/>
              <a:t>Chorion</a:t>
            </a:r>
            <a:r>
              <a:rPr lang="en-US" sz="3200" dirty="0" smtClean="0"/>
              <a:t> </a:t>
            </a:r>
            <a:r>
              <a:rPr lang="en-US" sz="3200" dirty="0" err="1" smtClean="0"/>
              <a:t>Villi</a:t>
            </a:r>
            <a:r>
              <a:rPr lang="en-US" sz="3200" dirty="0" smtClean="0"/>
              <a:t> Biopsy</a:t>
            </a:r>
          </a:p>
          <a:p>
            <a:pPr>
              <a:buNone/>
            </a:pPr>
            <a:endParaRPr lang="en-US" sz="3200" b="1" dirty="0" smtClean="0"/>
          </a:p>
          <a:p>
            <a:pPr>
              <a:buNone/>
            </a:pPr>
            <a:r>
              <a:rPr lang="en-US" sz="3200" b="1" dirty="0" smtClean="0"/>
              <a:t>8.  Which statement describes Down’s Syndrome:</a:t>
            </a:r>
          </a:p>
          <a:p>
            <a:pPr lvl="0">
              <a:buNone/>
            </a:pPr>
            <a:r>
              <a:rPr lang="en-US" sz="3200" b="1" dirty="0" smtClean="0"/>
              <a:t>A. Previously known as Cystic Fibrosis</a:t>
            </a:r>
          </a:p>
          <a:p>
            <a:pPr lvl="0">
              <a:buNone/>
            </a:pPr>
            <a:r>
              <a:rPr lang="en-US" sz="3200" b="1" dirty="0" smtClean="0"/>
              <a:t>B. Chromosome 21 has an extra chromosome, a triplet  rather than a pair</a:t>
            </a:r>
          </a:p>
          <a:p>
            <a:pPr lvl="0">
              <a:buNone/>
            </a:pPr>
            <a:r>
              <a:rPr lang="en-US" sz="3200" b="1" dirty="0" smtClean="0"/>
              <a:t>C. It affects a child’s intellectual development, but not  their physical dev.</a:t>
            </a:r>
          </a:p>
          <a:p>
            <a:pPr>
              <a:buNone/>
            </a:pPr>
            <a:endParaRPr lang="en-US" sz="3200" b="1"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50760"/>
          </a:xfrm>
        </p:spPr>
        <p:txBody>
          <a:bodyPr>
            <a:noAutofit/>
          </a:bodyPr>
          <a:lstStyle/>
          <a:p>
            <a:pPr>
              <a:buNone/>
            </a:pPr>
            <a:r>
              <a:rPr lang="en-US" sz="2400" b="1" dirty="0" smtClean="0"/>
              <a:t> 9.  The birth defect caused by a baby’s inability to digest protein is:</a:t>
            </a:r>
          </a:p>
          <a:p>
            <a:pPr>
              <a:buNone/>
            </a:pPr>
            <a:r>
              <a:rPr lang="en-US" sz="2400" b="1" dirty="0" smtClean="0"/>
              <a:t>	A.  Fetal Alcohol Syndrome</a:t>
            </a:r>
          </a:p>
          <a:p>
            <a:pPr>
              <a:buNone/>
            </a:pPr>
            <a:r>
              <a:rPr lang="en-US" sz="2400" b="1" dirty="0" smtClean="0"/>
              <a:t>	B.  Cerebral Palsy</a:t>
            </a:r>
          </a:p>
          <a:p>
            <a:pPr>
              <a:buNone/>
            </a:pPr>
            <a:r>
              <a:rPr lang="en-US" sz="2400" b="1" dirty="0" smtClean="0"/>
              <a:t>	C.  Neural Tube Defect</a:t>
            </a:r>
          </a:p>
          <a:p>
            <a:pPr>
              <a:buNone/>
            </a:pPr>
            <a:r>
              <a:rPr lang="en-US" sz="2400" b="1" dirty="0" smtClean="0"/>
              <a:t>	D.  PKU</a:t>
            </a:r>
          </a:p>
          <a:p>
            <a:pPr>
              <a:buNone/>
            </a:pPr>
            <a:endParaRPr lang="en-US" sz="2400" b="1" dirty="0" smtClean="0"/>
          </a:p>
          <a:p>
            <a:pPr>
              <a:buNone/>
            </a:pPr>
            <a:r>
              <a:rPr lang="en-US" sz="2400" b="1" dirty="0" smtClean="0"/>
              <a:t>10. Which trimester is the fetus at greatest vulnerability to a Birth Defect, especially one’s caused by medication/drugs/alcohol?</a:t>
            </a:r>
          </a:p>
          <a:p>
            <a:pPr>
              <a:buNone/>
            </a:pPr>
            <a:r>
              <a:rPr lang="en-US" sz="2400" b="1" dirty="0" smtClean="0"/>
              <a:t>	A.  First Trimester</a:t>
            </a:r>
          </a:p>
          <a:p>
            <a:pPr>
              <a:buNone/>
            </a:pPr>
            <a:r>
              <a:rPr lang="en-US" sz="2400" b="1" dirty="0" smtClean="0"/>
              <a:t>	B.  Second Trimester</a:t>
            </a:r>
          </a:p>
          <a:p>
            <a:pPr>
              <a:buNone/>
            </a:pPr>
            <a:r>
              <a:rPr lang="en-US" sz="2400" b="1" dirty="0" smtClean="0"/>
              <a:t>	C.  Third Trimester</a:t>
            </a:r>
          </a:p>
          <a:p>
            <a:pPr>
              <a:buNone/>
            </a:pPr>
            <a:r>
              <a:rPr lang="en-US" sz="2400" b="1" dirty="0" smtClean="0"/>
              <a:t>	D. Second and Third Trimester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Birth Defects Caused by Lifestyle and Environment</a:t>
            </a:r>
          </a:p>
        </p:txBody>
      </p:sp>
      <p:sp>
        <p:nvSpPr>
          <p:cNvPr id="2051" name="Rectangle 3"/>
          <p:cNvSpPr>
            <a:spLocks noGrp="1" noChangeArrowheads="1"/>
          </p:cNvSpPr>
          <p:nvPr>
            <p:ph type="subTitle" idx="1"/>
          </p:nvPr>
        </p:nvSpPr>
        <p:spPr/>
        <p:txBody>
          <a:bodyPr/>
          <a:lstStyle/>
          <a:p>
            <a:pPr eaLnBrk="1" hangingPunct="1">
              <a:defRPr/>
            </a:pPr>
            <a:r>
              <a:rPr lang="en-US" dirty="0" smtClean="0"/>
              <a:t>Unit 5 Section C </a:t>
            </a:r>
          </a:p>
        </p:txBody>
      </p:sp>
      <p:sp>
        <p:nvSpPr>
          <p:cNvPr id="2052" name="TextBox 5"/>
          <p:cNvSpPr txBox="1">
            <a:spLocks noChangeArrowheads="1"/>
          </p:cNvSpPr>
          <p:nvPr/>
        </p:nvSpPr>
        <p:spPr bwMode="auto">
          <a:xfrm>
            <a:off x="6324600" y="6172200"/>
            <a:ext cx="1149350" cy="369888"/>
          </a:xfrm>
          <a:prstGeom prst="rect">
            <a:avLst/>
          </a:prstGeom>
          <a:noFill/>
          <a:ln w="9525">
            <a:noFill/>
            <a:miter lim="800000"/>
            <a:headEnd/>
            <a:tailEnd/>
          </a:ln>
        </p:spPr>
        <p:txBody>
          <a:bodyPr wrap="none">
            <a:spAutoFit/>
          </a:bodyPr>
          <a:lstStyle/>
          <a:p>
            <a:r>
              <a:rPr lang="en-US"/>
              <a:t>Change 3</a:t>
            </a:r>
          </a:p>
        </p:txBody>
      </p:sp>
      <p:pic>
        <p:nvPicPr>
          <p:cNvPr id="2053" name="Picture 4" descr="C:\Documents and Settings\stjohnson\Local Settings\Temporary Internet Files\Content.IE5\0HEIPW7U\MCj04400420000[1].wmf"/>
          <p:cNvPicPr>
            <a:picLocks noChangeAspect="1" noChangeArrowheads="1"/>
          </p:cNvPicPr>
          <p:nvPr/>
        </p:nvPicPr>
        <p:blipFill>
          <a:blip r:embed="rId3" cstate="print"/>
          <a:srcRect/>
          <a:stretch>
            <a:fillRect/>
          </a:stretch>
        </p:blipFill>
        <p:spPr bwMode="auto">
          <a:xfrm>
            <a:off x="7010400" y="5257800"/>
            <a:ext cx="183832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defRPr/>
            </a:pPr>
            <a:r>
              <a:rPr lang="en-US" dirty="0" smtClean="0">
                <a:latin typeface="Papyrus" pitchFamily="66" charset="0"/>
              </a:rPr>
              <a:t>Cleft Lip</a:t>
            </a:r>
          </a:p>
        </p:txBody>
      </p:sp>
      <p:pic>
        <p:nvPicPr>
          <p:cNvPr id="3075" name="Picture 4"/>
          <p:cNvPicPr>
            <a:picLocks noGrp="1" noChangeAspect="1" noChangeArrowheads="1"/>
          </p:cNvPicPr>
          <p:nvPr>
            <p:ph idx="1"/>
          </p:nvPr>
        </p:nvPicPr>
        <p:blipFill>
          <a:blip r:embed="rId3" cstate="print"/>
          <a:stretch>
            <a:fillRect/>
          </a:stretch>
        </p:blipFill>
        <p:spPr>
          <a:xfrm>
            <a:off x="2551747" y="1784350"/>
            <a:ext cx="4497705" cy="457200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defRPr/>
            </a:pPr>
            <a:r>
              <a:rPr lang="en-US" dirty="0" smtClean="0">
                <a:latin typeface="Papyrus" pitchFamily="66" charset="0"/>
              </a:rPr>
              <a:t>Cleft Palate</a:t>
            </a:r>
          </a:p>
        </p:txBody>
      </p:sp>
      <p:sp>
        <p:nvSpPr>
          <p:cNvPr id="410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101" name="Picture 4" descr="http://www.biomedcentral.com/content/figures/1471-2350-5-15-1.jpg"/>
          <p:cNvPicPr>
            <a:picLocks noChangeAspect="1" noChangeArrowheads="1"/>
          </p:cNvPicPr>
          <p:nvPr/>
        </p:nvPicPr>
        <p:blipFill>
          <a:blip r:embed="rId3" r:link="rId4" cstate="print"/>
          <a:srcRect/>
          <a:stretch>
            <a:fillRect/>
          </a:stretch>
        </p:blipFill>
        <p:spPr bwMode="auto">
          <a:xfrm>
            <a:off x="1676400" y="1828800"/>
            <a:ext cx="60198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316</TotalTime>
  <Words>1260</Words>
  <Application>Microsoft Office PowerPoint</Application>
  <PresentationFormat>On-screen Show (4:3)</PresentationFormat>
  <Paragraphs>195</Paragraphs>
  <Slides>42</Slides>
  <Notes>42</Notes>
  <HiddenSlides>3</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Metro</vt:lpstr>
      <vt:lpstr>What are three ways birth defects can be prevented by the mother and father</vt:lpstr>
      <vt:lpstr>Unit 5, Quiz #1</vt:lpstr>
      <vt:lpstr>   </vt:lpstr>
      <vt:lpstr>PowerPoint Presentation</vt:lpstr>
      <vt:lpstr>PowerPoint Presentation</vt:lpstr>
      <vt:lpstr>PowerPoint Presentation</vt:lpstr>
      <vt:lpstr>Birth Defects Caused by Lifestyle and Environment</vt:lpstr>
      <vt:lpstr>Cleft Lip</vt:lpstr>
      <vt:lpstr>Cleft Palate</vt:lpstr>
      <vt:lpstr>Club Foot</vt:lpstr>
      <vt:lpstr>Down’s Syndrome</vt:lpstr>
      <vt:lpstr>Muscular Dystrophy</vt:lpstr>
      <vt:lpstr>Health and Nutrition</vt:lpstr>
      <vt:lpstr>Health and Nutrition</vt:lpstr>
      <vt:lpstr>Neural Tube Defects</vt:lpstr>
      <vt:lpstr>Are you color blind?</vt:lpstr>
      <vt:lpstr>Health and Nutrition</vt:lpstr>
      <vt:lpstr>Health and Nutrition</vt:lpstr>
      <vt:lpstr>Health and Nutrition</vt:lpstr>
      <vt:lpstr>CHILD ACTIVITY</vt:lpstr>
      <vt:lpstr>STD Related Birth Defects</vt:lpstr>
      <vt:lpstr>Lifestyle and Habits</vt:lpstr>
      <vt:lpstr>Lifestyle and Habits</vt:lpstr>
      <vt:lpstr>Lifestyle and Habits</vt:lpstr>
      <vt:lpstr>PowerPoint Presentation</vt:lpstr>
      <vt:lpstr>PowerPoint Presentation</vt:lpstr>
      <vt:lpstr>Drug Related Birth Defects</vt:lpstr>
      <vt:lpstr>Lifestyle and Habits</vt:lpstr>
      <vt:lpstr>PREGNANCY COMPLICATIONS  AND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BIRTH DEFECT CHART</vt:lpstr>
      <vt:lpstr>VIDEO</vt:lpstr>
      <vt:lpstr>Schedule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Marcee Christensen</dc:creator>
  <cp:lastModifiedBy>Marcee Christensen</cp:lastModifiedBy>
  <cp:revision>22</cp:revision>
  <dcterms:created xsi:type="dcterms:W3CDTF">2011-04-15T14:21:58Z</dcterms:created>
  <dcterms:modified xsi:type="dcterms:W3CDTF">2012-04-19T18:16:54Z</dcterms:modified>
</cp:coreProperties>
</file>