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7" r:id="rId2"/>
    <p:sldId id="311" r:id="rId3"/>
    <p:sldId id="319" r:id="rId4"/>
    <p:sldId id="338" r:id="rId5"/>
    <p:sldId id="269" r:id="rId6"/>
    <p:sldId id="280" r:id="rId7"/>
    <p:sldId id="281" r:id="rId8"/>
    <p:sldId id="341" r:id="rId9"/>
    <p:sldId id="285" r:id="rId10"/>
    <p:sldId id="358" r:id="rId11"/>
    <p:sldId id="286" r:id="rId12"/>
    <p:sldId id="288" r:id="rId13"/>
    <p:sldId id="271" r:id="rId14"/>
    <p:sldId id="293" r:id="rId15"/>
    <p:sldId id="310" r:id="rId16"/>
    <p:sldId id="343" r:id="rId17"/>
    <p:sldId id="359" r:id="rId18"/>
    <p:sldId id="344" r:id="rId19"/>
    <p:sldId id="313" r:id="rId20"/>
    <p:sldId id="317" r:id="rId21"/>
    <p:sldId id="345" r:id="rId22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5D2"/>
    <a:srgbClr val="7DA7C9"/>
    <a:srgbClr val="7DB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86" y="-96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73D8-794B-4D9E-B51C-9E0ACFBCF57A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C19B-9988-4151-8D04-815BF4C0D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B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CB13-D0AE-42DA-8695-06A731B5A784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rmAutofit/>
          </a:bodyPr>
          <a:lstStyle/>
          <a:p>
            <a:r>
              <a:rPr lang="en-US" sz="8500" b="1" dirty="0">
                <a:latin typeface="CK Quick Stitch" pitchFamily="2" charset="0"/>
              </a:rPr>
              <a:t>Sewing </a:t>
            </a:r>
            <a:r>
              <a:rPr lang="en-US" sz="8500" b="1" dirty="0" smtClean="0">
                <a:latin typeface="CK Quick Stitch" pitchFamily="2" charset="0"/>
              </a:rPr>
              <a:t>Terms</a:t>
            </a:r>
            <a:endParaRPr lang="en-US" sz="8500" b="1" dirty="0">
              <a:latin typeface="CK Quick Stitch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284" y="2895600"/>
            <a:ext cx="4900613" cy="35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630375"/>
            <a:ext cx="9296400" cy="5526903"/>
            <a:chOff x="152400" y="630375"/>
            <a:chExt cx="9296400" cy="5526903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630375"/>
              <a:ext cx="9296400" cy="2341425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14.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Grading / Layering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Trimming layers of the seam allowance to decrease bulk. </a:t>
              </a:r>
            </a:p>
          </p:txBody>
        </p:sp>
        <p:pic>
          <p:nvPicPr>
            <p:cNvPr id="5" name="Picture 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715" y="3048000"/>
              <a:ext cx="6541770" cy="310927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736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228600"/>
            <a:ext cx="9296400" cy="2209800"/>
            <a:chOff x="152400" y="-27710"/>
            <a:chExt cx="9296400" cy="22098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2209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15.  </a:t>
              </a:r>
              <a:r>
                <a:rPr kumimoji="0" lang="en-US" sz="40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Grainline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000" dirty="0" smtClean="0"/>
                <a:t>Arrowed line indicating how to place the pattern piece on the material.  This usually runs </a:t>
              </a:r>
              <a:r>
                <a:rPr lang="en-US" sz="3000" i="1" u="sng" dirty="0" smtClean="0"/>
                <a:t>PARALLEL</a:t>
              </a:r>
              <a:r>
                <a:rPr lang="en-US" sz="3000" dirty="0" smtClean="0"/>
                <a:t> to the selvage.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667000" y="2180502"/>
              <a:ext cx="42672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581400"/>
            <a:ext cx="9296400" cy="3276600"/>
            <a:chOff x="152400" y="3581400"/>
            <a:chExt cx="9296400" cy="3276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3581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16.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Hem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The raw edge of any fabric, usually an article of clothing, turned back to the wrong side and stitched down.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30"/>
            <p:cNvGrpSpPr/>
            <p:nvPr/>
          </p:nvGrpSpPr>
          <p:grpSpPr>
            <a:xfrm rot="10800000">
              <a:off x="3162300" y="5257800"/>
              <a:ext cx="3276600" cy="1600200"/>
              <a:chOff x="3013365" y="5562600"/>
              <a:chExt cx="3276600" cy="1600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048000" y="5562600"/>
                <a:ext cx="3200400" cy="16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13365" y="5562600"/>
                <a:ext cx="3276600" cy="609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041075" y="6061365"/>
                <a:ext cx="32004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457200"/>
            <a:ext cx="9296400" cy="5181600"/>
            <a:chOff x="152400" y="3048000"/>
            <a:chExt cx="9296400" cy="51816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52400" y="30480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17.  </a:t>
              </a:r>
              <a:r>
                <a:rPr lang="en-US" sz="4300" b="1" u="sng" dirty="0" smtClean="0"/>
                <a:t>Interfacing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A non-woven fabric used to strengthen and stabilize other fabrics.  </a:t>
              </a:r>
              <a:r>
                <a:rPr lang="en-US" sz="2900" noProof="0" dirty="0" smtClean="0"/>
                <a:t>(It usually has a fusible, heat-activated side.)  </a:t>
              </a:r>
              <a:endPara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220738"/>
              <a:ext cx="3910216" cy="2932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1209" t="31209"/>
            <a:stretch>
              <a:fillRect/>
            </a:stretch>
          </p:blipFill>
          <p:spPr bwMode="auto">
            <a:xfrm>
              <a:off x="4648200" y="5219606"/>
              <a:ext cx="4617456" cy="30099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400" y="-27710"/>
            <a:ext cx="9296400" cy="7038110"/>
            <a:chOff x="152400" y="-27710"/>
            <a:chExt cx="9296400" cy="703811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17803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18.  </a:t>
              </a:r>
              <a:r>
                <a:rPr lang="en-US" sz="4000" b="1" u="sng" dirty="0" smtClean="0"/>
                <a:t>Miter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2800" dirty="0" smtClean="0"/>
                <a:t>Pressing a corner, then refolding the point diagonally to form a square edge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1828800"/>
              <a:ext cx="2286000" cy="228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86200" y="3276600"/>
              <a:ext cx="2286000" cy="2286000"/>
              <a:chOff x="3657600" y="1676400"/>
              <a:chExt cx="2286000" cy="2286000"/>
            </a:xfrm>
          </p:grpSpPr>
          <p:sp>
            <p:nvSpPr>
              <p:cNvPr id="16" name="Snip Single Corner Rectangle 15"/>
              <p:cNvSpPr/>
              <p:nvPr/>
            </p:nvSpPr>
            <p:spPr>
              <a:xfrm rot="5400000">
                <a:off x="3657600" y="1676400"/>
                <a:ext cx="2286000" cy="2286000"/>
              </a:xfrm>
              <a:prstGeom prst="snip1Rect">
                <a:avLst>
                  <a:gd name="adj" fmla="val 28653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18900000">
                <a:off x="5005376" y="3244730"/>
                <a:ext cx="910092" cy="456540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162800" y="4952999"/>
              <a:ext cx="2133600" cy="2057401"/>
              <a:chOff x="6553200" y="1676400"/>
              <a:chExt cx="2133600" cy="205740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57963" y="1681163"/>
                <a:ext cx="1600200" cy="16002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153400" y="1676400"/>
                <a:ext cx="533400" cy="1600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6200000">
                <a:off x="7391400" y="2438401"/>
                <a:ext cx="457200" cy="21336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6200000">
                <a:off x="8080231" y="2984355"/>
                <a:ext cx="685800" cy="5082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8153400" y="3271837"/>
                <a:ext cx="533400" cy="4619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rot="16200000" flipH="1">
              <a:off x="2957945" y="3020290"/>
              <a:ext cx="609600" cy="609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6400800" y="4572000"/>
              <a:ext cx="609600" cy="609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571500"/>
            <a:ext cx="9296400" cy="5067300"/>
            <a:chOff x="152400" y="-38100"/>
            <a:chExt cx="9296400" cy="50673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-38100"/>
              <a:ext cx="9296400" cy="18669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19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Notion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items, other than fabric and patterns, needed to complete a sewing project.  </a:t>
              </a:r>
              <a:r>
                <a:rPr kumimoji="0" lang="en-US" sz="27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(Ex: buttons, zippers, trims, etc.)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174070"/>
              <a:ext cx="1876425" cy="1788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32804"/>
            <a:stretch>
              <a:fillRect/>
            </a:stretch>
          </p:blipFill>
          <p:spPr bwMode="auto">
            <a:xfrm>
              <a:off x="2638425" y="2209800"/>
              <a:ext cx="3402412" cy="2819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t="12222" b="10000"/>
            <a:stretch>
              <a:fillRect/>
            </a:stretch>
          </p:blipFill>
          <p:spPr bwMode="auto">
            <a:xfrm>
              <a:off x="6181725" y="2209800"/>
              <a:ext cx="2781300" cy="2163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" y="446378"/>
            <a:ext cx="9296400" cy="4278022"/>
            <a:chOff x="152400" y="3886200"/>
            <a:chExt cx="9296400" cy="4278022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38862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2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20.  </a:t>
              </a:r>
              <a:r>
                <a:rPr lang="en-US" sz="4300" b="1" u="sng" dirty="0" smtClean="0"/>
                <a:t>Pattern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Indicates what you will be making-includes size chart, garment views, notions needed, suggested fabrics and material quantities.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5768049"/>
              <a:ext cx="2104557" cy="239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9984" y="5731855"/>
              <a:ext cx="1617749" cy="233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0488" y="5714380"/>
              <a:ext cx="1626311" cy="234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974113"/>
            <a:ext cx="9296400" cy="1828800"/>
          </a:xfrm>
          <a:prstGeom prst="rect">
            <a:avLst/>
          </a:prstGeom>
        </p:spPr>
        <p:txBody>
          <a:bodyPr vert="horz" lIns="96661" tIns="48331" rIns="96661" bIns="48331" rtlCol="0">
            <a:normAutofit lnSpcReduction="10000"/>
          </a:bodyPr>
          <a:lstStyle/>
          <a:p>
            <a:pPr marL="514350" marR="0" lvl="0" indent="-514350" algn="l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300" b="1" dirty="0" smtClean="0"/>
              <a:t>21.  </a:t>
            </a:r>
            <a:r>
              <a:rPr lang="en-US" sz="4300" b="1" u="sng" dirty="0" smtClean="0"/>
              <a:t>Ease</a:t>
            </a:r>
            <a:endParaRPr kumimoji="0" lang="en-US" sz="43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514350" marR="0" lvl="0" indent="-514350" algn="l" defTabSz="9666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/>
              <a:t>Added to commercial patterns for style, fit and wearing comfort.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76200"/>
            <a:ext cx="9296400" cy="6934200"/>
            <a:chOff x="152400" y="76200"/>
            <a:chExt cx="9296400" cy="69342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76200"/>
              <a:ext cx="9296400" cy="3516022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22.  </a:t>
              </a:r>
              <a:r>
                <a:rPr lang="en-US" sz="4300" b="1" u="sng" dirty="0" smtClean="0"/>
                <a:t>Pivot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At the end of a stitching line, leaving the needle down in the fabric, lifting the presser foot, turning or pivoting the fabric.  After lowering the presser foot, the stitching will continue in a different direction.  This technique is helpful when turning corners on a project.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877" y="3592222"/>
              <a:ext cx="3893446" cy="34181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946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" y="76200"/>
            <a:ext cx="9601200" cy="7010400"/>
            <a:chOff x="18288" y="76200"/>
            <a:chExt cx="9601200" cy="70104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8288" y="76200"/>
              <a:ext cx="9601200" cy="3516022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23.  </a:t>
              </a:r>
              <a:r>
                <a:rPr lang="en-US" sz="4300" b="1" u="sng" dirty="0" smtClean="0"/>
                <a:t>Reinforced Stitch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An extra row of stitching about 1/8” inside the original seam to reinforce an area of high stress, such as a crotch seam or underarm seam.  Shortening the stitch length can also reinforce a seam.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" name="Picture 4" descr="http://www.vanillajoy.com/wp-content/uploads/2012/03/8a-reinforced-seams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3048000"/>
              <a:ext cx="6477000" cy="4038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472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304800"/>
            <a:ext cx="9296400" cy="6553200"/>
            <a:chOff x="152400" y="304800"/>
            <a:chExt cx="9296400" cy="65532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52400" y="3657600"/>
              <a:ext cx="5715000" cy="3124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25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Seam Allowance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distance between the edge of the fabric and the stitched line.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24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Seam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The stitched line that is created by sewing.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16" name="Picture 1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5"/>
            <a:stretch/>
          </p:blipFill>
          <p:spPr bwMode="auto">
            <a:xfrm>
              <a:off x="5593080" y="1851944"/>
              <a:ext cx="3779520" cy="500605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380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228600"/>
            <a:ext cx="9296400" cy="6172200"/>
            <a:chOff x="152400" y="228600"/>
            <a:chExt cx="9296400" cy="61722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228600"/>
              <a:ext cx="9296400" cy="22375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26.  </a:t>
              </a:r>
              <a:r>
                <a:rPr lang="en-US" sz="4000" b="1" u="sng" dirty="0" smtClean="0"/>
                <a:t>Seam Finish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Methods of finishing seam allowances so that they won’t fray or unravel.  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76" y="2447060"/>
              <a:ext cx="9153448" cy="39537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304800"/>
            <a:ext cx="9296400" cy="5715000"/>
            <a:chOff x="152400" y="304800"/>
            <a:chExt cx="9296400" cy="57150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1</a:t>
              </a:r>
              <a:r>
                <a:rPr lang="en-US" sz="4000" b="1" noProof="0" dirty="0" smtClean="0"/>
                <a:t>.  </a:t>
              </a:r>
              <a:r>
                <a:rPr lang="en-US" sz="4000" b="1" u="sng" noProof="0" dirty="0" smtClean="0"/>
                <a:t>“Right” Side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The patterned</a:t>
              </a:r>
              <a:r>
                <a:rPr lang="en-US" sz="3200" dirty="0" smtClean="0"/>
                <a:t> side of fabric that will be showing when you are done sewing your project. Sometimes called the “</a:t>
              </a:r>
              <a:r>
                <a:rPr lang="en-US" sz="3200" i="1" u="sng" dirty="0" smtClean="0"/>
                <a:t>Pretty</a:t>
              </a:r>
              <a:r>
                <a:rPr lang="en-US" sz="3200" dirty="0" smtClean="0"/>
                <a:t>” side.  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3400" y="3200400"/>
              <a:ext cx="8686800" cy="2819400"/>
              <a:chOff x="533400" y="3505200"/>
              <a:chExt cx="8686800" cy="2209800"/>
            </a:xfrm>
          </p:grpSpPr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5732" r="52171" b="20596"/>
              <a:stretch>
                <a:fillRect/>
              </a:stretch>
            </p:blipFill>
            <p:spPr bwMode="auto">
              <a:xfrm>
                <a:off x="533400" y="4038600"/>
                <a:ext cx="41148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998" t="3970" r="516" b="58312"/>
              <a:stretch>
                <a:fillRect/>
              </a:stretch>
            </p:blipFill>
            <p:spPr bwMode="auto">
              <a:xfrm>
                <a:off x="5029200" y="4038600"/>
                <a:ext cx="41910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676400" y="3505200"/>
                <a:ext cx="1828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“Right” Side</a:t>
                </a:r>
                <a:endParaRPr lang="en-US" sz="25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19800" y="3505200"/>
                <a:ext cx="2209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“Wrong” Side</a:t>
                </a:r>
                <a:endParaRPr lang="en-US" sz="25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2400" y="0"/>
            <a:ext cx="9296400" cy="6934200"/>
            <a:chOff x="152400" y="0"/>
            <a:chExt cx="9296400" cy="6934200"/>
          </a:xfrm>
        </p:grpSpPr>
        <p:sp>
          <p:nvSpPr>
            <p:cNvPr id="134" name="Content Placeholder 2"/>
            <p:cNvSpPr txBox="1">
              <a:spLocks/>
            </p:cNvSpPr>
            <p:nvPr/>
          </p:nvSpPr>
          <p:spPr>
            <a:xfrm>
              <a:off x="152400" y="0"/>
              <a:ext cx="9296400" cy="2362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27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Selvage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dirty="0" smtClean="0"/>
                <a:t>The tightly woven edges on fabric that runs lengthwise down the fabric.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i="1" dirty="0"/>
                <a:t> </a:t>
              </a:r>
              <a:r>
                <a:rPr lang="en-US" sz="3200" i="1" dirty="0" smtClean="0"/>
                <a:t>     The </a:t>
              </a:r>
              <a:r>
                <a:rPr lang="en-US" sz="3200" i="1" dirty="0" err="1" smtClean="0"/>
                <a:t>grainline</a:t>
              </a:r>
              <a:r>
                <a:rPr lang="en-US" sz="3200" i="1" dirty="0" smtClean="0"/>
                <a:t> will run PARALLEL to the selvage.    </a:t>
              </a:r>
              <a:endPara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447800" y="2286000"/>
              <a:ext cx="7467600" cy="2301925"/>
              <a:chOff x="762000" y="2438400"/>
              <a:chExt cx="7924800" cy="260217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62000" y="2438400"/>
                <a:ext cx="6030179" cy="2602176"/>
                <a:chOff x="1818421" y="2503224"/>
                <a:chExt cx="6030179" cy="2602176"/>
              </a:xfrm>
            </p:grpSpPr>
            <p:sp>
              <p:nvSpPr>
                <p:cNvPr id="10" name="Rectangle 9"/>
                <p:cNvSpPr/>
                <p:nvPr/>
              </p:nvSpPr>
              <p:spPr>
                <a:xfrm rot="21292902">
                  <a:off x="1915379" y="2761191"/>
                  <a:ext cx="5867400" cy="191263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970821" y="4726883"/>
                  <a:ext cx="2590800" cy="378517"/>
                </a:xfrm>
                <a:prstGeom prst="rect">
                  <a:avLst/>
                </a:prstGeom>
                <a:solidFill>
                  <a:srgbClr val="92B5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543800" y="4384965"/>
                  <a:ext cx="3048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1818421" y="2503224"/>
                  <a:ext cx="58674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828800" y="4711436"/>
                  <a:ext cx="586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7391400" y="3048000"/>
                <a:ext cx="1295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Selvage</a:t>
                </a:r>
                <a:endParaRPr lang="en-US" sz="2500" b="1" dirty="0"/>
              </a:p>
            </p:txBody>
          </p:sp>
          <p:cxnSp>
            <p:nvCxnSpPr>
              <p:cNvPr id="20" name="Straight Arrow Connector 19"/>
              <p:cNvCxnSpPr>
                <a:stCxn id="18" idx="1"/>
              </p:cNvCxnSpPr>
              <p:nvPr/>
            </p:nvCxnSpPr>
            <p:spPr>
              <a:xfrm rot="10800000" flipV="1">
                <a:off x="6019800" y="3286526"/>
                <a:ext cx="1371600" cy="12854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8" idx="1"/>
              </p:cNvCxnSpPr>
              <p:nvPr/>
            </p:nvCxnSpPr>
            <p:spPr>
              <a:xfrm rot="10800000" flipV="1">
                <a:off x="6705600" y="3286526"/>
                <a:ext cx="685800" cy="9806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7385" t="28517"/>
            <a:stretch>
              <a:fillRect/>
            </a:stretch>
          </p:blipFill>
          <p:spPr bwMode="auto">
            <a:xfrm>
              <a:off x="5105400" y="4495800"/>
              <a:ext cx="2881794" cy="2422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4505325"/>
              <a:ext cx="3238500" cy="2428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0"/>
            <a:ext cx="9296400" cy="3092450"/>
            <a:chOff x="152400" y="304800"/>
            <a:chExt cx="9296400" cy="3092450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28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noProof="0" dirty="0" smtClean="0"/>
                <a:t>Slipstitch/Blind Stitch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A hand stitch that is almost invisible on both the right and the wrong side of the project.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7170" name="Picture 2" descr="Slipstitch-Blindstitch"/>
            <p:cNvPicPr>
              <a:picLocks noChangeAspect="1" noChangeArrowheads="1"/>
            </p:cNvPicPr>
            <p:nvPr/>
          </p:nvPicPr>
          <p:blipFill>
            <a:blip r:embed="rId3"/>
            <a:srcRect l="4236" t="12306" r="4236" b="13039"/>
            <a:stretch>
              <a:fillRect/>
            </a:stretch>
          </p:blipFill>
          <p:spPr bwMode="auto">
            <a:xfrm>
              <a:off x="2914650" y="2209800"/>
              <a:ext cx="3771900" cy="1187450"/>
            </a:xfrm>
            <a:prstGeom prst="rect">
              <a:avLst/>
            </a:prstGeom>
            <a:noFill/>
            <a:ln w="0" algn="in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52400" y="3153446"/>
            <a:ext cx="9296400" cy="3933154"/>
            <a:chOff x="152400" y="152400"/>
            <a:chExt cx="9296400" cy="3933154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1828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29.  </a:t>
              </a:r>
              <a:r>
                <a:rPr lang="en-US" sz="4000" b="1" u="sng" noProof="0" dirty="0" smtClean="0"/>
                <a:t>Top-Stitch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A row of stitches about 1/4” away from the seam on the top or RIGHT side.   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0799" y="1981200"/>
              <a:ext cx="3559603" cy="2104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617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" y="457200"/>
            <a:ext cx="9296400" cy="5638800"/>
            <a:chOff x="152400" y="457200"/>
            <a:chExt cx="9296400" cy="56388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4572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2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“Wrong” Side</a:t>
              </a:r>
            </a:p>
            <a:p>
              <a:pPr marL="514350" lvl="0" indent="-514350">
                <a:spcBef>
                  <a:spcPct val="20000"/>
                </a:spcBef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200" noProof="0" dirty="0" smtClean="0"/>
                <a:t>The back side of fabric that will be on the inside of the project you are sewing.  Sometimes called the “</a:t>
              </a:r>
              <a:r>
                <a:rPr lang="en-US" sz="3200" i="1" u="sng" noProof="0" dirty="0" smtClean="0"/>
                <a:t>Ugly</a:t>
              </a:r>
              <a:r>
                <a:rPr lang="en-US" sz="3200" noProof="0" dirty="0" smtClean="0"/>
                <a:t>” side.  </a:t>
              </a: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7200" y="3352800"/>
              <a:ext cx="8686800" cy="2743200"/>
              <a:chOff x="533400" y="3505200"/>
              <a:chExt cx="8686800" cy="22098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5732" r="52171" b="20596"/>
              <a:stretch>
                <a:fillRect/>
              </a:stretch>
            </p:blipFill>
            <p:spPr bwMode="auto">
              <a:xfrm>
                <a:off x="533400" y="4038600"/>
                <a:ext cx="41148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998" t="3970" r="516" b="58312"/>
              <a:stretch>
                <a:fillRect/>
              </a:stretch>
            </p:blipFill>
            <p:spPr bwMode="auto">
              <a:xfrm>
                <a:off x="5029200" y="4038600"/>
                <a:ext cx="4191000" cy="1676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76400" y="3505200"/>
                <a:ext cx="1828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“Right” Side</a:t>
                </a:r>
                <a:endParaRPr lang="en-US" sz="25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19800" y="3505200"/>
                <a:ext cx="22098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/>
                  <a:t>“Wrong” Side</a:t>
                </a:r>
                <a:endParaRPr lang="en-US" sz="25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52400" y="4724400"/>
            <a:ext cx="9296400" cy="2133600"/>
            <a:chOff x="152400" y="76200"/>
            <a:chExt cx="9296400" cy="2133600"/>
          </a:xfrm>
        </p:grpSpPr>
        <p:grpSp>
          <p:nvGrpSpPr>
            <p:cNvPr id="24" name="Group 23"/>
            <p:cNvGrpSpPr/>
            <p:nvPr/>
          </p:nvGrpSpPr>
          <p:grpSpPr>
            <a:xfrm>
              <a:off x="1496293" y="1674812"/>
              <a:ext cx="6608615" cy="534988"/>
              <a:chOff x="1496293" y="1674812"/>
              <a:chExt cx="6608615" cy="53498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496293" y="1674812"/>
                <a:ext cx="3048000" cy="534988"/>
                <a:chOff x="1610592" y="1752600"/>
                <a:chExt cx="3048000" cy="534988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610592" y="2286000"/>
                  <a:ext cx="3048000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1610592" y="1752600"/>
                  <a:ext cx="3048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smtClean="0"/>
                    <a:t>Regular Stitch Length</a:t>
                  </a:r>
                  <a:endParaRPr lang="en-US" sz="2500" b="1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4973778" y="1674812"/>
                <a:ext cx="3131130" cy="534988"/>
                <a:chOff x="5088077" y="1752600"/>
                <a:chExt cx="3131130" cy="534988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5171207" y="2286000"/>
                  <a:ext cx="30480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5088077" y="1752600"/>
                  <a:ext cx="3048000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smtClean="0"/>
                    <a:t>Basting Stitch Length</a:t>
                  </a:r>
                  <a:endParaRPr lang="en-US" sz="2500" b="1" dirty="0"/>
                </a:p>
              </p:txBody>
            </p:sp>
          </p:grpSp>
        </p:grp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762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4.  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Basting</a:t>
              </a:r>
              <a:r>
                <a:rPr kumimoji="0" lang="en-US" sz="43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Stitch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Long,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temporary stitches used to hold pieces of fabric together.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52400" y="304800"/>
            <a:ext cx="9296400" cy="4648200"/>
            <a:chOff x="152400" y="304800"/>
            <a:chExt cx="9296400" cy="46482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R="0" lvl="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Backstitch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machine stitch two or three stitches </a:t>
              </a:r>
              <a:r>
                <a:rPr lang="en-US" sz="3400" i="1" dirty="0" smtClean="0"/>
                <a:t>BACKWARDS</a:t>
              </a:r>
              <a:r>
                <a:rPr lang="en-US" sz="3400" dirty="0" smtClean="0"/>
                <a:t> on the same line at the beginning and end of a seam to secure the stitches.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91200" y="2438400"/>
              <a:ext cx="2590800" cy="2514600"/>
              <a:chOff x="5791200" y="2438400"/>
              <a:chExt cx="2590800" cy="2514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791200" y="2438400"/>
                <a:ext cx="2273808" cy="2514600"/>
                <a:chOff x="5257800" y="1294011"/>
                <a:chExt cx="1894840" cy="1830189"/>
              </a:xfrm>
            </p:grpSpPr>
            <p:grpSp>
              <p:nvGrpSpPr>
                <p:cNvPr id="26" name="Group 19"/>
                <p:cNvGrpSpPr/>
                <p:nvPr/>
              </p:nvGrpSpPr>
              <p:grpSpPr>
                <a:xfrm>
                  <a:off x="5257800" y="1294011"/>
                  <a:ext cx="1894840" cy="1830189"/>
                  <a:chOff x="5257800" y="1294011"/>
                  <a:chExt cx="1894840" cy="1830189"/>
                </a:xfrm>
              </p:grpSpPr>
              <p:grpSp>
                <p:nvGrpSpPr>
                  <p:cNvPr id="29" name="Group 17"/>
                  <p:cNvGrpSpPr/>
                  <p:nvPr/>
                </p:nvGrpSpPr>
                <p:grpSpPr>
                  <a:xfrm>
                    <a:off x="5257800" y="1294011"/>
                    <a:ext cx="1894840" cy="1830189"/>
                    <a:chOff x="5257800" y="1294011"/>
                    <a:chExt cx="1894840" cy="1830189"/>
                  </a:xfrm>
                </p:grpSpPr>
                <p:sp>
                  <p:nvSpPr>
                    <p:cNvPr id="31" name="Rectangle 30"/>
                    <p:cNvSpPr/>
                    <p:nvPr/>
                  </p:nvSpPr>
                  <p:spPr>
                    <a:xfrm rot="298051" flipH="1">
                      <a:off x="5325951" y="1294011"/>
                      <a:ext cx="1158351" cy="1624337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>
                    <a:xfrm flipH="1">
                      <a:off x="5257800" y="1371600"/>
                      <a:ext cx="1295400" cy="1752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>
                    <a:xfrm rot="21301949">
                      <a:off x="6622943" y="1330677"/>
                      <a:ext cx="311473" cy="1624337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553200" y="1371600"/>
                      <a:ext cx="329847" cy="1752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6896329" y="1530925"/>
                      <a:ext cx="256311" cy="1593275"/>
                    </a:xfrm>
                    <a:prstGeom prst="rect">
                      <a:avLst/>
                    </a:prstGeom>
                    <a:solidFill>
                      <a:srgbClr val="92B5D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Rectangle 29"/>
                  <p:cNvSpPr/>
                  <p:nvPr/>
                </p:nvSpPr>
                <p:spPr>
                  <a:xfrm>
                    <a:off x="6477000" y="1392380"/>
                    <a:ext cx="152400" cy="1676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" name="Straight Connector 27"/>
                <p:cNvCxnSpPr>
                  <a:stCxn id="30" idx="0"/>
                </p:cNvCxnSpPr>
                <p:nvPr/>
              </p:nvCxnSpPr>
              <p:spPr>
                <a:xfrm rot="16200000" flipH="1" flipV="1">
                  <a:off x="5738448" y="2206337"/>
                  <a:ext cx="1628709" cy="79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/>
              <p:nvPr/>
            </p:nvCxnSpPr>
            <p:spPr>
              <a:xfrm rot="5400000">
                <a:off x="7170520" y="2757055"/>
                <a:ext cx="421771" cy="77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7184374" y="4738255"/>
                <a:ext cx="421771" cy="77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>
                <a:off x="7467600" y="2743200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7467600" y="4799011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381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0"/>
          <p:cNvGrpSpPr/>
          <p:nvPr/>
        </p:nvGrpSpPr>
        <p:grpSpPr>
          <a:xfrm>
            <a:off x="152400" y="152400"/>
            <a:ext cx="9296400" cy="2667000"/>
            <a:chOff x="152400" y="304800"/>
            <a:chExt cx="9296400" cy="2667000"/>
          </a:xfrm>
        </p:grpSpPr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52400" y="3048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/>
                <a:t>5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Buttonhole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A sewn slash in a garment used with a button as a fastener.  Represented by these symbols: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828798" y="2247900"/>
              <a:ext cx="1889446" cy="548640"/>
              <a:chOff x="2666999" y="5105400"/>
              <a:chExt cx="2361804" cy="73152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819797" y="5334000"/>
                <a:ext cx="1980406" cy="2438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800203" y="5105400"/>
                <a:ext cx="228600" cy="7315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666999" y="5105400"/>
                <a:ext cx="228600" cy="7315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</p:grpSp>
        <p:sp>
          <p:nvSpPr>
            <p:cNvPr id="26" name="Frame 25"/>
            <p:cNvSpPr/>
            <p:nvPr/>
          </p:nvSpPr>
          <p:spPr>
            <a:xfrm>
              <a:off x="5029200" y="2209800"/>
              <a:ext cx="2286000" cy="731520"/>
            </a:xfrm>
            <a:prstGeom prst="frame">
              <a:avLst>
                <a:gd name="adj1" fmla="val 226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2895600"/>
            <a:ext cx="9296400" cy="4038600"/>
            <a:chOff x="152400" y="2895600"/>
            <a:chExt cx="9296400" cy="4038600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152400" y="28956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6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Buttonhole</a:t>
              </a:r>
              <a:r>
                <a:rPr kumimoji="0" lang="en-US" sz="4000" b="1" i="0" u="sng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Formula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Formula for measuring the correct length of a buttonhole:  </a:t>
              </a:r>
              <a:r>
                <a:rPr lang="en-US" sz="3400" b="1" i="1" dirty="0" smtClean="0"/>
                <a:t>Button Diameter + Button Depth</a:t>
              </a:r>
              <a:endParaRPr kumimoji="0" lang="en-US" sz="34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37" name="Picture 3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4876800"/>
              <a:ext cx="3886200" cy="2057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52400" y="76200"/>
            <a:ext cx="9296400" cy="3810000"/>
            <a:chOff x="152400" y="2971800"/>
            <a:chExt cx="9296400" cy="3810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29718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 smtClean="0"/>
                <a:t>7.  </a:t>
              </a:r>
              <a:r>
                <a:rPr lang="en-US" sz="4300" b="1" u="sng" dirty="0" smtClean="0"/>
                <a:t>Casing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tunnel through which elastic or cording is threaded.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105"/>
            <p:cNvGrpSpPr/>
            <p:nvPr/>
          </p:nvGrpSpPr>
          <p:grpSpPr>
            <a:xfrm>
              <a:off x="990600" y="4696690"/>
              <a:ext cx="7696200" cy="2085110"/>
              <a:chOff x="990600" y="4696690"/>
              <a:chExt cx="7696200" cy="2085110"/>
            </a:xfrm>
          </p:grpSpPr>
          <p:grpSp>
            <p:nvGrpSpPr>
              <p:cNvPr id="6" name="Group 67"/>
              <p:cNvGrpSpPr/>
              <p:nvPr/>
            </p:nvGrpSpPr>
            <p:grpSpPr>
              <a:xfrm flipH="1">
                <a:off x="990600" y="4724400"/>
                <a:ext cx="1600200" cy="609600"/>
                <a:chOff x="7086600" y="4696690"/>
                <a:chExt cx="1600200" cy="609600"/>
              </a:xfrm>
            </p:grpSpPr>
            <p:sp>
              <p:nvSpPr>
                <p:cNvPr id="76" name="Flowchart: Punched Tape 75"/>
                <p:cNvSpPr/>
                <p:nvPr/>
              </p:nvSpPr>
              <p:spPr>
                <a:xfrm>
                  <a:off x="7086600" y="4696690"/>
                  <a:ext cx="1600200" cy="609600"/>
                </a:xfrm>
                <a:prstGeom prst="flowChartPunchedTap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50"/>
                <p:cNvGrpSpPr/>
                <p:nvPr/>
              </p:nvGrpSpPr>
              <p:grpSpPr>
                <a:xfrm>
                  <a:off x="7224719" y="4786319"/>
                  <a:ext cx="661968" cy="508783"/>
                  <a:chOff x="7224719" y="4786319"/>
                  <a:chExt cx="661968" cy="508783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6996913" y="504825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>
                    <a:off x="7052011" y="505777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5400000">
                    <a:off x="7107109" y="506253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5400000">
                    <a:off x="7162207" y="5061747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5400000">
                    <a:off x="7217305" y="506650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5400000">
                    <a:off x="7272403" y="506650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5400000">
                    <a:off x="7327501" y="5061747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>
                    <a:off x="7382599" y="5056976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>
                    <a:off x="7437697" y="505221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5400000">
                    <a:off x="7492795" y="504666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>
                    <a:off x="7547893" y="5046656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5400000">
                    <a:off x="7602991" y="503713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>
                    <a:off x="7658087" y="5014125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oup 66"/>
                <p:cNvGrpSpPr/>
                <p:nvPr/>
              </p:nvGrpSpPr>
              <p:grpSpPr>
                <a:xfrm>
                  <a:off x="7934343" y="4705332"/>
                  <a:ext cx="710392" cy="499241"/>
                  <a:chOff x="7934343" y="4705332"/>
                  <a:chExt cx="710392" cy="499241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V="1">
                    <a:off x="7706537" y="497044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V="1">
                    <a:off x="7761635" y="4960922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V="1">
                    <a:off x="7816733" y="4956159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16200000" flipV="1">
                    <a:off x="7871831" y="4956945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V="1">
                    <a:off x="7926929" y="4937901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V="1">
                    <a:off x="7982027" y="4933138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200000" flipV="1">
                    <a:off x="8037125" y="493789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16200000" flipV="1">
                    <a:off x="8092223" y="494266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V="1">
                    <a:off x="8147321" y="494266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16200000" flipV="1">
                    <a:off x="8202419" y="494821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V="1">
                    <a:off x="8257517" y="4948221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6200000" flipV="1">
                    <a:off x="8312615" y="4952984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V="1">
                    <a:off x="8367711" y="4961700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V="1">
                    <a:off x="8416135" y="4975973"/>
                    <a:ext cx="456406" cy="79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68"/>
              <p:cNvGrpSpPr/>
              <p:nvPr/>
            </p:nvGrpSpPr>
            <p:grpSpPr>
              <a:xfrm>
                <a:off x="2438400" y="4696690"/>
                <a:ext cx="6248400" cy="2085110"/>
                <a:chOff x="2438400" y="4696690"/>
                <a:chExt cx="6248400" cy="2085110"/>
              </a:xfrm>
            </p:grpSpPr>
            <p:grpSp>
              <p:nvGrpSpPr>
                <p:cNvPr id="10" name="Group 67"/>
                <p:cNvGrpSpPr/>
                <p:nvPr/>
              </p:nvGrpSpPr>
              <p:grpSpPr>
                <a:xfrm>
                  <a:off x="7086600" y="4696690"/>
                  <a:ext cx="1600200" cy="609600"/>
                  <a:chOff x="7086600" y="4696690"/>
                  <a:chExt cx="1600200" cy="609600"/>
                </a:xfrm>
              </p:grpSpPr>
              <p:sp>
                <p:nvSpPr>
                  <p:cNvPr id="31" name="Flowchart: Punched Tape 30"/>
                  <p:cNvSpPr/>
                  <p:nvPr/>
                </p:nvSpPr>
                <p:spPr>
                  <a:xfrm>
                    <a:off x="7086600" y="4696690"/>
                    <a:ext cx="1600200" cy="609600"/>
                  </a:xfrm>
                  <a:prstGeom prst="flowChartPunchedTap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50"/>
                  <p:cNvGrpSpPr/>
                  <p:nvPr/>
                </p:nvGrpSpPr>
                <p:grpSpPr>
                  <a:xfrm>
                    <a:off x="7224719" y="4786319"/>
                    <a:ext cx="661968" cy="508783"/>
                    <a:chOff x="7224719" y="4786319"/>
                    <a:chExt cx="661968" cy="508783"/>
                  </a:xfrm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5400000">
                      <a:off x="6996913" y="504825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5400000">
                      <a:off x="7052011" y="505777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>
                      <a:off x="7107109" y="506253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rot="5400000">
                      <a:off x="7162207" y="5061747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rot="5400000">
                      <a:off x="7217305" y="506650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rot="5400000">
                      <a:off x="7272403" y="506650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5400000">
                      <a:off x="7327501" y="5061747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5400000">
                      <a:off x="7382599" y="5056976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5400000">
                      <a:off x="7437697" y="505221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rot="5400000">
                      <a:off x="7492795" y="504666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>
                      <a:off x="7547893" y="5046656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>
                      <a:off x="7602991" y="503713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5400000">
                      <a:off x="7658087" y="5014125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66"/>
                  <p:cNvGrpSpPr/>
                  <p:nvPr/>
                </p:nvGrpSpPr>
                <p:grpSpPr>
                  <a:xfrm>
                    <a:off x="7934343" y="4705332"/>
                    <a:ext cx="710392" cy="499241"/>
                    <a:chOff x="7934343" y="4705332"/>
                    <a:chExt cx="710392" cy="499241"/>
                  </a:xfrm>
                </p:grpSpPr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rot="16200000" flipV="1">
                      <a:off x="7706537" y="497044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16200000" flipV="1">
                      <a:off x="7761635" y="4960922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16200000" flipV="1">
                      <a:off x="7816733" y="4956159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rot="16200000" flipV="1">
                      <a:off x="7871831" y="4956945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16200000" flipV="1">
                      <a:off x="7926929" y="4937901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16200000" flipV="1">
                      <a:off x="7982027" y="4933138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16200000" flipV="1">
                      <a:off x="8037125" y="493789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16200000" flipV="1">
                      <a:off x="8092223" y="494266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16200000" flipV="1">
                      <a:off x="8147321" y="494266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V="1">
                      <a:off x="8202419" y="494821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6200000" flipV="1">
                      <a:off x="8257517" y="4948221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16200000" flipV="1">
                      <a:off x="8312615" y="4952984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16200000" flipV="1">
                      <a:off x="8367711" y="4961700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16200000" flipV="1">
                      <a:off x="8416135" y="4975973"/>
                      <a:ext cx="456406" cy="7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4" name="Group 29"/>
                <p:cNvGrpSpPr/>
                <p:nvPr/>
              </p:nvGrpSpPr>
              <p:grpSpPr>
                <a:xfrm>
                  <a:off x="2438400" y="4724400"/>
                  <a:ext cx="4724400" cy="2057400"/>
                  <a:chOff x="2438400" y="4724400"/>
                  <a:chExt cx="4724400" cy="2057400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2476500" y="4724400"/>
                    <a:ext cx="4648200" cy="2057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2438400" y="4724400"/>
                    <a:ext cx="4724400" cy="6858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466110" y="5313220"/>
                    <a:ext cx="4648200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" name="Group 1"/>
          <p:cNvGrpSpPr/>
          <p:nvPr/>
        </p:nvGrpSpPr>
        <p:grpSpPr>
          <a:xfrm>
            <a:off x="152400" y="3810000"/>
            <a:ext cx="9296400" cy="3229420"/>
            <a:chOff x="152400" y="3810000"/>
            <a:chExt cx="9296400" cy="3229420"/>
          </a:xfrm>
        </p:grpSpPr>
        <p:sp>
          <p:nvSpPr>
            <p:cNvPr id="77" name="Content Placeholder 2"/>
            <p:cNvSpPr txBox="1">
              <a:spLocks/>
            </p:cNvSpPr>
            <p:nvPr/>
          </p:nvSpPr>
          <p:spPr>
            <a:xfrm>
              <a:off x="152400" y="38100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8</a:t>
              </a:r>
              <a:r>
                <a:rPr lang="en-US" sz="4300" b="1" dirty="0" smtClean="0"/>
                <a:t>.  </a:t>
              </a:r>
              <a:r>
                <a:rPr lang="en-US" sz="4300" b="1" u="sng" dirty="0" smtClean="0"/>
                <a:t>Casing Formula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formula for measuring the correct width of a casing:  </a:t>
              </a:r>
              <a:r>
                <a:rPr lang="en-US" sz="3400" b="1" i="1" dirty="0" smtClean="0"/>
                <a:t>Elastic/Cording Width + 1/4“ + Seam Allowance</a:t>
              </a:r>
              <a:endParaRPr kumimoji="0" lang="en-US" sz="3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pic>
          <p:nvPicPr>
            <p:cNvPr id="173" name="Picture 17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360" y="5486400"/>
              <a:ext cx="5364480" cy="15530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4"/>
          <p:cNvGrpSpPr/>
          <p:nvPr/>
        </p:nvGrpSpPr>
        <p:grpSpPr>
          <a:xfrm>
            <a:off x="152400" y="152400"/>
            <a:ext cx="9296400" cy="3505200"/>
            <a:chOff x="152400" y="1849575"/>
            <a:chExt cx="9296400" cy="35052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1849575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dirty="0"/>
                <a:t>9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kumimoji="0" lang="en-US" sz="4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Clipping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A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short cut made in the seam allowance-but not through the stitching-to allow for “</a:t>
              </a:r>
              <a:r>
                <a:rPr kumimoji="0" lang="en-US" sz="34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bendability</a:t>
              </a:r>
              <a:r>
                <a:rPr lang="en-US" sz="3400" dirty="0" smtClean="0"/>
                <a:t>”.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130" name="Picture 58" descr="clipping and notching 2!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 l="12234" r="5585" b="52168"/>
            <a:stretch>
              <a:fillRect/>
            </a:stretch>
          </p:blipFill>
          <p:spPr bwMode="auto">
            <a:xfrm rot="5400000">
              <a:off x="4371917" y="2487692"/>
              <a:ext cx="1905000" cy="382916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52400" y="3490192"/>
            <a:ext cx="9296400" cy="3748809"/>
            <a:chOff x="152400" y="-27710"/>
            <a:chExt cx="9296400" cy="2716232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52400" y="-27710"/>
              <a:ext cx="9296400" cy="13231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dirty="0" smtClean="0"/>
                <a:t>10.  </a:t>
              </a:r>
              <a:r>
                <a:rPr lang="en-US" sz="4000" b="1" u="sng" dirty="0" smtClean="0"/>
                <a:t>Notching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Cutting</a:t>
              </a:r>
              <a:r>
                <a:rPr kumimoji="0" lang="en-US" sz="30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V-shaped wedges out of the seam allowance to reduce bulk.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" name="Picture 2" descr="clipping and notching 2!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</a:blip>
            <a:srcRect l="18883" t="55229" r="-1064" b="4337"/>
            <a:stretch>
              <a:fillRect/>
            </a:stretch>
          </p:blipFill>
          <p:spPr bwMode="auto">
            <a:xfrm rot="5400000">
              <a:off x="4190612" y="325934"/>
              <a:ext cx="1727976" cy="29971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"/>
            <a:ext cx="9296400" cy="3733799"/>
            <a:chOff x="152400" y="152400"/>
            <a:chExt cx="9296400" cy="3733799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b="1" noProof="0" dirty="0" smtClean="0"/>
                <a:t>11</a:t>
              </a: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000" b="1" u="sng" dirty="0" smtClean="0"/>
                <a:t>Cutting Line</a:t>
              </a:r>
              <a:endPara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The solid line on pattern pieces that you cut around.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257800" y="1524000"/>
              <a:ext cx="3200400" cy="2362199"/>
              <a:chOff x="3020568" y="1676400"/>
              <a:chExt cx="3913632" cy="291399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020568" y="1676400"/>
                <a:ext cx="3380232" cy="2913993"/>
                <a:chOff x="3886200" y="1905000"/>
                <a:chExt cx="4066032" cy="3505200"/>
              </a:xfrm>
            </p:grpSpPr>
            <p:sp>
              <p:nvSpPr>
                <p:cNvPr id="12" name="Hexagon 11"/>
                <p:cNvSpPr/>
                <p:nvPr/>
              </p:nvSpPr>
              <p:spPr>
                <a:xfrm>
                  <a:off x="3886200" y="1905000"/>
                  <a:ext cx="4066032" cy="3505200"/>
                </a:xfrm>
                <a:prstGeom prst="hexag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Hexagon 12"/>
                <p:cNvSpPr/>
                <p:nvPr/>
              </p:nvSpPr>
              <p:spPr>
                <a:xfrm>
                  <a:off x="4191000" y="2167759"/>
                  <a:ext cx="3456432" cy="2979683"/>
                </a:xfrm>
                <a:prstGeom prst="hexagon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Arrow Connector 15"/>
              <p:cNvCxnSpPr/>
              <p:nvPr/>
            </p:nvCxnSpPr>
            <p:spPr>
              <a:xfrm rot="10800000" flipV="1">
                <a:off x="5943600" y="1676400"/>
                <a:ext cx="990600" cy="533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152400" y="3429000"/>
            <a:ext cx="9296400" cy="3657600"/>
            <a:chOff x="152400" y="3429000"/>
            <a:chExt cx="9296400" cy="36576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52400" y="3429000"/>
              <a:ext cx="9296400" cy="16002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fontScale="92500"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300" b="1" noProof="0" dirty="0" smtClean="0"/>
                <a:t>12</a:t>
              </a:r>
              <a:r>
                <a:rPr kumimoji="0" lang="en-US" sz="43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.  </a:t>
              </a:r>
              <a:r>
                <a:rPr lang="en-US" sz="4300" b="1" u="sng" noProof="0" dirty="0" smtClean="0"/>
                <a:t>Stitching Line</a:t>
              </a:r>
              <a:endParaRPr kumimoji="0" 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The dashed line on a pattern that shows where the stitching should be.  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410200" y="4787462"/>
              <a:ext cx="2667000" cy="2299138"/>
              <a:chOff x="5410200" y="4787462"/>
              <a:chExt cx="2667000" cy="2299138"/>
            </a:xfrm>
          </p:grpSpPr>
          <p:sp>
            <p:nvSpPr>
              <p:cNvPr id="22" name="Hexagon 21"/>
              <p:cNvSpPr/>
              <p:nvPr/>
            </p:nvSpPr>
            <p:spPr>
              <a:xfrm>
                <a:off x="5410200" y="4787462"/>
                <a:ext cx="2667000" cy="2299138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5610125" y="4959811"/>
                <a:ext cx="2267150" cy="1954440"/>
              </a:xfrm>
              <a:prstGeom prst="hexagon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6934200" y="5239406"/>
                <a:ext cx="609603" cy="2469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71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2306" y="630375"/>
            <a:ext cx="9356587" cy="5313225"/>
            <a:chOff x="122306" y="630375"/>
            <a:chExt cx="9356587" cy="531322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630375"/>
              <a:ext cx="9296400" cy="2341425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13.  </a:t>
              </a:r>
              <a:r>
                <a:rPr kumimoji="0" lang="en-US" sz="4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Gathering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Two to three parallel rows of basting stitches to create fullness in a garment.</a:t>
              </a:r>
            </a:p>
          </p:txBody>
        </p:sp>
        <p:pic>
          <p:nvPicPr>
            <p:cNvPr id="11" name="Picture 10" descr="Gathering Pictu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06" y="2999475"/>
              <a:ext cx="9356587" cy="2944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1106</TotalTime>
  <Words>150</Words>
  <Application>Microsoft Office PowerPoint</Application>
  <PresentationFormat>Custom</PresentationFormat>
  <Paragraphs>94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Sewing 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Laura Schiers</cp:lastModifiedBy>
  <cp:revision>197</cp:revision>
  <dcterms:created xsi:type="dcterms:W3CDTF">2008-07-23T18:07:32Z</dcterms:created>
  <dcterms:modified xsi:type="dcterms:W3CDTF">2014-01-29T16:21:29Z</dcterms:modified>
</cp:coreProperties>
</file>