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9" r:id="rId2"/>
    <p:sldId id="266" r:id="rId3"/>
    <p:sldId id="281" r:id="rId4"/>
    <p:sldId id="267" r:id="rId5"/>
    <p:sldId id="268" r:id="rId6"/>
    <p:sldId id="269" r:id="rId7"/>
    <p:sldId id="270" r:id="rId8"/>
    <p:sldId id="258" r:id="rId9"/>
    <p:sldId id="259" r:id="rId10"/>
    <p:sldId id="260" r:id="rId11"/>
    <p:sldId id="261" r:id="rId12"/>
    <p:sldId id="262" r:id="rId13"/>
    <p:sldId id="263" r:id="rId14"/>
    <p:sldId id="264" r:id="rId15"/>
    <p:sldId id="280" r:id="rId16"/>
    <p:sldId id="272" r:id="rId17"/>
    <p:sldId id="273" r:id="rId18"/>
    <p:sldId id="274" r:id="rId19"/>
    <p:sldId id="278" r:id="rId20"/>
    <p:sldId id="277" r:id="rId21"/>
    <p:sldId id="27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BF33"/>
    <a:srgbClr val="A0D664"/>
    <a:srgbClr val="B0CD47"/>
    <a:srgbClr val="FFFFA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33" autoAdjust="0"/>
  </p:normalViewPr>
  <p:slideViewPr>
    <p:cSldViewPr>
      <p:cViewPr>
        <p:scale>
          <a:sx n="60" d="100"/>
          <a:sy n="60" d="100"/>
        </p:scale>
        <p:origin x="11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D951802-6D51-479E-9A7D-A3DAE72E6A2A}" type="datetimeFigureOut">
              <a:rPr lang="en-US"/>
              <a:pPr>
                <a:defRPr/>
              </a:pPr>
              <a:t>7/30/2012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80EAE7A-B7F7-49F1-ACED-8C5EAF5AB88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fruit or 100% fruit juice counts as part of the fruit group.  Fruits may be fresh, canned, frozen or dried.  They may be whole, cut up or pureed.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A44A9F-97F2-4975-A4C8-A8CE713ACE33}"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Find out how many calories YOU need per day to manage weight.</a:t>
            </a:r>
          </a:p>
          <a:p>
            <a:pPr>
              <a:spcBef>
                <a:spcPct val="0"/>
              </a:spcBef>
            </a:pPr>
            <a:endParaRPr lang="en-US" dirty="0" smtClean="0"/>
          </a:p>
          <a:p>
            <a:pPr>
              <a:spcBef>
                <a:spcPct val="0"/>
              </a:spcBef>
            </a:pPr>
            <a:r>
              <a:rPr lang="en-US" dirty="0" smtClean="0"/>
              <a:t>Take the time to fully enjoy your food and pay attention to hunger and fullness cues.</a:t>
            </a:r>
          </a:p>
          <a:p>
            <a:pPr>
              <a:spcBef>
                <a:spcPct val="0"/>
              </a:spcBef>
            </a:pPr>
            <a:endParaRPr lang="en-US" dirty="0" smtClean="0"/>
          </a:p>
          <a:p>
            <a:pPr>
              <a:spcBef>
                <a:spcPct val="0"/>
              </a:spcBef>
            </a:pPr>
            <a:r>
              <a:rPr lang="en-US" dirty="0" smtClean="0"/>
              <a:t>Use a smaller plate, bowl and glass.</a:t>
            </a:r>
          </a:p>
          <a:p>
            <a:pPr>
              <a:spcBef>
                <a:spcPct val="0"/>
              </a:spcBef>
            </a:pPr>
            <a:endParaRPr lang="en-US" dirty="0" smtClean="0"/>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6AB510-03CA-4D34-BB5A-C0F944E1BDB7}"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Make the following the basis for meals and snacks:</a:t>
            </a:r>
          </a:p>
          <a:p>
            <a:pPr>
              <a:spcBef>
                <a:spcPct val="0"/>
              </a:spcBef>
            </a:pPr>
            <a:endParaRPr lang="en-US" smtClean="0"/>
          </a:p>
          <a:p>
            <a:pPr>
              <a:spcBef>
                <a:spcPct val="0"/>
              </a:spcBef>
            </a:pPr>
            <a:r>
              <a:rPr lang="en-US" smtClean="0"/>
              <a:t>Choose red, orange and dark green vegetables. </a:t>
            </a:r>
          </a:p>
          <a:p>
            <a:pPr>
              <a:spcBef>
                <a:spcPct val="0"/>
              </a:spcBef>
            </a:pPr>
            <a:r>
              <a:rPr lang="en-US" smtClean="0"/>
              <a:t>Add fruit as part of the meal, side dish or dessert.</a:t>
            </a:r>
          </a:p>
          <a:p>
            <a:pPr>
              <a:spcBef>
                <a:spcPct val="0"/>
              </a:spcBef>
            </a:pPr>
            <a:r>
              <a:rPr lang="en-US" smtClean="0"/>
              <a:t>Low-Fat and fat-free options provide the same amount of calcium and other nutrients, but with fewer calories and less saturated fat.  </a:t>
            </a:r>
          </a:p>
          <a:p>
            <a:pPr>
              <a:spcBef>
                <a:spcPct val="0"/>
              </a:spcBef>
            </a:pPr>
            <a:r>
              <a:rPr lang="en-US" smtClean="0"/>
              <a:t>Substitute whole grains for refined products.  Examples:  Use wheat bread instead of white bread; brown rice instead of white rice.  </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87EF1E-0D40-4028-85DB-774ABDD54212}"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Cut back on foods high in solid fats, added sugar and salt.  Use these foods as occasional treats, not as “everyday” foods.  </a:t>
            </a:r>
          </a:p>
          <a:p>
            <a:pPr>
              <a:spcBef>
                <a:spcPct val="0"/>
              </a:spcBef>
            </a:pPr>
            <a:endParaRPr lang="en-US" smtClean="0"/>
          </a:p>
          <a:p>
            <a:pPr>
              <a:spcBef>
                <a:spcPct val="0"/>
              </a:spcBef>
            </a:pPr>
            <a:r>
              <a:rPr lang="en-US" smtClean="0"/>
              <a:t>Select low or reduced sodium or no-salt food items.  </a:t>
            </a:r>
          </a:p>
          <a:p>
            <a:pPr>
              <a:spcBef>
                <a:spcPct val="0"/>
              </a:spcBef>
            </a:pPr>
            <a:endParaRPr lang="en-US" smtClean="0"/>
          </a:p>
          <a:p>
            <a:pPr>
              <a:spcBef>
                <a:spcPct val="0"/>
              </a:spcBef>
            </a:pPr>
            <a:r>
              <a:rPr lang="en-US" smtClean="0"/>
              <a:t>Soda, energy drinks and sports drinks are a major source of added sugar and calories in the American diet.    </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0F6C4D-613F-4345-86EE-A7AACE6ACEC6}"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r>
              <a:rPr lang="en-US" dirty="0" smtClean="0"/>
              <a:t>Oils from plant sources don’t contain any cholesterol.  They are a healthier fat source.  </a:t>
            </a:r>
          </a:p>
          <a:p>
            <a:pPr fontAlgn="auto">
              <a:spcBef>
                <a:spcPts val="0"/>
              </a:spcBef>
              <a:spcAft>
                <a:spcPts val="0"/>
              </a:spcAft>
              <a:defRPr/>
            </a:pPr>
            <a:endParaRPr lang="en-US" dirty="0" smtClean="0"/>
          </a:p>
          <a:p>
            <a:pPr fontAlgn="auto">
              <a:spcBef>
                <a:spcPts val="0"/>
              </a:spcBef>
              <a:spcAft>
                <a:spcPts val="0"/>
              </a:spcAft>
              <a:defRPr/>
            </a:pPr>
            <a:r>
              <a:rPr lang="en-US" u="sng" dirty="0" smtClean="0"/>
              <a:t>Examples</a:t>
            </a:r>
            <a:r>
              <a:rPr lang="en-US" dirty="0" smtClean="0"/>
              <a:t>:  </a:t>
            </a:r>
          </a:p>
          <a:p>
            <a:pPr marL="1009650" lvl="1" indent="-609600" fontAlgn="auto">
              <a:lnSpc>
                <a:spcPct val="90000"/>
              </a:lnSpc>
              <a:spcBef>
                <a:spcPts val="0"/>
              </a:spcBef>
              <a:spcAft>
                <a:spcPts val="0"/>
              </a:spcAft>
              <a:defRPr/>
            </a:pPr>
            <a:r>
              <a:rPr lang="en-US" dirty="0" smtClean="0"/>
              <a:t>Polyunsaturated Fats Food Source: </a:t>
            </a:r>
          </a:p>
          <a:p>
            <a:pPr marL="1009650" lvl="1" indent="-609600" fontAlgn="auto">
              <a:lnSpc>
                <a:spcPct val="90000"/>
              </a:lnSpc>
              <a:spcBef>
                <a:spcPts val="0"/>
              </a:spcBef>
              <a:spcAft>
                <a:spcPts val="0"/>
              </a:spcAft>
              <a:defRPr/>
            </a:pPr>
            <a:r>
              <a:rPr lang="en-US" sz="3200" dirty="0" smtClean="0"/>
              <a:t>	Most Vegetable Oils, Corn Oil, Soybean Oil, Safflower Oil  </a:t>
            </a:r>
          </a:p>
          <a:p>
            <a:pPr marL="1009650" lvl="1" indent="-609600" fontAlgn="auto">
              <a:lnSpc>
                <a:spcPct val="90000"/>
              </a:lnSpc>
              <a:spcBef>
                <a:spcPts val="0"/>
              </a:spcBef>
              <a:spcAft>
                <a:spcPts val="0"/>
              </a:spcAft>
              <a:defRPr/>
            </a:pPr>
            <a:endParaRPr lang="en-US" dirty="0" smtClean="0"/>
          </a:p>
          <a:p>
            <a:pPr marL="1009650" lvl="1" indent="-609600" fontAlgn="auto">
              <a:lnSpc>
                <a:spcPct val="90000"/>
              </a:lnSpc>
              <a:spcBef>
                <a:spcPts val="0"/>
              </a:spcBef>
              <a:spcAft>
                <a:spcPts val="0"/>
              </a:spcAft>
              <a:defRPr/>
            </a:pPr>
            <a:r>
              <a:rPr lang="en-US" dirty="0" smtClean="0"/>
              <a:t>Monounsaturated Fats </a:t>
            </a:r>
            <a:r>
              <a:rPr lang="en-US" sz="3600" dirty="0" smtClean="0"/>
              <a:t>Food Sources: </a:t>
            </a:r>
          </a:p>
          <a:p>
            <a:pPr marL="1409700" lvl="2" indent="-609600" fontAlgn="auto">
              <a:lnSpc>
                <a:spcPct val="90000"/>
              </a:lnSpc>
              <a:spcBef>
                <a:spcPts val="0"/>
              </a:spcBef>
              <a:spcAft>
                <a:spcPts val="0"/>
              </a:spcAft>
              <a:buFont typeface="Times New Roman" pitchFamily="1" charset="0"/>
              <a:buNone/>
              <a:defRPr/>
            </a:pPr>
            <a:r>
              <a:rPr lang="en-US" sz="3200" dirty="0" smtClean="0"/>
              <a:t>Olives, Olive Oil, Avocados, Peanuts, Peanut Oil, Canola Oil    </a:t>
            </a:r>
          </a:p>
          <a:p>
            <a:pPr fontAlgn="auto">
              <a:spcBef>
                <a:spcPts val="0"/>
              </a:spcBef>
              <a:spcAft>
                <a:spcPts val="0"/>
              </a:spcAft>
              <a:defRPr/>
            </a:pPr>
            <a:endParaRPr lang="en-US" dirty="0" smtClean="0"/>
          </a:p>
          <a:p>
            <a:pPr fontAlgn="auto">
              <a:spcBef>
                <a:spcPts val="0"/>
              </a:spcBef>
              <a:spcAft>
                <a:spcPts val="0"/>
              </a:spcAft>
              <a:defRPr/>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fontAlgn="auto">
              <a:spcBef>
                <a:spcPts val="0"/>
              </a:spcBef>
              <a:spcAft>
                <a:spcPts val="0"/>
              </a:spcAft>
              <a:defRPr/>
            </a:pPr>
            <a:endParaRPr lang="en-US" dirty="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F582FD-3D87-48E9-8B12-01FD57B2D591}"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EC7AA5-B44C-4C31-A82E-6B1F3167AC48}"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fruit or 100% fruit juice counts as part of the fruit group.  Fruits may be fresh, canned, frozen or dried.  They may be whole, cut up or pureed.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A44A9F-97F2-4975-A4C8-A8CE713ACE33}"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Any vegetable or 100% vegetable juice counts as a member of the vegetable group.  Vegetables may be raw or cooked, fresh, frozen, canned or dried/dehydrated.  They may be whole, cut up or mashed.</a:t>
            </a:r>
          </a:p>
          <a:p>
            <a:pPr fontAlgn="auto">
              <a:spcBef>
                <a:spcPts val="0"/>
              </a:spcBef>
              <a:spcAft>
                <a:spcPts val="0"/>
              </a:spcAft>
              <a:defRPr/>
            </a:pPr>
            <a:endParaRPr lang="en-US" dirty="0" smtClean="0"/>
          </a:p>
          <a:p>
            <a:pPr fontAlgn="auto">
              <a:spcBef>
                <a:spcPts val="0"/>
              </a:spcBef>
              <a:spcAft>
                <a:spcPts val="0"/>
              </a:spcAft>
              <a:defRPr/>
            </a:pPr>
            <a:r>
              <a:rPr lang="en-US" dirty="0" smtClean="0"/>
              <a:t>Vegetables are organized into five sub-groups based on their nutrient content:</a:t>
            </a:r>
          </a:p>
          <a:p>
            <a:pPr marL="228600" indent="-228600" fontAlgn="auto">
              <a:spcBef>
                <a:spcPts val="0"/>
              </a:spcBef>
              <a:spcAft>
                <a:spcPts val="0"/>
              </a:spcAft>
              <a:buFontTx/>
              <a:buAutoNum type="arabicPeriod"/>
              <a:defRPr/>
            </a:pPr>
            <a:r>
              <a:rPr lang="en-US" dirty="0" smtClean="0"/>
              <a:t>Dark Green Vegetables:  broccoli, dark green leafy lettuce, spinach</a:t>
            </a:r>
          </a:p>
          <a:p>
            <a:pPr marL="228600" indent="-228600" fontAlgn="auto">
              <a:spcBef>
                <a:spcPts val="0"/>
              </a:spcBef>
              <a:spcAft>
                <a:spcPts val="0"/>
              </a:spcAft>
              <a:buFontTx/>
              <a:buAutoNum type="arabicPeriod"/>
              <a:defRPr/>
            </a:pPr>
            <a:r>
              <a:rPr lang="en-US" dirty="0" smtClean="0"/>
              <a:t>Red and Orange Vegetables:  squash, carrots, pumpkin, tomatoes, red peppers, sweet potatoes</a:t>
            </a:r>
          </a:p>
          <a:p>
            <a:pPr marL="228600" indent="-228600" fontAlgn="auto">
              <a:spcBef>
                <a:spcPts val="0"/>
              </a:spcBef>
              <a:spcAft>
                <a:spcPts val="0"/>
              </a:spcAft>
              <a:buFontTx/>
              <a:buAutoNum type="arabicPeriod"/>
              <a:defRPr/>
            </a:pPr>
            <a:r>
              <a:rPr lang="en-US" dirty="0" smtClean="0"/>
              <a:t>Beans and Peas:  black beans, pinto beans, kidney beans, soy beans, lentil beans, split peas </a:t>
            </a:r>
          </a:p>
          <a:p>
            <a:pPr marL="228600" indent="-228600" fontAlgn="auto">
              <a:spcBef>
                <a:spcPts val="0"/>
              </a:spcBef>
              <a:spcAft>
                <a:spcPts val="0"/>
              </a:spcAft>
              <a:buFontTx/>
              <a:buAutoNum type="arabicPeriod"/>
              <a:defRPr/>
            </a:pPr>
            <a:r>
              <a:rPr lang="en-US" dirty="0" smtClean="0"/>
              <a:t>Starchy Vegetables:  corn, green peas, lima beans, potatoes</a:t>
            </a:r>
          </a:p>
          <a:p>
            <a:pPr marL="228600" indent="-228600" fontAlgn="auto">
              <a:spcBef>
                <a:spcPts val="0"/>
              </a:spcBef>
              <a:spcAft>
                <a:spcPts val="0"/>
              </a:spcAft>
              <a:buFontTx/>
              <a:buAutoNum type="arabicPeriod"/>
              <a:defRPr/>
            </a:pPr>
            <a:r>
              <a:rPr lang="en-US" dirty="0" smtClean="0"/>
              <a:t>Other Vegetables:  artichokes, asparagus, avocados, beets, Brussels sprouts, cabbage, cauliflower, celery, cucumbers, eggplant, green beans, peppers, iceberg lettuce, mushrooms, onions, zucchini  </a:t>
            </a:r>
          </a:p>
          <a:p>
            <a:pPr marL="228600" indent="-228600" fontAlgn="auto">
              <a:spcBef>
                <a:spcPts val="0"/>
              </a:spcBef>
              <a:spcAft>
                <a:spcPts val="0"/>
              </a:spcAft>
              <a:buFontTx/>
              <a:buAutoNum type="arabicPeriod"/>
              <a:defRPr/>
            </a:pPr>
            <a:endParaRPr lang="en-US" dirty="0" smtClean="0"/>
          </a:p>
          <a:p>
            <a:pPr marL="228600" indent="-228600" fontAlgn="auto">
              <a:spcBef>
                <a:spcPts val="0"/>
              </a:spcBef>
              <a:spcAft>
                <a:spcPts val="0"/>
              </a:spcAft>
              <a:defRPr/>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C262E3-ED2E-4F8D-84A6-F3D99BBAB26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foods made from meat, poultry, seafood, beans and peas, eggs, processed soy products, nuts and seeds are considered part of the protein food group.  Beans and peas are also part of the vegetable group.  </a:t>
            </a:r>
          </a:p>
          <a:p>
            <a:pPr>
              <a:spcBef>
                <a:spcPct val="0"/>
              </a:spcBef>
            </a:pPr>
            <a:endParaRPr lang="en-US" smtClean="0"/>
          </a:p>
          <a:p>
            <a:pPr>
              <a:spcBef>
                <a:spcPct val="0"/>
              </a:spcBef>
            </a:pPr>
            <a:r>
              <a:rPr lang="en-US" smtClean="0"/>
              <a:t>Select a variety of protein foods to improve nutrient intake and health benefits, including at least 8 oz. of cooked seafood per week.  </a:t>
            </a:r>
          </a:p>
          <a:p>
            <a:pPr>
              <a:spcBef>
                <a:spcPct val="0"/>
              </a:spcBef>
            </a:pPr>
            <a:endParaRPr lang="en-US" smtClean="0"/>
          </a:p>
          <a:p>
            <a:pPr>
              <a:spcBef>
                <a:spcPct val="0"/>
              </a:spcBef>
            </a:pPr>
            <a:r>
              <a:rPr lang="en-US" smtClean="0"/>
              <a:t>Examples:</a:t>
            </a:r>
          </a:p>
          <a:p>
            <a:pPr>
              <a:spcBef>
                <a:spcPct val="0"/>
              </a:spcBef>
            </a:pPr>
            <a:r>
              <a:rPr lang="en-US" smtClean="0"/>
              <a:t>Meats:  lean cuts of beef, ham, pork or veal</a:t>
            </a:r>
          </a:p>
          <a:p>
            <a:pPr>
              <a:spcBef>
                <a:spcPct val="0"/>
              </a:spcBef>
            </a:pPr>
            <a:r>
              <a:rPr lang="en-US" smtClean="0"/>
              <a:t>Eggs</a:t>
            </a:r>
          </a:p>
          <a:p>
            <a:pPr>
              <a:spcBef>
                <a:spcPct val="0"/>
              </a:spcBef>
            </a:pPr>
            <a:r>
              <a:rPr lang="en-US" smtClean="0"/>
              <a:t>Beans and Peas  </a:t>
            </a:r>
          </a:p>
          <a:p>
            <a:pPr>
              <a:spcBef>
                <a:spcPct val="0"/>
              </a:spcBef>
            </a:pPr>
            <a:r>
              <a:rPr lang="en-US" smtClean="0"/>
              <a:t>Processed Soy Products:  tofu, veggie burgers, TVP (Textured Vegetable Protein)</a:t>
            </a:r>
          </a:p>
          <a:p>
            <a:pPr>
              <a:spcBef>
                <a:spcPct val="0"/>
              </a:spcBef>
            </a:pPr>
            <a:r>
              <a:rPr lang="en-US" smtClean="0"/>
              <a:t>Poultry:  chicken, duck, goose, turkey</a:t>
            </a:r>
          </a:p>
          <a:p>
            <a:pPr>
              <a:spcBef>
                <a:spcPct val="0"/>
              </a:spcBef>
            </a:pPr>
            <a:r>
              <a:rPr lang="en-US" smtClean="0"/>
              <a:t>Nuts and Seeds:  almonds, cashews, peanuts, sesame seeds, walnuts</a:t>
            </a:r>
          </a:p>
          <a:p>
            <a:pPr>
              <a:spcBef>
                <a:spcPct val="0"/>
              </a:spcBef>
            </a:pPr>
            <a:r>
              <a:rPr lang="en-US" smtClean="0"/>
              <a:t>Seafood:  catfish, cod, flounder, halibut, salmon, tuna, trout</a:t>
            </a:r>
          </a:p>
          <a:p>
            <a:pPr>
              <a:spcBef>
                <a:spcPct val="0"/>
              </a:spcBef>
            </a:pPr>
            <a:r>
              <a:rPr lang="en-US" smtClean="0"/>
              <a:t>Shellfish and Canned Fish:  clams, crabs, lobsters, shrimp, calamari, anchovies, sardines</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8ED6B2-C89C-42DE-B1D9-5D88C00407FB}"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Grains are divided into two subgroups:</a:t>
            </a:r>
          </a:p>
          <a:p>
            <a:pPr>
              <a:spcBef>
                <a:spcPct val="0"/>
              </a:spcBef>
            </a:pPr>
            <a:endParaRPr lang="en-US" smtClean="0"/>
          </a:p>
          <a:p>
            <a:pPr>
              <a:spcBef>
                <a:spcPct val="0"/>
              </a:spcBef>
            </a:pPr>
            <a:r>
              <a:rPr lang="en-US" u="sng" smtClean="0"/>
              <a:t>Whole Grains</a:t>
            </a:r>
            <a:r>
              <a:rPr lang="en-US" smtClean="0"/>
              <a:t>:  contain the entire grain kernel (bran, germ and endosperm)</a:t>
            </a:r>
          </a:p>
          <a:p>
            <a:pPr>
              <a:spcBef>
                <a:spcPct val="0"/>
              </a:spcBef>
            </a:pPr>
            <a:r>
              <a:rPr lang="en-US" smtClean="0"/>
              <a:t>Examples:  whole wheat flour, cracked wheat, oatmeal, brown rice</a:t>
            </a:r>
          </a:p>
          <a:p>
            <a:pPr>
              <a:spcBef>
                <a:spcPct val="0"/>
              </a:spcBef>
            </a:pPr>
            <a:endParaRPr lang="en-US" smtClean="0"/>
          </a:p>
          <a:p>
            <a:pPr>
              <a:spcBef>
                <a:spcPct val="0"/>
              </a:spcBef>
            </a:pPr>
            <a:r>
              <a:rPr lang="en-US" u="sng" smtClean="0"/>
              <a:t>Refined Grains</a:t>
            </a:r>
            <a:r>
              <a:rPr lang="en-US" smtClean="0"/>
              <a:t>:  have been milled (a process that removes the bran and germ).  This is done to give grains a finer texture and improve their shelf life, but it also removes dietary fiber, iron and many B-Vitamins.</a:t>
            </a:r>
          </a:p>
          <a:p>
            <a:pPr>
              <a:spcBef>
                <a:spcPct val="0"/>
              </a:spcBef>
            </a:pPr>
            <a:r>
              <a:rPr lang="en-US" smtClean="0"/>
              <a:t>Examples:  white flour, white rice, spaghetti, pretzels, crackers, breakfast cereals</a:t>
            </a:r>
          </a:p>
          <a:p>
            <a:pPr>
              <a:spcBef>
                <a:spcPct val="0"/>
              </a:spcBef>
            </a:pPr>
            <a:r>
              <a:rPr lang="en-US" smtClean="0"/>
              <a:t>*Note:  Most refined grains are enriched.  This means certain B-Vitamins and Iron are added back in after processing.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A4F09D-C12E-40ED-BE5E-8937618D4AE3}"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fluid milk products and many foods made from milk are considered part of this group.</a:t>
            </a:r>
          </a:p>
          <a:p>
            <a:pPr>
              <a:spcBef>
                <a:spcPct val="0"/>
              </a:spcBef>
            </a:pPr>
            <a:endParaRPr lang="en-US" smtClean="0"/>
          </a:p>
          <a:p>
            <a:pPr>
              <a:spcBef>
                <a:spcPct val="0"/>
              </a:spcBef>
            </a:pPr>
            <a:r>
              <a:rPr lang="en-US" smtClean="0"/>
              <a:t>Foods made from milk that retain their calcium content are part of this group.</a:t>
            </a:r>
          </a:p>
          <a:p>
            <a:pPr>
              <a:spcBef>
                <a:spcPct val="0"/>
              </a:spcBef>
            </a:pPr>
            <a:r>
              <a:rPr lang="en-US" smtClean="0"/>
              <a:t>Examples:  milk, flavored milks, yogurt, milk based desserts, cheese</a:t>
            </a:r>
          </a:p>
          <a:p>
            <a:pPr>
              <a:spcBef>
                <a:spcPct val="0"/>
              </a:spcBef>
            </a:pPr>
            <a:endParaRPr lang="en-US" smtClean="0"/>
          </a:p>
          <a:p>
            <a:pPr>
              <a:spcBef>
                <a:spcPct val="0"/>
              </a:spcBef>
            </a:pPr>
            <a:r>
              <a:rPr lang="en-US" smtClean="0"/>
              <a:t>Foods made from milk that have little or no calcium such as cream cheese, cream and butter, are not considered part of this group.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D3CEE9-514D-43FB-B8AA-A0FAA14B0A0D}"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Monitor food and beverage intake, physical activity and body weight.</a:t>
            </a:r>
          </a:p>
          <a:p>
            <a:pPr>
              <a:spcBef>
                <a:spcPct val="0"/>
              </a:spcBef>
              <a:buFontTx/>
              <a:buChar char="•"/>
            </a:pPr>
            <a:r>
              <a:rPr lang="en-US" smtClean="0"/>
              <a:t>Reduce portion size. </a:t>
            </a:r>
          </a:p>
          <a:p>
            <a:pPr>
              <a:spcBef>
                <a:spcPct val="0"/>
              </a:spcBef>
              <a:buFontTx/>
              <a:buChar char="•"/>
            </a:pPr>
            <a:r>
              <a:rPr lang="en-US" smtClean="0"/>
              <a:t>When eating out, make better choices.</a:t>
            </a:r>
          </a:p>
          <a:p>
            <a:pPr>
              <a:spcBef>
                <a:spcPct val="0"/>
              </a:spcBef>
              <a:buFontTx/>
              <a:buChar char="•"/>
            </a:pPr>
            <a:r>
              <a:rPr lang="en-US" smtClean="0"/>
              <a:t>Limit screen time. </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5C06CC-DBD3-41A4-AA64-56C9BF5103B4}"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4,000 mg = about 1 tsp.</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047285-2484-4FE2-972F-BF1E5EA9AB16}"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Choose seafood products in place of some meat/poultry.  (At least 8 oz. per week for teens and adults.)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BAE66-80D1-4390-BB53-25A167429053}"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8AB9B5-E18E-43A5-ADA8-5EE47C2FB6C7}" type="datetimeFigureOut">
              <a:rPr lang="en-US"/>
              <a:pPr>
                <a:defRPr/>
              </a:pPr>
              <a:t>7/30/2012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A0F6FC-2B96-4C60-8C53-B25CE380AC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E98678-4C8B-4816-B7D3-DBD8969C631E}" type="datetimeFigureOut">
              <a:rPr lang="en-US"/>
              <a:pPr>
                <a:defRPr/>
              </a:pPr>
              <a:t>7/30/2012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FDA911-641B-4745-AFC3-41B8AD5A2A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A7E7F0-BDB1-476D-9EBF-DF7F913C3E69}" type="datetimeFigureOut">
              <a:rPr lang="en-US"/>
              <a:pPr>
                <a:defRPr/>
              </a:pPr>
              <a:t>7/30/2012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5C3891-E93D-41AE-A30C-01B1284538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649E68-F919-4306-84FB-D2353DCB447F}" type="datetimeFigureOut">
              <a:rPr lang="en-US"/>
              <a:pPr>
                <a:defRPr/>
              </a:pPr>
              <a:t>7/30/2012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7477ED-99FA-4B53-9139-74F33193EA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F0CA54-18B5-4321-9797-4991175218C2}" type="datetimeFigureOut">
              <a:rPr lang="en-US"/>
              <a:pPr>
                <a:defRPr/>
              </a:pPr>
              <a:t>7/30/2012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93E530-490B-4DB9-AF78-090B56F613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B4810E-834C-4D3C-873D-816173FBCCD5}" type="datetimeFigureOut">
              <a:rPr lang="en-US"/>
              <a:pPr>
                <a:defRPr/>
              </a:pPr>
              <a:t>7/30/2012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D91E02-2154-40BE-87FD-46404EA69F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31467F-6AF6-45A6-9895-69D7F78839A2}" type="datetimeFigureOut">
              <a:rPr lang="en-US"/>
              <a:pPr>
                <a:defRPr/>
              </a:pPr>
              <a:t>7/30/2012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CD0ABA-CAEE-4DD8-B4B1-D2717DAA0C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0CBCD72-4935-480C-B03B-6BF8E1461706}" type="datetimeFigureOut">
              <a:rPr lang="en-US"/>
              <a:pPr>
                <a:defRPr/>
              </a:pPr>
              <a:t>7/30/2012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AF6E76-91DB-4E12-89F6-25A1AA591C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A7DB51-D2C2-45F1-9CE7-093A9EFA195E}" type="datetimeFigureOut">
              <a:rPr lang="en-US"/>
              <a:pPr>
                <a:defRPr/>
              </a:pPr>
              <a:t>7/30/2012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D9D6F6-167A-45AA-95FD-DE36B3C5AD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728FAE-668C-4B4B-BD73-000386153061}" type="datetimeFigureOut">
              <a:rPr lang="en-US"/>
              <a:pPr>
                <a:defRPr/>
              </a:pPr>
              <a:t>7/30/2012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674C60-550D-47E7-9E23-E2B2A25017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5B6611-0666-4EFF-B95E-21EEC4D05551}" type="datetimeFigureOut">
              <a:rPr lang="en-US"/>
              <a:pPr>
                <a:defRPr/>
              </a:pPr>
              <a:t>7/30/2012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E000B3-C453-462F-90F4-249A582EFE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03822F8-C610-47CA-8AC8-26025DC490A4}" type="datetimeFigureOut">
              <a:rPr lang="en-US"/>
              <a:pPr>
                <a:defRPr/>
              </a:pPr>
              <a:t>7/30/2012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3553118-4A6E-4CC0-AAB9-A0B5651AC2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4578" name="Group 6"/>
          <p:cNvGrpSpPr>
            <a:grpSpLocks/>
          </p:cNvGrpSpPr>
          <p:nvPr/>
        </p:nvGrpSpPr>
        <p:grpSpPr bwMode="auto">
          <a:xfrm>
            <a:off x="2019300" y="2170113"/>
            <a:ext cx="5105400" cy="4559300"/>
            <a:chOff x="2514600" y="2133600"/>
            <a:chExt cx="5334000" cy="4724400"/>
          </a:xfrm>
        </p:grpSpPr>
        <p:sp>
          <p:nvSpPr>
            <p:cNvPr id="6" name="Rectangle 5"/>
            <p:cNvSpPr/>
            <p:nvPr/>
          </p:nvSpPr>
          <p:spPr>
            <a:xfrm>
              <a:off x="2514600" y="2133600"/>
              <a:ext cx="5334000" cy="472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83" name="Picture 4"/>
            <p:cNvPicPr>
              <a:picLocks noChangeAspect="1" noChangeArrowheads="1"/>
            </p:cNvPicPr>
            <p:nvPr/>
          </p:nvPicPr>
          <p:blipFill>
            <a:blip r:embed="rId2" cstate="print"/>
            <a:srcRect l="10300" t="28590" r="11417" b="17406"/>
            <a:stretch>
              <a:fillRect/>
            </a:stretch>
          </p:blipFill>
          <p:spPr bwMode="auto">
            <a:xfrm>
              <a:off x="2781300" y="2348508"/>
              <a:ext cx="4800600" cy="4294585"/>
            </a:xfrm>
            <a:prstGeom prst="rect">
              <a:avLst/>
            </a:prstGeom>
            <a:noFill/>
            <a:ln w="9525">
              <a:noFill/>
              <a:miter lim="800000"/>
              <a:headEnd/>
              <a:tailEnd/>
            </a:ln>
          </p:spPr>
        </p:pic>
      </p:grpSp>
      <p:sp>
        <p:nvSpPr>
          <p:cNvPr id="7" name="Rectangle 6"/>
          <p:cNvSpPr/>
          <p:nvPr/>
        </p:nvSpPr>
        <p:spPr>
          <a:xfrm>
            <a:off x="495300" y="152400"/>
            <a:ext cx="8153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0" name="Title 1"/>
          <p:cNvSpPr>
            <a:spLocks noGrp="1"/>
          </p:cNvSpPr>
          <p:nvPr>
            <p:ph type="ctrTitle"/>
          </p:nvPr>
        </p:nvSpPr>
        <p:spPr>
          <a:xfrm>
            <a:off x="685800" y="217488"/>
            <a:ext cx="7772400" cy="925512"/>
          </a:xfrm>
        </p:spPr>
        <p:txBody>
          <a:bodyPr/>
          <a:lstStyle/>
          <a:p>
            <a:r>
              <a:rPr lang="en-US" smtClean="0">
                <a:latin typeface="Aharoni" pitchFamily="2" charset="-79"/>
                <a:cs typeface="Aharoni" pitchFamily="2" charset="-79"/>
              </a:rPr>
              <a:t>MyPlate</a:t>
            </a:r>
          </a:p>
        </p:txBody>
      </p:sp>
      <p:sp>
        <p:nvSpPr>
          <p:cNvPr id="24581" name="Subtitle 2"/>
          <p:cNvSpPr>
            <a:spLocks noGrp="1"/>
          </p:cNvSpPr>
          <p:nvPr>
            <p:ph type="subTitle" idx="1"/>
          </p:nvPr>
        </p:nvSpPr>
        <p:spPr>
          <a:xfrm>
            <a:off x="469900" y="1066800"/>
            <a:ext cx="9067800" cy="1752600"/>
          </a:xfrm>
        </p:spPr>
        <p:txBody>
          <a:bodyPr/>
          <a:lstStyle/>
          <a:p>
            <a:pPr marL="514350" indent="-514350" algn="l"/>
            <a:r>
              <a:rPr lang="en-US" sz="3000" b="1" smtClean="0">
                <a:solidFill>
                  <a:schemeClr val="tx1"/>
                </a:solidFill>
              </a:rPr>
              <a:t>- MyPlate was released in June 2011.</a:t>
            </a:r>
          </a:p>
          <a:p>
            <a:pPr marL="514350" indent="-514350" algn="l"/>
            <a:r>
              <a:rPr lang="en-US" sz="3000" b="1" smtClean="0">
                <a:solidFill>
                  <a:schemeClr val="tx1"/>
                </a:solidFill>
              </a:rPr>
              <a:t>- Recommendations are for 2 years of age and older.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0" y="152400"/>
            <a:ext cx="9144000" cy="3048000"/>
          </a:xfrm>
        </p:spPr>
        <p:txBody>
          <a:bodyPr/>
          <a:lstStyle/>
          <a:p>
            <a:pPr marL="514350" indent="-514350" algn="l"/>
            <a:r>
              <a:rPr lang="en-US" b="1" smtClean="0">
                <a:solidFill>
                  <a:schemeClr val="tx1"/>
                </a:solidFill>
              </a:rPr>
              <a:t>2.  </a:t>
            </a:r>
            <a:r>
              <a:rPr lang="en-US" b="1" u="sng" smtClean="0">
                <a:solidFill>
                  <a:schemeClr val="tx1"/>
                </a:solidFill>
              </a:rPr>
              <a:t>Balance Calories to Manage Weight</a:t>
            </a:r>
          </a:p>
          <a:p>
            <a:pPr marL="971550" lvl="1" indent="-514350" algn="l">
              <a:buFont typeface="Arial" charset="0"/>
              <a:buChar char="•"/>
            </a:pPr>
            <a:r>
              <a:rPr lang="en-US" b="1" smtClean="0">
                <a:solidFill>
                  <a:schemeClr val="tx1"/>
                </a:solidFill>
              </a:rPr>
              <a:t>Control total calorie intake to manage body weight.</a:t>
            </a:r>
          </a:p>
          <a:p>
            <a:pPr marL="971550" lvl="1" indent="-514350" algn="l">
              <a:buFont typeface="Arial" charset="0"/>
              <a:buChar char="•"/>
            </a:pPr>
            <a:r>
              <a:rPr lang="en-US" b="1" smtClean="0">
                <a:solidFill>
                  <a:schemeClr val="tx1"/>
                </a:solidFill>
              </a:rPr>
              <a:t>Increase physical activity and reduce “screen time”.  </a:t>
            </a:r>
          </a:p>
        </p:txBody>
      </p:sp>
      <p:grpSp>
        <p:nvGrpSpPr>
          <p:cNvPr id="16387" name="Group 13"/>
          <p:cNvGrpSpPr>
            <a:grpSpLocks/>
          </p:cNvGrpSpPr>
          <p:nvPr/>
        </p:nvGrpSpPr>
        <p:grpSpPr bwMode="auto">
          <a:xfrm>
            <a:off x="1485900" y="1905000"/>
            <a:ext cx="6172200" cy="4676775"/>
            <a:chOff x="1485900" y="1981200"/>
            <a:chExt cx="6172200" cy="4676829"/>
          </a:xfrm>
        </p:grpSpPr>
        <p:grpSp>
          <p:nvGrpSpPr>
            <p:cNvPr id="16388" name="Group 10"/>
            <p:cNvGrpSpPr>
              <a:grpSpLocks/>
            </p:cNvGrpSpPr>
            <p:nvPr/>
          </p:nvGrpSpPr>
          <p:grpSpPr bwMode="auto">
            <a:xfrm>
              <a:off x="1485900" y="1981200"/>
              <a:ext cx="6172200" cy="4676829"/>
              <a:chOff x="1752600" y="2104970"/>
              <a:chExt cx="6172200" cy="4676829"/>
            </a:xfrm>
          </p:grpSpPr>
          <p:pic>
            <p:nvPicPr>
              <p:cNvPr id="16391" name="Picture 7"/>
              <p:cNvPicPr>
                <a:picLocks noChangeAspect="1" noChangeArrowheads="1"/>
              </p:cNvPicPr>
              <p:nvPr/>
            </p:nvPicPr>
            <p:blipFill>
              <a:blip r:embed="rId3" cstate="print"/>
              <a:srcRect l="4666" t="15334" r="7333" b="17999"/>
              <a:stretch>
                <a:fillRect/>
              </a:stretch>
            </p:blipFill>
            <p:spPr bwMode="auto">
              <a:xfrm>
                <a:off x="1752600" y="2104970"/>
                <a:ext cx="6172200" cy="4676829"/>
              </a:xfrm>
              <a:prstGeom prst="rect">
                <a:avLst/>
              </a:prstGeom>
              <a:noFill/>
              <a:ln w="9525">
                <a:solidFill>
                  <a:schemeClr val="tx1"/>
                </a:solidFill>
                <a:miter lim="800000"/>
                <a:headEnd/>
                <a:tailEnd/>
              </a:ln>
            </p:spPr>
          </p:pic>
          <p:pic>
            <p:nvPicPr>
              <p:cNvPr id="16392" name="Picture 8"/>
              <p:cNvPicPr>
                <a:picLocks noChangeAspect="1" noChangeArrowheads="1"/>
              </p:cNvPicPr>
              <p:nvPr/>
            </p:nvPicPr>
            <p:blipFill>
              <a:blip r:embed="rId4" cstate="print">
                <a:clrChange>
                  <a:clrFrom>
                    <a:srgbClr val="FFFFFF"/>
                  </a:clrFrom>
                  <a:clrTo>
                    <a:srgbClr val="FFFFFF">
                      <a:alpha val="0"/>
                    </a:srgbClr>
                  </a:clrTo>
                </a:clrChange>
              </a:blip>
              <a:srcRect l="9775" r="18045" b="6609"/>
              <a:stretch>
                <a:fillRect/>
              </a:stretch>
            </p:blipFill>
            <p:spPr bwMode="auto">
              <a:xfrm>
                <a:off x="2375079" y="4324527"/>
                <a:ext cx="940567" cy="1225194"/>
              </a:xfrm>
              <a:prstGeom prst="rect">
                <a:avLst/>
              </a:prstGeom>
              <a:noFill/>
              <a:ln w="9525">
                <a:noFill/>
                <a:miter lim="800000"/>
                <a:headEnd/>
                <a:tailEnd/>
              </a:ln>
            </p:spPr>
          </p:pic>
          <p:pic>
            <p:nvPicPr>
              <p:cNvPr id="1639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77701" y="4396519"/>
                <a:ext cx="1352336" cy="1178960"/>
              </a:xfrm>
              <a:prstGeom prst="rect">
                <a:avLst/>
              </a:prstGeom>
              <a:noFill/>
              <a:ln w="9525">
                <a:noFill/>
                <a:miter lim="800000"/>
                <a:headEnd/>
                <a:tailEnd/>
              </a:ln>
            </p:spPr>
          </p:pic>
        </p:grpSp>
        <p:sp>
          <p:nvSpPr>
            <p:cNvPr id="16389" name="TextBox 11"/>
            <p:cNvSpPr txBox="1">
              <a:spLocks noChangeArrowheads="1"/>
            </p:cNvSpPr>
            <p:nvPr/>
          </p:nvSpPr>
          <p:spPr bwMode="auto">
            <a:xfrm>
              <a:off x="2006958" y="2438400"/>
              <a:ext cx="1447800" cy="553998"/>
            </a:xfrm>
            <a:prstGeom prst="rect">
              <a:avLst/>
            </a:prstGeom>
            <a:noFill/>
            <a:ln w="9525">
              <a:noFill/>
              <a:miter lim="800000"/>
              <a:headEnd/>
              <a:tailEnd/>
            </a:ln>
          </p:spPr>
          <p:txBody>
            <a:bodyPr>
              <a:spAutoFit/>
            </a:bodyPr>
            <a:lstStyle/>
            <a:p>
              <a:pPr algn="ctr"/>
              <a:r>
                <a:rPr lang="en-US" sz="3000" b="1">
                  <a:latin typeface="Calibri" pitchFamily="34" charset="0"/>
                </a:rPr>
                <a:t>Intake</a:t>
              </a:r>
            </a:p>
          </p:txBody>
        </p:sp>
        <p:sp>
          <p:nvSpPr>
            <p:cNvPr id="16390" name="TextBox 12"/>
            <p:cNvSpPr txBox="1">
              <a:spLocks noChangeArrowheads="1"/>
            </p:cNvSpPr>
            <p:nvPr/>
          </p:nvSpPr>
          <p:spPr bwMode="auto">
            <a:xfrm>
              <a:off x="5740758" y="2438400"/>
              <a:ext cx="1447800" cy="553998"/>
            </a:xfrm>
            <a:prstGeom prst="rect">
              <a:avLst/>
            </a:prstGeom>
            <a:noFill/>
            <a:ln w="9525">
              <a:noFill/>
              <a:miter lim="800000"/>
              <a:headEnd/>
              <a:tailEnd/>
            </a:ln>
          </p:spPr>
          <p:txBody>
            <a:bodyPr>
              <a:spAutoFit/>
            </a:bodyPr>
            <a:lstStyle/>
            <a:p>
              <a:pPr algn="ctr"/>
              <a:r>
                <a:rPr lang="en-US" sz="3000" b="1">
                  <a:latin typeface="Calibri" pitchFamily="34" charset="0"/>
                </a:rPr>
                <a:t>Output</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3048000"/>
          </a:xfrm>
        </p:spPr>
        <p:txBody>
          <a:bodyPr rtlCol="0">
            <a:normAutofit fontScale="92500" lnSpcReduction="10000"/>
          </a:bodyPr>
          <a:lstStyle/>
          <a:p>
            <a:pPr marL="514350" indent="-514350" algn="l" fontAlgn="auto">
              <a:spcAft>
                <a:spcPts val="0"/>
              </a:spcAft>
              <a:buFont typeface="Arial" pitchFamily="34" charset="0"/>
              <a:buNone/>
              <a:defRPr/>
            </a:pPr>
            <a:r>
              <a:rPr lang="en-US" b="1" dirty="0">
                <a:solidFill>
                  <a:schemeClr val="tx1"/>
                </a:solidFill>
              </a:rPr>
              <a:t>3</a:t>
            </a:r>
            <a:r>
              <a:rPr lang="en-US" b="1" dirty="0" smtClean="0">
                <a:solidFill>
                  <a:schemeClr val="tx1"/>
                </a:solidFill>
              </a:rPr>
              <a:t>.  </a:t>
            </a:r>
            <a:r>
              <a:rPr lang="en-US" b="1" u="sng" dirty="0" smtClean="0">
                <a:solidFill>
                  <a:schemeClr val="tx1"/>
                </a:solidFill>
              </a:rPr>
              <a:t>Reduce sodium, fats and added sugars, refined grains and alcohol.  </a:t>
            </a:r>
          </a:p>
          <a:p>
            <a:pPr marL="971550" lvl="1" indent="-514350" algn="l" fontAlgn="auto">
              <a:spcAft>
                <a:spcPts val="0"/>
              </a:spcAft>
              <a:buFont typeface="Arial" pitchFamily="34" charset="0"/>
              <a:buChar char="•"/>
              <a:defRPr/>
            </a:pPr>
            <a:r>
              <a:rPr lang="en-US" b="1" dirty="0" smtClean="0">
                <a:solidFill>
                  <a:schemeClr val="tx1"/>
                </a:solidFill>
              </a:rPr>
              <a:t>Reduce sodium intake to 2,300 milligrams per day</a:t>
            </a:r>
          </a:p>
          <a:p>
            <a:pPr marL="1428750" lvl="2" indent="-514350" algn="l" fontAlgn="auto">
              <a:spcAft>
                <a:spcPts val="0"/>
              </a:spcAft>
              <a:buFont typeface="Arial" pitchFamily="34" charset="0"/>
              <a:buChar char="•"/>
              <a:defRPr/>
            </a:pPr>
            <a:r>
              <a:rPr lang="en-US" b="1" dirty="0" smtClean="0">
                <a:solidFill>
                  <a:schemeClr val="tx1"/>
                </a:solidFill>
              </a:rPr>
              <a:t>That’s only about ½ tsp.! </a:t>
            </a:r>
          </a:p>
          <a:p>
            <a:pPr marL="971550" lvl="1" indent="-514350" algn="l" fontAlgn="auto">
              <a:spcAft>
                <a:spcPts val="0"/>
              </a:spcAft>
              <a:buFont typeface="Arial" pitchFamily="34" charset="0"/>
              <a:buChar char="•"/>
              <a:defRPr/>
            </a:pPr>
            <a:r>
              <a:rPr lang="en-US" b="1" dirty="0" smtClean="0">
                <a:solidFill>
                  <a:schemeClr val="tx1"/>
                </a:solidFill>
              </a:rPr>
              <a:t>Too much sodium increase the risk of high blood pressure</a:t>
            </a:r>
          </a:p>
          <a:p>
            <a:pPr marL="971550" lvl="1" indent="-514350" algn="l" fontAlgn="auto">
              <a:spcAft>
                <a:spcPts val="0"/>
              </a:spcAft>
              <a:buFont typeface="Arial" pitchFamily="34" charset="0"/>
              <a:buChar char="•"/>
              <a:defRPr/>
            </a:pPr>
            <a:r>
              <a:rPr lang="en-US" b="1" dirty="0" smtClean="0">
                <a:solidFill>
                  <a:schemeClr val="tx1"/>
                </a:solidFill>
              </a:rPr>
              <a:t>Sodium is usually added to processed foods, beverages and diet drinks</a:t>
            </a:r>
          </a:p>
        </p:txBody>
      </p:sp>
      <p:pic>
        <p:nvPicPr>
          <p:cNvPr id="18435" name="Picture 3"/>
          <p:cNvPicPr>
            <a:picLocks noChangeAspect="1" noChangeArrowheads="1"/>
          </p:cNvPicPr>
          <p:nvPr/>
        </p:nvPicPr>
        <p:blipFill>
          <a:blip r:embed="rId3" cstate="print"/>
          <a:srcRect/>
          <a:stretch>
            <a:fillRect/>
          </a:stretch>
        </p:blipFill>
        <p:spPr bwMode="auto">
          <a:xfrm>
            <a:off x="152400" y="2990850"/>
            <a:ext cx="2236788" cy="1905000"/>
          </a:xfrm>
          <a:prstGeom prst="rect">
            <a:avLst/>
          </a:prstGeom>
          <a:noFill/>
          <a:ln w="9525">
            <a:solidFill>
              <a:schemeClr val="tx1"/>
            </a:solidFill>
            <a:miter lim="800000"/>
            <a:headEnd/>
            <a:tailEnd/>
          </a:ln>
        </p:spPr>
      </p:pic>
      <p:pic>
        <p:nvPicPr>
          <p:cNvPr id="18436" name="Picture 7"/>
          <p:cNvPicPr>
            <a:picLocks noChangeAspect="1" noChangeArrowheads="1"/>
          </p:cNvPicPr>
          <p:nvPr/>
        </p:nvPicPr>
        <p:blipFill>
          <a:blip r:embed="rId4" cstate="print"/>
          <a:srcRect/>
          <a:stretch>
            <a:fillRect/>
          </a:stretch>
        </p:blipFill>
        <p:spPr bwMode="auto">
          <a:xfrm>
            <a:off x="1905000" y="4286250"/>
            <a:ext cx="2160588" cy="2482850"/>
          </a:xfrm>
          <a:prstGeom prst="rect">
            <a:avLst/>
          </a:prstGeom>
          <a:noFill/>
          <a:ln w="9525">
            <a:solidFill>
              <a:schemeClr val="tx1"/>
            </a:solidFill>
            <a:miter lim="800000"/>
            <a:headEnd/>
            <a:tailEnd/>
          </a:ln>
        </p:spPr>
      </p:pic>
      <p:pic>
        <p:nvPicPr>
          <p:cNvPr id="18437" name="Picture 6"/>
          <p:cNvPicPr>
            <a:picLocks noChangeAspect="1" noChangeArrowheads="1"/>
          </p:cNvPicPr>
          <p:nvPr/>
        </p:nvPicPr>
        <p:blipFill>
          <a:blip r:embed="rId5" cstate="print"/>
          <a:srcRect/>
          <a:stretch>
            <a:fillRect/>
          </a:stretch>
        </p:blipFill>
        <p:spPr bwMode="auto">
          <a:xfrm>
            <a:off x="3657600" y="2990850"/>
            <a:ext cx="2133600" cy="2151063"/>
          </a:xfrm>
          <a:prstGeom prst="rect">
            <a:avLst/>
          </a:prstGeom>
          <a:noFill/>
          <a:ln w="9525">
            <a:solidFill>
              <a:schemeClr val="tx1"/>
            </a:solidFill>
            <a:miter lim="800000"/>
            <a:headEnd/>
            <a:tailEnd/>
          </a:ln>
        </p:spPr>
      </p:pic>
      <p:pic>
        <p:nvPicPr>
          <p:cNvPr id="18438" name="Picture 4"/>
          <p:cNvPicPr>
            <a:picLocks noChangeAspect="1" noChangeArrowheads="1"/>
          </p:cNvPicPr>
          <p:nvPr/>
        </p:nvPicPr>
        <p:blipFill>
          <a:blip r:embed="rId6" cstate="print"/>
          <a:srcRect/>
          <a:stretch>
            <a:fillRect/>
          </a:stretch>
        </p:blipFill>
        <p:spPr bwMode="auto">
          <a:xfrm>
            <a:off x="4876800" y="4972050"/>
            <a:ext cx="2803525" cy="1635125"/>
          </a:xfrm>
          <a:prstGeom prst="rect">
            <a:avLst/>
          </a:prstGeom>
          <a:noFill/>
          <a:ln w="9525">
            <a:solidFill>
              <a:schemeClr val="tx1"/>
            </a:solidFill>
            <a:miter lim="800000"/>
            <a:headEnd/>
            <a:tailEnd/>
          </a:ln>
        </p:spPr>
      </p:pic>
      <p:pic>
        <p:nvPicPr>
          <p:cNvPr id="18439" name="Picture 8"/>
          <p:cNvPicPr>
            <a:picLocks noChangeAspect="1" noChangeArrowheads="1"/>
          </p:cNvPicPr>
          <p:nvPr/>
        </p:nvPicPr>
        <p:blipFill>
          <a:blip r:embed="rId7" cstate="print"/>
          <a:srcRect/>
          <a:stretch>
            <a:fillRect/>
          </a:stretch>
        </p:blipFill>
        <p:spPr bwMode="auto">
          <a:xfrm>
            <a:off x="7181850" y="2990850"/>
            <a:ext cx="1809750" cy="2413000"/>
          </a:xfrm>
          <a:prstGeom prst="rect">
            <a:avLst/>
          </a:prstGeom>
          <a:noFill/>
          <a:ln w="9525">
            <a:solidFill>
              <a:schemeClr val="tx1"/>
            </a:solidFill>
            <a:miter lim="800000"/>
            <a:headEnd/>
            <a:tailEnd/>
          </a:ln>
        </p:spPr>
      </p:pic>
      <p:sp>
        <p:nvSpPr>
          <p:cNvPr id="10" name="Multiply 9"/>
          <p:cNvSpPr/>
          <p:nvPr/>
        </p:nvSpPr>
        <p:spPr>
          <a:xfrm>
            <a:off x="6324600" y="2133600"/>
            <a:ext cx="3505200" cy="4191000"/>
          </a:xfrm>
          <a:prstGeom prst="mathMultiply">
            <a:avLst>
              <a:gd name="adj1" fmla="val 384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0482" name="Subtitle 2"/>
          <p:cNvSpPr>
            <a:spLocks noGrp="1"/>
          </p:cNvSpPr>
          <p:nvPr>
            <p:ph type="subTitle" idx="1"/>
          </p:nvPr>
        </p:nvSpPr>
        <p:spPr>
          <a:xfrm>
            <a:off x="0" y="152400"/>
            <a:ext cx="9144000" cy="3048000"/>
          </a:xfrm>
        </p:spPr>
        <p:txBody>
          <a:bodyPr/>
          <a:lstStyle/>
          <a:p>
            <a:pPr marL="514350" indent="-514350" algn="l"/>
            <a:r>
              <a:rPr lang="en-US" b="1" smtClean="0">
                <a:solidFill>
                  <a:schemeClr val="tx1"/>
                </a:solidFill>
              </a:rPr>
              <a:t>4.  </a:t>
            </a:r>
            <a:r>
              <a:rPr lang="en-US" b="1" u="sng" smtClean="0">
                <a:solidFill>
                  <a:schemeClr val="tx1"/>
                </a:solidFill>
              </a:rPr>
              <a:t>Increase vegetables, fruits, whole grains, milk, seafood and use oils in place of solid fats.  </a:t>
            </a:r>
          </a:p>
          <a:p>
            <a:pPr marL="971550" lvl="1" indent="-514350" algn="l">
              <a:buFont typeface="Arial" charset="0"/>
              <a:buChar char="•"/>
            </a:pPr>
            <a:r>
              <a:rPr lang="en-US" b="1" smtClean="0">
                <a:solidFill>
                  <a:schemeClr val="tx1"/>
                </a:solidFill>
              </a:rPr>
              <a:t>Choose 8 oz. of seafood products in the place of some meat and poultry per week.  </a:t>
            </a:r>
          </a:p>
        </p:txBody>
      </p:sp>
      <p:pic>
        <p:nvPicPr>
          <p:cNvPr id="20483" name="Picture 2"/>
          <p:cNvPicPr>
            <a:picLocks noChangeAspect="1" noChangeArrowheads="1"/>
          </p:cNvPicPr>
          <p:nvPr/>
        </p:nvPicPr>
        <p:blipFill>
          <a:blip r:embed="rId3" cstate="print"/>
          <a:srcRect/>
          <a:stretch>
            <a:fillRect/>
          </a:stretch>
        </p:blipFill>
        <p:spPr bwMode="auto">
          <a:xfrm>
            <a:off x="6629400" y="2209800"/>
            <a:ext cx="2286000" cy="1981200"/>
          </a:xfrm>
          <a:prstGeom prst="rect">
            <a:avLst/>
          </a:prstGeom>
          <a:noFill/>
          <a:ln w="9525">
            <a:solidFill>
              <a:schemeClr val="tx1"/>
            </a:solid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609600" y="4038600"/>
            <a:ext cx="3897313" cy="2133600"/>
          </a:xfrm>
          <a:prstGeom prst="rect">
            <a:avLst/>
          </a:prstGeom>
          <a:noFill/>
          <a:ln w="9525">
            <a:solidFill>
              <a:schemeClr val="tx1"/>
            </a:solidFill>
            <a:miter lim="800000"/>
            <a:headEnd/>
            <a:tailEnd/>
          </a:ln>
        </p:spPr>
      </p:pic>
      <p:pic>
        <p:nvPicPr>
          <p:cNvPr id="20485" name="Picture 5"/>
          <p:cNvPicPr>
            <a:picLocks noChangeAspect="1" noChangeArrowheads="1"/>
          </p:cNvPicPr>
          <p:nvPr/>
        </p:nvPicPr>
        <p:blipFill>
          <a:blip r:embed="rId5" cstate="print"/>
          <a:srcRect l="17500"/>
          <a:stretch>
            <a:fillRect/>
          </a:stretch>
        </p:blipFill>
        <p:spPr bwMode="auto">
          <a:xfrm>
            <a:off x="4343400" y="4367213"/>
            <a:ext cx="1992313" cy="2416175"/>
          </a:xfrm>
          <a:prstGeom prst="rect">
            <a:avLst/>
          </a:prstGeom>
          <a:noFill/>
          <a:ln w="9525">
            <a:solidFill>
              <a:schemeClr val="tx1"/>
            </a:solidFill>
            <a:miter lim="800000"/>
            <a:headEnd/>
            <a:tailEnd/>
          </a:ln>
        </p:spPr>
      </p:pic>
      <p:pic>
        <p:nvPicPr>
          <p:cNvPr id="20486" name="Picture 6"/>
          <p:cNvPicPr>
            <a:picLocks noChangeAspect="1" noChangeArrowheads="1"/>
          </p:cNvPicPr>
          <p:nvPr/>
        </p:nvPicPr>
        <p:blipFill>
          <a:blip r:embed="rId6" cstate="print"/>
          <a:srcRect b="13333"/>
          <a:stretch>
            <a:fillRect/>
          </a:stretch>
        </p:blipFill>
        <p:spPr bwMode="auto">
          <a:xfrm>
            <a:off x="6096000" y="4038600"/>
            <a:ext cx="2244725" cy="1946275"/>
          </a:xfrm>
          <a:prstGeom prst="rect">
            <a:avLst/>
          </a:prstGeom>
          <a:noFill/>
          <a:ln w="9525">
            <a:solidFill>
              <a:schemeClr val="tx1"/>
            </a:solidFill>
            <a:miter lim="800000"/>
            <a:headEnd/>
            <a:tailEnd/>
          </a:ln>
        </p:spPr>
      </p:pic>
      <p:pic>
        <p:nvPicPr>
          <p:cNvPr id="20487" name="Picture 3"/>
          <p:cNvPicPr>
            <a:picLocks noChangeAspect="1" noChangeArrowheads="1"/>
          </p:cNvPicPr>
          <p:nvPr/>
        </p:nvPicPr>
        <p:blipFill>
          <a:blip r:embed="rId7" cstate="print"/>
          <a:srcRect/>
          <a:stretch>
            <a:fillRect/>
          </a:stretch>
        </p:blipFill>
        <p:spPr bwMode="auto">
          <a:xfrm>
            <a:off x="152400" y="2209800"/>
            <a:ext cx="2552700" cy="1997075"/>
          </a:xfrm>
          <a:prstGeom prst="rect">
            <a:avLst/>
          </a:prstGeom>
          <a:noFill/>
          <a:ln w="9525">
            <a:solidFill>
              <a:schemeClr val="tx1"/>
            </a:solidFill>
            <a:miter lim="800000"/>
            <a:headEnd/>
            <a:tailEnd/>
          </a:ln>
        </p:spPr>
      </p:pic>
      <p:pic>
        <p:nvPicPr>
          <p:cNvPr id="20488" name="Picture 7"/>
          <p:cNvPicPr>
            <a:picLocks noChangeAspect="1" noChangeArrowheads="1"/>
          </p:cNvPicPr>
          <p:nvPr/>
        </p:nvPicPr>
        <p:blipFill>
          <a:blip r:embed="rId8" cstate="print"/>
          <a:srcRect/>
          <a:stretch>
            <a:fillRect/>
          </a:stretch>
        </p:blipFill>
        <p:spPr bwMode="auto">
          <a:xfrm>
            <a:off x="3505200" y="2209800"/>
            <a:ext cx="2025650" cy="2057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2530" name="Subtitle 2"/>
          <p:cNvSpPr>
            <a:spLocks noGrp="1"/>
          </p:cNvSpPr>
          <p:nvPr>
            <p:ph type="subTitle" idx="1"/>
          </p:nvPr>
        </p:nvSpPr>
        <p:spPr>
          <a:xfrm>
            <a:off x="0" y="152400"/>
            <a:ext cx="9144000" cy="3048000"/>
          </a:xfrm>
        </p:spPr>
        <p:txBody>
          <a:bodyPr/>
          <a:lstStyle/>
          <a:p>
            <a:pPr marL="514350" indent="-514350" algn="l"/>
            <a:r>
              <a:rPr lang="en-US" b="1" smtClean="0">
                <a:solidFill>
                  <a:schemeClr val="tx1"/>
                </a:solidFill>
              </a:rPr>
              <a:t>5.  </a:t>
            </a:r>
            <a:r>
              <a:rPr lang="en-US" b="1" u="sng" smtClean="0">
                <a:solidFill>
                  <a:schemeClr val="tx1"/>
                </a:solidFill>
              </a:rPr>
              <a:t>Build healthy eating patterns that meet nutritional needs over time at an appropriate calorie level.  </a:t>
            </a:r>
          </a:p>
          <a:p>
            <a:pPr marL="971550" lvl="1" indent="-514350" algn="l">
              <a:buFont typeface="Arial" charset="0"/>
              <a:buChar char="•"/>
            </a:pPr>
            <a:r>
              <a:rPr lang="en-US" b="1" smtClean="0">
                <a:solidFill>
                  <a:schemeClr val="tx1"/>
                </a:solidFill>
              </a:rPr>
              <a:t>Building healthy habits NOW will affect you LATER!</a:t>
            </a:r>
          </a:p>
        </p:txBody>
      </p:sp>
      <p:pic>
        <p:nvPicPr>
          <p:cNvPr id="22531" name="Picture 2"/>
          <p:cNvPicPr>
            <a:picLocks noChangeAspect="1" noChangeArrowheads="1"/>
          </p:cNvPicPr>
          <p:nvPr/>
        </p:nvPicPr>
        <p:blipFill>
          <a:blip r:embed="rId2" cstate="print"/>
          <a:srcRect l="39999" t="10069" b="4337"/>
          <a:stretch>
            <a:fillRect/>
          </a:stretch>
        </p:blipFill>
        <p:spPr bwMode="auto">
          <a:xfrm>
            <a:off x="2419350" y="2590800"/>
            <a:ext cx="3862388" cy="3581400"/>
          </a:xfrm>
          <a:prstGeom prst="rect">
            <a:avLst/>
          </a:prstGeom>
          <a:noFill/>
          <a:ln w="9525">
            <a:solidFill>
              <a:schemeClr val="tx1"/>
            </a:solidFill>
            <a:miter lim="800000"/>
            <a:headEnd/>
            <a:tailEnd/>
          </a:ln>
        </p:spPr>
      </p:pic>
      <p:pic>
        <p:nvPicPr>
          <p:cNvPr id="22532" name="Picture 3"/>
          <p:cNvPicPr>
            <a:picLocks noChangeAspect="1" noChangeArrowheads="1"/>
          </p:cNvPicPr>
          <p:nvPr/>
        </p:nvPicPr>
        <p:blipFill>
          <a:blip r:embed="rId3" cstate="print"/>
          <a:srcRect l="4770" r="16078" b="12263"/>
          <a:stretch>
            <a:fillRect/>
          </a:stretch>
        </p:blipFill>
        <p:spPr bwMode="auto">
          <a:xfrm>
            <a:off x="152400" y="2590800"/>
            <a:ext cx="2149475" cy="3568700"/>
          </a:xfrm>
          <a:prstGeom prst="rect">
            <a:avLst/>
          </a:prstGeom>
          <a:noFill/>
          <a:ln w="9525">
            <a:solidFill>
              <a:schemeClr val="tx1"/>
            </a:solidFill>
            <a:miter lim="800000"/>
            <a:headEnd/>
            <a:tailEnd/>
          </a:ln>
        </p:spPr>
      </p:pic>
      <p:pic>
        <p:nvPicPr>
          <p:cNvPr id="22533" name="Picture 4"/>
          <p:cNvPicPr>
            <a:picLocks noChangeAspect="1" noChangeArrowheads="1"/>
          </p:cNvPicPr>
          <p:nvPr/>
        </p:nvPicPr>
        <p:blipFill>
          <a:blip r:embed="rId4" cstate="print"/>
          <a:srcRect l="17999" r="9451"/>
          <a:stretch>
            <a:fillRect/>
          </a:stretch>
        </p:blipFill>
        <p:spPr bwMode="auto">
          <a:xfrm>
            <a:off x="6400800" y="2590800"/>
            <a:ext cx="2598738" cy="3581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3554" name="Subtitle 2"/>
          <p:cNvSpPr>
            <a:spLocks noGrp="1"/>
          </p:cNvSpPr>
          <p:nvPr>
            <p:ph type="subTitle" idx="1"/>
          </p:nvPr>
        </p:nvSpPr>
        <p:spPr>
          <a:xfrm>
            <a:off x="0" y="152400"/>
            <a:ext cx="9144000" cy="3048000"/>
          </a:xfrm>
        </p:spPr>
        <p:txBody>
          <a:bodyPr/>
          <a:lstStyle/>
          <a:p>
            <a:pPr marL="514350" indent="-514350" algn="l"/>
            <a:r>
              <a:rPr lang="en-US" b="1" smtClean="0">
                <a:solidFill>
                  <a:schemeClr val="tx1"/>
                </a:solidFill>
              </a:rPr>
              <a:t>6.  </a:t>
            </a:r>
            <a:r>
              <a:rPr lang="en-US" b="1" u="sng" smtClean="0">
                <a:solidFill>
                  <a:schemeClr val="tx1"/>
                </a:solidFill>
              </a:rPr>
              <a:t>Include physical exercise as part of healthy eating patterns.  </a:t>
            </a:r>
          </a:p>
          <a:p>
            <a:pPr marL="971550" lvl="1" indent="-514350" algn="l">
              <a:buFont typeface="Arial" charset="0"/>
              <a:buChar char="•"/>
            </a:pPr>
            <a:r>
              <a:rPr lang="en-US" b="1" smtClean="0">
                <a:solidFill>
                  <a:schemeClr val="tx1"/>
                </a:solidFill>
              </a:rPr>
              <a:t>6-17 year olds should be active at least 60 minutes or more each day</a:t>
            </a:r>
          </a:p>
        </p:txBody>
      </p:sp>
      <p:pic>
        <p:nvPicPr>
          <p:cNvPr id="23555" name="Picture 3"/>
          <p:cNvPicPr>
            <a:picLocks noChangeAspect="1" noChangeArrowheads="1"/>
          </p:cNvPicPr>
          <p:nvPr/>
        </p:nvPicPr>
        <p:blipFill>
          <a:blip r:embed="rId2" cstate="print"/>
          <a:srcRect r="24706"/>
          <a:stretch>
            <a:fillRect/>
          </a:stretch>
        </p:blipFill>
        <p:spPr bwMode="auto">
          <a:xfrm>
            <a:off x="142875" y="2286000"/>
            <a:ext cx="2500313" cy="2203450"/>
          </a:xfrm>
          <a:prstGeom prst="rect">
            <a:avLst/>
          </a:prstGeom>
          <a:noFill/>
          <a:ln w="9525">
            <a:solidFill>
              <a:schemeClr val="tx1"/>
            </a:solidFill>
            <a:miter lim="800000"/>
            <a:headEnd/>
            <a:tailEnd/>
          </a:ln>
        </p:spPr>
      </p:pic>
      <p:pic>
        <p:nvPicPr>
          <p:cNvPr id="23556" name="Picture 5"/>
          <p:cNvPicPr>
            <a:picLocks noChangeAspect="1" noChangeArrowheads="1"/>
          </p:cNvPicPr>
          <p:nvPr/>
        </p:nvPicPr>
        <p:blipFill>
          <a:blip r:embed="rId3" cstate="print"/>
          <a:srcRect/>
          <a:stretch>
            <a:fillRect/>
          </a:stretch>
        </p:blipFill>
        <p:spPr bwMode="auto">
          <a:xfrm>
            <a:off x="914400" y="4343400"/>
            <a:ext cx="3311525" cy="2209800"/>
          </a:xfrm>
          <a:prstGeom prst="rect">
            <a:avLst/>
          </a:prstGeom>
          <a:noFill/>
          <a:ln w="9525">
            <a:solidFill>
              <a:schemeClr val="tx1"/>
            </a:solidFill>
            <a:miter lim="800000"/>
            <a:headEnd/>
            <a:tailEnd/>
          </a:ln>
        </p:spPr>
      </p:pic>
      <p:pic>
        <p:nvPicPr>
          <p:cNvPr id="23557" name="Picture 6"/>
          <p:cNvPicPr>
            <a:picLocks noChangeAspect="1" noChangeArrowheads="1"/>
          </p:cNvPicPr>
          <p:nvPr/>
        </p:nvPicPr>
        <p:blipFill>
          <a:blip r:embed="rId4" cstate="print"/>
          <a:srcRect b="16458"/>
          <a:stretch>
            <a:fillRect/>
          </a:stretch>
        </p:blipFill>
        <p:spPr bwMode="auto">
          <a:xfrm>
            <a:off x="3235325" y="2286000"/>
            <a:ext cx="2232025" cy="2587625"/>
          </a:xfrm>
          <a:prstGeom prst="rect">
            <a:avLst/>
          </a:prstGeom>
          <a:noFill/>
          <a:ln w="9525">
            <a:solidFill>
              <a:schemeClr val="tx1"/>
            </a:solidFill>
            <a:miter lim="800000"/>
            <a:headEnd/>
            <a:tailEnd/>
          </a:ln>
        </p:spPr>
      </p:pic>
      <p:pic>
        <p:nvPicPr>
          <p:cNvPr id="23558" name="Picture 7"/>
          <p:cNvPicPr>
            <a:picLocks noChangeAspect="1" noChangeArrowheads="1"/>
          </p:cNvPicPr>
          <p:nvPr/>
        </p:nvPicPr>
        <p:blipFill>
          <a:blip r:embed="rId5" cstate="print"/>
          <a:srcRect l="5000" t="5621" r="12500" b="10657"/>
          <a:stretch>
            <a:fillRect/>
          </a:stretch>
        </p:blipFill>
        <p:spPr bwMode="auto">
          <a:xfrm>
            <a:off x="5154613" y="4419600"/>
            <a:ext cx="3151187" cy="2133600"/>
          </a:xfrm>
          <a:prstGeom prst="rect">
            <a:avLst/>
          </a:prstGeom>
          <a:noFill/>
          <a:ln w="9525">
            <a:solidFill>
              <a:schemeClr val="tx1"/>
            </a:solidFill>
            <a:miter lim="800000"/>
            <a:headEnd/>
            <a:tailEnd/>
          </a:ln>
        </p:spPr>
      </p:pic>
      <p:pic>
        <p:nvPicPr>
          <p:cNvPr id="23559" name="Picture 8"/>
          <p:cNvPicPr>
            <a:picLocks noChangeAspect="1" noChangeArrowheads="1"/>
          </p:cNvPicPr>
          <p:nvPr/>
        </p:nvPicPr>
        <p:blipFill>
          <a:blip r:embed="rId6" cstate="print"/>
          <a:srcRect t="4762" r="8722" b="11905"/>
          <a:stretch>
            <a:fillRect/>
          </a:stretch>
        </p:blipFill>
        <p:spPr bwMode="auto">
          <a:xfrm>
            <a:off x="6059488" y="2286000"/>
            <a:ext cx="2932112" cy="2209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95300" y="152400"/>
            <a:ext cx="8153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3" name="Title 1"/>
          <p:cNvSpPr>
            <a:spLocks noGrp="1"/>
          </p:cNvSpPr>
          <p:nvPr>
            <p:ph type="ctrTitle"/>
          </p:nvPr>
        </p:nvSpPr>
        <p:spPr>
          <a:xfrm>
            <a:off x="685800" y="217488"/>
            <a:ext cx="7772400" cy="925512"/>
          </a:xfrm>
        </p:spPr>
        <p:txBody>
          <a:bodyPr/>
          <a:lstStyle/>
          <a:p>
            <a:r>
              <a:rPr lang="en-US" smtClean="0">
                <a:latin typeface="Aharoni" pitchFamily="2" charset="-79"/>
                <a:cs typeface="Aharoni" pitchFamily="2" charset="-79"/>
              </a:rPr>
              <a:t>Healthy Eating Patterns</a:t>
            </a:r>
          </a:p>
        </p:txBody>
      </p:sp>
      <p:sp>
        <p:nvSpPr>
          <p:cNvPr id="35844" name="Subtitle 2"/>
          <p:cNvSpPr>
            <a:spLocks noGrp="1"/>
          </p:cNvSpPr>
          <p:nvPr>
            <p:ph type="subTitle" idx="1"/>
          </p:nvPr>
        </p:nvSpPr>
        <p:spPr>
          <a:xfrm>
            <a:off x="469900" y="1066800"/>
            <a:ext cx="8216900" cy="1143000"/>
          </a:xfrm>
        </p:spPr>
        <p:txBody>
          <a:bodyPr/>
          <a:lstStyle/>
          <a:p>
            <a:pPr marL="514350" indent="-514350"/>
            <a:r>
              <a:rPr lang="en-US" sz="4500" b="1" smtClean="0">
                <a:solidFill>
                  <a:schemeClr val="tx1"/>
                </a:solidFill>
              </a:rPr>
              <a:t>“Build a Healthy Plate”</a:t>
            </a:r>
          </a:p>
        </p:txBody>
      </p:sp>
      <p:pic>
        <p:nvPicPr>
          <p:cNvPr id="35845" name="Picture 4"/>
          <p:cNvPicPr>
            <a:picLocks noChangeAspect="1" noChangeArrowheads="1"/>
          </p:cNvPicPr>
          <p:nvPr/>
        </p:nvPicPr>
        <p:blipFill>
          <a:blip r:embed="rId2" cstate="print"/>
          <a:srcRect/>
          <a:stretch>
            <a:fillRect/>
          </a:stretch>
        </p:blipFill>
        <p:spPr bwMode="auto">
          <a:xfrm>
            <a:off x="1409700" y="2057400"/>
            <a:ext cx="6324600" cy="41576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6866" name="TextBox 8"/>
          <p:cNvSpPr txBox="1">
            <a:spLocks noChangeArrowheads="1"/>
          </p:cNvSpPr>
          <p:nvPr/>
        </p:nvSpPr>
        <p:spPr bwMode="auto">
          <a:xfrm>
            <a:off x="0" y="0"/>
            <a:ext cx="9144000" cy="2400300"/>
          </a:xfrm>
          <a:prstGeom prst="rect">
            <a:avLst/>
          </a:prstGeom>
          <a:noFill/>
          <a:ln w="9525">
            <a:noFill/>
            <a:miter lim="800000"/>
            <a:headEnd/>
            <a:tailEnd/>
          </a:ln>
        </p:spPr>
        <p:txBody>
          <a:bodyPr>
            <a:spAutoFit/>
          </a:bodyPr>
          <a:lstStyle/>
          <a:p>
            <a:pPr marL="342900" indent="-342900">
              <a:buFontTx/>
              <a:buAutoNum type="arabicPeriod"/>
            </a:pPr>
            <a:r>
              <a:rPr lang="en-US" sz="5000" b="1">
                <a:latin typeface="Calibri" pitchFamily="34" charset="0"/>
              </a:rPr>
              <a:t>  </a:t>
            </a:r>
            <a:r>
              <a:rPr lang="en-US" sz="5000" b="1" u="sng">
                <a:latin typeface="Calibri" pitchFamily="34" charset="0"/>
              </a:rPr>
              <a:t>Balance Calories</a:t>
            </a:r>
          </a:p>
          <a:p>
            <a:pPr marL="800100" lvl="1" indent="-342900">
              <a:buFont typeface="Arial" charset="0"/>
              <a:buChar char="•"/>
            </a:pPr>
            <a:r>
              <a:rPr lang="en-US" sz="5000">
                <a:latin typeface="Calibri" pitchFamily="34" charset="0"/>
              </a:rPr>
              <a:t>Enjoy your food, but eat less.</a:t>
            </a:r>
          </a:p>
          <a:p>
            <a:pPr marL="800100" lvl="1" indent="-342900">
              <a:buFont typeface="Arial" charset="0"/>
              <a:buChar char="•"/>
            </a:pPr>
            <a:r>
              <a:rPr lang="en-US" sz="5000">
                <a:latin typeface="Calibri" pitchFamily="34" charset="0"/>
              </a:rPr>
              <a:t>Avoid oversized portions.  </a:t>
            </a:r>
          </a:p>
        </p:txBody>
      </p:sp>
      <p:pic>
        <p:nvPicPr>
          <p:cNvPr id="36867" name="Picture 2"/>
          <p:cNvPicPr>
            <a:picLocks noChangeAspect="1" noChangeArrowheads="1"/>
          </p:cNvPicPr>
          <p:nvPr/>
        </p:nvPicPr>
        <p:blipFill>
          <a:blip r:embed="rId3" cstate="print"/>
          <a:srcRect/>
          <a:stretch>
            <a:fillRect/>
          </a:stretch>
        </p:blipFill>
        <p:spPr bwMode="auto">
          <a:xfrm>
            <a:off x="1676400" y="2409825"/>
            <a:ext cx="5791200" cy="41465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8914" name="TextBox 8"/>
          <p:cNvSpPr txBox="1">
            <a:spLocks noChangeArrowheads="1"/>
          </p:cNvSpPr>
          <p:nvPr/>
        </p:nvSpPr>
        <p:spPr bwMode="auto">
          <a:xfrm>
            <a:off x="0" y="0"/>
            <a:ext cx="9144000" cy="3140075"/>
          </a:xfrm>
          <a:prstGeom prst="rect">
            <a:avLst/>
          </a:prstGeom>
          <a:noFill/>
          <a:ln w="9525">
            <a:noFill/>
            <a:miter lim="800000"/>
            <a:headEnd/>
            <a:tailEnd/>
          </a:ln>
        </p:spPr>
        <p:txBody>
          <a:bodyPr>
            <a:spAutoFit/>
          </a:bodyPr>
          <a:lstStyle/>
          <a:p>
            <a:pPr marL="342900" indent="-342900"/>
            <a:r>
              <a:rPr lang="en-US" sz="5000" b="1">
                <a:latin typeface="Calibri" pitchFamily="34" charset="0"/>
              </a:rPr>
              <a:t>2.  </a:t>
            </a:r>
            <a:r>
              <a:rPr lang="en-US" sz="5000" b="1" u="sng">
                <a:latin typeface="Calibri" pitchFamily="34" charset="0"/>
              </a:rPr>
              <a:t>Foods to Increase:</a:t>
            </a:r>
          </a:p>
          <a:p>
            <a:pPr marL="800100" lvl="1" indent="-342900">
              <a:buFont typeface="Arial" charset="0"/>
              <a:buChar char="•"/>
            </a:pPr>
            <a:r>
              <a:rPr lang="en-US" sz="3700">
                <a:latin typeface="Calibri" pitchFamily="34" charset="0"/>
              </a:rPr>
              <a:t>Make half your plate fruits and vegetables.</a:t>
            </a:r>
          </a:p>
          <a:p>
            <a:pPr marL="800100" lvl="1" indent="-342900">
              <a:buFont typeface="Arial" charset="0"/>
              <a:buChar char="•"/>
            </a:pPr>
            <a:r>
              <a:rPr lang="en-US" sz="3700">
                <a:latin typeface="Calibri" pitchFamily="34" charset="0"/>
              </a:rPr>
              <a:t>Switch to fat-free or low-fat milk.</a:t>
            </a:r>
          </a:p>
          <a:p>
            <a:pPr marL="800100" lvl="1" indent="-342900">
              <a:buFont typeface="Arial" charset="0"/>
              <a:buChar char="•"/>
            </a:pPr>
            <a:r>
              <a:rPr lang="en-US" sz="3700">
                <a:latin typeface="Calibri" pitchFamily="34" charset="0"/>
              </a:rPr>
              <a:t>Make at least half your grains whole grains.</a:t>
            </a:r>
          </a:p>
        </p:txBody>
      </p:sp>
      <p:pic>
        <p:nvPicPr>
          <p:cNvPr id="38915" name="Picture 3" descr="22B43950-CED9-3FD0-84B9-9209F981E67Dwallpaper.jpg"/>
          <p:cNvPicPr>
            <a:picLocks noChangeAspect="1"/>
          </p:cNvPicPr>
          <p:nvPr/>
        </p:nvPicPr>
        <p:blipFill>
          <a:blip r:embed="rId3" cstate="print"/>
          <a:srcRect l="6741" t="1125" r="10114" b="2995"/>
          <a:stretch>
            <a:fillRect/>
          </a:stretch>
        </p:blipFill>
        <p:spPr bwMode="auto">
          <a:xfrm>
            <a:off x="2324100" y="2667000"/>
            <a:ext cx="4495800" cy="38877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40962" name="TextBox 8"/>
          <p:cNvSpPr txBox="1">
            <a:spLocks noChangeArrowheads="1"/>
          </p:cNvSpPr>
          <p:nvPr/>
        </p:nvSpPr>
        <p:spPr bwMode="auto">
          <a:xfrm>
            <a:off x="0" y="0"/>
            <a:ext cx="9144000" cy="3016250"/>
          </a:xfrm>
          <a:prstGeom prst="rect">
            <a:avLst/>
          </a:prstGeom>
          <a:noFill/>
          <a:ln w="9525">
            <a:noFill/>
            <a:miter lim="800000"/>
            <a:headEnd/>
            <a:tailEnd/>
          </a:ln>
        </p:spPr>
        <p:txBody>
          <a:bodyPr>
            <a:spAutoFit/>
          </a:bodyPr>
          <a:lstStyle/>
          <a:p>
            <a:pPr marL="342900" indent="-342900"/>
            <a:r>
              <a:rPr lang="en-US" sz="5000" b="1">
                <a:latin typeface="Calibri" pitchFamily="34" charset="0"/>
              </a:rPr>
              <a:t>3.  </a:t>
            </a:r>
            <a:r>
              <a:rPr lang="en-US" sz="5000" b="1" u="sng">
                <a:latin typeface="Calibri" pitchFamily="34" charset="0"/>
              </a:rPr>
              <a:t>Foods to Reduce:</a:t>
            </a:r>
          </a:p>
          <a:p>
            <a:pPr marL="800100" lvl="1" indent="-342900">
              <a:buFont typeface="Arial" charset="0"/>
              <a:buChar char="•"/>
            </a:pPr>
            <a:r>
              <a:rPr lang="en-US" sz="3500">
                <a:latin typeface="Calibri" pitchFamily="34" charset="0"/>
              </a:rPr>
              <a:t>Compare sodium in foods like soup, bread and frozen meals, and choose foods with the lower numbers.  </a:t>
            </a:r>
          </a:p>
          <a:p>
            <a:pPr marL="800100" lvl="1" indent="-342900">
              <a:buFont typeface="Arial" charset="0"/>
              <a:buChar char="•"/>
            </a:pPr>
            <a:r>
              <a:rPr lang="en-US" sz="3500">
                <a:latin typeface="Calibri" pitchFamily="34" charset="0"/>
              </a:rPr>
              <a:t>Drink water instead of sugary drinks.  </a:t>
            </a:r>
          </a:p>
        </p:txBody>
      </p:sp>
      <p:pic>
        <p:nvPicPr>
          <p:cNvPr id="40963" name="Picture 2"/>
          <p:cNvPicPr>
            <a:picLocks noChangeAspect="1" noChangeArrowheads="1"/>
          </p:cNvPicPr>
          <p:nvPr/>
        </p:nvPicPr>
        <p:blipFill>
          <a:blip r:embed="rId3" cstate="print"/>
          <a:srcRect l="29201" t="1019" r="27600" b="4649"/>
          <a:stretch>
            <a:fillRect/>
          </a:stretch>
        </p:blipFill>
        <p:spPr bwMode="auto">
          <a:xfrm>
            <a:off x="381000" y="3071813"/>
            <a:ext cx="1676400" cy="3228975"/>
          </a:xfrm>
          <a:prstGeom prst="rect">
            <a:avLst/>
          </a:prstGeom>
          <a:noFill/>
          <a:ln w="9525">
            <a:solidFill>
              <a:schemeClr val="tx1"/>
            </a:solidFill>
            <a:miter lim="800000"/>
            <a:headEnd/>
            <a:tailEnd/>
          </a:ln>
        </p:spPr>
      </p:pic>
      <p:pic>
        <p:nvPicPr>
          <p:cNvPr id="40964" name="Picture 4"/>
          <p:cNvPicPr>
            <a:picLocks noChangeAspect="1" noChangeArrowheads="1"/>
          </p:cNvPicPr>
          <p:nvPr/>
        </p:nvPicPr>
        <p:blipFill>
          <a:blip r:embed="rId4" cstate="print"/>
          <a:srcRect/>
          <a:stretch>
            <a:fillRect/>
          </a:stretch>
        </p:blipFill>
        <p:spPr bwMode="auto">
          <a:xfrm>
            <a:off x="1905000" y="4729163"/>
            <a:ext cx="2743200" cy="2057400"/>
          </a:xfrm>
          <a:prstGeom prst="rect">
            <a:avLst/>
          </a:prstGeom>
          <a:noFill/>
          <a:ln w="9525">
            <a:solidFill>
              <a:schemeClr val="tx1"/>
            </a:solidFill>
            <a:miter lim="800000"/>
            <a:headEnd/>
            <a:tailEnd/>
          </a:ln>
        </p:spPr>
      </p:pic>
      <p:pic>
        <p:nvPicPr>
          <p:cNvPr id="40965" name="Picture 3"/>
          <p:cNvPicPr>
            <a:picLocks noChangeAspect="1" noChangeArrowheads="1"/>
          </p:cNvPicPr>
          <p:nvPr/>
        </p:nvPicPr>
        <p:blipFill>
          <a:blip r:embed="rId5" cstate="print"/>
          <a:srcRect/>
          <a:stretch>
            <a:fillRect/>
          </a:stretch>
        </p:blipFill>
        <p:spPr bwMode="auto">
          <a:xfrm>
            <a:off x="3624263" y="3071813"/>
            <a:ext cx="2571750" cy="2185987"/>
          </a:xfrm>
          <a:prstGeom prst="rect">
            <a:avLst/>
          </a:prstGeom>
          <a:noFill/>
          <a:ln w="9525">
            <a:solidFill>
              <a:schemeClr val="tx1"/>
            </a:solidFill>
            <a:miter lim="800000"/>
            <a:headEnd/>
            <a:tailEnd/>
          </a:ln>
        </p:spPr>
      </p:pic>
      <p:pic>
        <p:nvPicPr>
          <p:cNvPr id="40966" name="Picture 5"/>
          <p:cNvPicPr>
            <a:picLocks noChangeAspect="1" noChangeArrowheads="1"/>
          </p:cNvPicPr>
          <p:nvPr/>
        </p:nvPicPr>
        <p:blipFill>
          <a:blip r:embed="rId6" cstate="print"/>
          <a:srcRect/>
          <a:stretch>
            <a:fillRect/>
          </a:stretch>
        </p:blipFill>
        <p:spPr bwMode="auto">
          <a:xfrm>
            <a:off x="5738813" y="4668838"/>
            <a:ext cx="2109787" cy="2117725"/>
          </a:xfrm>
          <a:prstGeom prst="rect">
            <a:avLst/>
          </a:prstGeom>
          <a:noFill/>
          <a:ln w="9525">
            <a:solidFill>
              <a:schemeClr val="tx1"/>
            </a:solidFill>
            <a:miter lim="800000"/>
            <a:headEnd/>
            <a:tailEnd/>
          </a:ln>
        </p:spPr>
      </p:pic>
      <p:pic>
        <p:nvPicPr>
          <p:cNvPr id="40967" name="Picture 6"/>
          <p:cNvPicPr>
            <a:picLocks noChangeAspect="1" noChangeArrowheads="1"/>
          </p:cNvPicPr>
          <p:nvPr/>
        </p:nvPicPr>
        <p:blipFill>
          <a:blip r:embed="rId7" cstate="print"/>
          <a:srcRect/>
          <a:stretch>
            <a:fillRect/>
          </a:stretch>
        </p:blipFill>
        <p:spPr bwMode="auto">
          <a:xfrm>
            <a:off x="7762875" y="3071813"/>
            <a:ext cx="1076325" cy="32099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43010" name="TextBox 8"/>
          <p:cNvSpPr txBox="1">
            <a:spLocks noChangeArrowheads="1"/>
          </p:cNvSpPr>
          <p:nvPr/>
        </p:nvSpPr>
        <p:spPr bwMode="auto">
          <a:xfrm>
            <a:off x="0" y="0"/>
            <a:ext cx="9144000" cy="2708275"/>
          </a:xfrm>
          <a:prstGeom prst="rect">
            <a:avLst/>
          </a:prstGeom>
          <a:noFill/>
          <a:ln w="9525">
            <a:noFill/>
            <a:miter lim="800000"/>
            <a:headEnd/>
            <a:tailEnd/>
          </a:ln>
        </p:spPr>
        <p:txBody>
          <a:bodyPr>
            <a:spAutoFit/>
          </a:bodyPr>
          <a:lstStyle/>
          <a:p>
            <a:pPr marL="342900" indent="-342900"/>
            <a:r>
              <a:rPr lang="en-US" sz="5000" b="1" u="sng">
                <a:latin typeface="Calibri" pitchFamily="34" charset="0"/>
              </a:rPr>
              <a:t>Oils</a:t>
            </a:r>
          </a:p>
          <a:p>
            <a:pPr marL="800100" lvl="1" indent="-342900">
              <a:buFont typeface="Arial" charset="0"/>
              <a:buChar char="•"/>
            </a:pPr>
            <a:r>
              <a:rPr lang="en-US" sz="4000">
                <a:latin typeface="Calibri" pitchFamily="34" charset="0"/>
              </a:rPr>
              <a:t>Oils are not a food group, but they do provide essential nutrients.  </a:t>
            </a:r>
          </a:p>
          <a:p>
            <a:pPr marL="800100" lvl="1" indent="-342900">
              <a:buFont typeface="Arial" charset="0"/>
              <a:buChar char="•"/>
            </a:pPr>
            <a:r>
              <a:rPr lang="en-US" sz="4000">
                <a:latin typeface="Calibri" pitchFamily="34" charset="0"/>
              </a:rPr>
              <a:t>Choose oils that provide healthy fats.    </a:t>
            </a:r>
          </a:p>
        </p:txBody>
      </p:sp>
      <p:graphicFrame>
        <p:nvGraphicFramePr>
          <p:cNvPr id="4" name="Table 3"/>
          <p:cNvGraphicFramePr>
            <a:graphicFrameLocks noGrp="1"/>
          </p:cNvGraphicFramePr>
          <p:nvPr/>
        </p:nvGraphicFramePr>
        <p:xfrm>
          <a:off x="3606800" y="3702050"/>
          <a:ext cx="5384800" cy="1815304"/>
        </p:xfrm>
        <a:graphic>
          <a:graphicData uri="http://schemas.openxmlformats.org/drawingml/2006/table">
            <a:tbl>
              <a:tblPr firstRow="1" bandRow="1">
                <a:tableStyleId>{5C22544A-7EE6-4342-B048-85BDC9FD1C3A}</a:tableStyleId>
              </a:tblPr>
              <a:tblGrid>
                <a:gridCol w="2692400"/>
                <a:gridCol w="2692400"/>
              </a:tblGrid>
              <a:tr h="609600">
                <a:tc>
                  <a:txBody>
                    <a:bodyPr/>
                    <a:lstStyle/>
                    <a:p>
                      <a:pPr algn="ctr"/>
                      <a:r>
                        <a:rPr lang="en-US" sz="3000" b="1" dirty="0" smtClean="0">
                          <a:solidFill>
                            <a:sysClr val="windowText" lastClr="000000"/>
                          </a:solidFill>
                        </a:rPr>
                        <a:t>Boys 9-13</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5 tsp.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609600">
                <a:tc>
                  <a:txBody>
                    <a:bodyPr/>
                    <a:lstStyle/>
                    <a:p>
                      <a:pPr algn="ctr"/>
                      <a:r>
                        <a:rPr lang="en-US" sz="3000" b="1" dirty="0" smtClean="0">
                          <a:solidFill>
                            <a:sysClr val="windowText" lastClr="000000"/>
                          </a:solidFill>
                        </a:rPr>
                        <a:t>Boys 14-18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6 tsp.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96104">
                <a:tc>
                  <a:txBody>
                    <a:bodyPr/>
                    <a:lstStyle/>
                    <a:p>
                      <a:pPr algn="ctr"/>
                      <a:r>
                        <a:rPr lang="en-US" sz="3000" b="1" dirty="0" smtClean="0">
                          <a:solidFill>
                            <a:sysClr val="windowText" lastClr="000000"/>
                          </a:solidFill>
                        </a:rPr>
                        <a:t>Girls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5 tsp.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pic>
        <p:nvPicPr>
          <p:cNvPr id="43025" name="Picture 7"/>
          <p:cNvPicPr>
            <a:picLocks noChangeAspect="1" noChangeArrowheads="1"/>
          </p:cNvPicPr>
          <p:nvPr/>
        </p:nvPicPr>
        <p:blipFill>
          <a:blip r:embed="rId3" cstate="print"/>
          <a:srcRect/>
          <a:stretch>
            <a:fillRect/>
          </a:stretch>
        </p:blipFill>
        <p:spPr bwMode="auto">
          <a:xfrm>
            <a:off x="152400" y="2971800"/>
            <a:ext cx="3225800" cy="3276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5602" name="Title 1"/>
          <p:cNvSpPr>
            <a:spLocks noGrp="1"/>
          </p:cNvSpPr>
          <p:nvPr>
            <p:ph type="ctrTitle"/>
          </p:nvPr>
        </p:nvSpPr>
        <p:spPr>
          <a:xfrm>
            <a:off x="76200" y="53975"/>
            <a:ext cx="8991600" cy="1165225"/>
          </a:xfrm>
        </p:spPr>
        <p:txBody>
          <a:bodyPr/>
          <a:lstStyle/>
          <a:p>
            <a:r>
              <a:rPr lang="en-US" sz="6000" b="1" u="sng" dirty="0" smtClean="0"/>
              <a:t>On Your Notes</a:t>
            </a:r>
            <a:endParaRPr lang="en-US" dirty="0" smtClean="0"/>
          </a:p>
        </p:txBody>
      </p:sp>
      <p:sp>
        <p:nvSpPr>
          <p:cNvPr id="25603" name="Subtitle 2"/>
          <p:cNvSpPr>
            <a:spLocks noGrp="1"/>
          </p:cNvSpPr>
          <p:nvPr>
            <p:ph type="subTitle" idx="1"/>
          </p:nvPr>
        </p:nvSpPr>
        <p:spPr>
          <a:xfrm>
            <a:off x="0" y="1295400"/>
            <a:ext cx="5029200" cy="4876800"/>
          </a:xfrm>
        </p:spPr>
        <p:txBody>
          <a:bodyPr/>
          <a:lstStyle/>
          <a:p>
            <a:pPr marL="514350" indent="-514350" algn="l"/>
            <a:r>
              <a:rPr lang="en-US" b="1" dirty="0" smtClean="0">
                <a:solidFill>
                  <a:schemeClr val="tx1"/>
                </a:solidFill>
              </a:rPr>
              <a:t>For each section of </a:t>
            </a:r>
            <a:r>
              <a:rPr lang="en-US" b="1" dirty="0" err="1" smtClean="0">
                <a:solidFill>
                  <a:schemeClr val="tx1"/>
                </a:solidFill>
              </a:rPr>
              <a:t>MyPlate</a:t>
            </a:r>
            <a:r>
              <a:rPr lang="en-US" b="1" dirty="0" smtClean="0">
                <a:solidFill>
                  <a:schemeClr val="tx1"/>
                </a:solidFill>
              </a:rPr>
              <a:t>:</a:t>
            </a:r>
          </a:p>
          <a:p>
            <a:pPr marL="514350" indent="-514350" algn="l">
              <a:buFont typeface="Arial" pitchFamily="34" charset="0"/>
              <a:buChar char="•"/>
            </a:pPr>
            <a:r>
              <a:rPr lang="en-US" sz="3000" b="1" dirty="0" smtClean="0">
                <a:solidFill>
                  <a:schemeClr val="tx1"/>
                </a:solidFill>
              </a:rPr>
              <a:t>Write the </a:t>
            </a:r>
            <a:r>
              <a:rPr lang="en-US" sz="3000" b="1" u="sng" dirty="0" smtClean="0">
                <a:solidFill>
                  <a:schemeClr val="tx1"/>
                </a:solidFill>
              </a:rPr>
              <a:t>FOOD GROUP</a:t>
            </a:r>
          </a:p>
          <a:p>
            <a:pPr marL="514350" indent="-514350" algn="l">
              <a:buFont typeface="Arial" pitchFamily="34" charset="0"/>
              <a:buChar char="•"/>
            </a:pPr>
            <a:r>
              <a:rPr lang="en-US" sz="3000" b="1" dirty="0" smtClean="0">
                <a:solidFill>
                  <a:schemeClr val="tx1"/>
                </a:solidFill>
              </a:rPr>
              <a:t>Write the </a:t>
            </a:r>
            <a:r>
              <a:rPr lang="en-US" sz="3000" b="1" u="sng" dirty="0" smtClean="0">
                <a:solidFill>
                  <a:schemeClr val="tx1"/>
                </a:solidFill>
              </a:rPr>
              <a:t>COLOR</a:t>
            </a:r>
          </a:p>
          <a:p>
            <a:pPr marL="514350" indent="-514350" algn="l">
              <a:buFont typeface="Arial" pitchFamily="34" charset="0"/>
              <a:buChar char="•"/>
            </a:pPr>
            <a:r>
              <a:rPr lang="en-US" sz="3000" b="1" dirty="0" smtClean="0">
                <a:solidFill>
                  <a:schemeClr val="tx1"/>
                </a:solidFill>
              </a:rPr>
              <a:t>Write the </a:t>
            </a:r>
            <a:r>
              <a:rPr lang="en-US" sz="3000" b="1" u="sng" dirty="0" smtClean="0">
                <a:solidFill>
                  <a:schemeClr val="tx1"/>
                </a:solidFill>
              </a:rPr>
              <a:t>KEY     CONSUMER MESSAGE</a:t>
            </a:r>
            <a:endParaRPr lang="en-US" sz="3000" b="1" u="sng" dirty="0" smtClean="0">
              <a:solidFill>
                <a:srgbClr val="FF0000"/>
              </a:solidFill>
            </a:endParaRPr>
          </a:p>
        </p:txBody>
      </p:sp>
      <p:pic>
        <p:nvPicPr>
          <p:cNvPr id="7" name="Picture 6" descr="blank myplate.jpg"/>
          <p:cNvPicPr>
            <a:picLocks noChangeAspect="1"/>
          </p:cNvPicPr>
          <p:nvPr/>
        </p:nvPicPr>
        <p:blipFill>
          <a:blip r:embed="rId3" cstate="print"/>
          <a:stretch>
            <a:fillRect/>
          </a:stretch>
        </p:blipFill>
        <p:spPr>
          <a:xfrm>
            <a:off x="4467750" y="1981200"/>
            <a:ext cx="4561458" cy="4177042"/>
          </a:xfrm>
          <a:prstGeom prst="rect">
            <a:avLst/>
          </a:prstGeom>
        </p:spPr>
      </p:pic>
      <p:cxnSp>
        <p:nvCxnSpPr>
          <p:cNvPr id="9" name="Straight Arrow Connector 8"/>
          <p:cNvCxnSpPr/>
          <p:nvPr/>
        </p:nvCxnSpPr>
        <p:spPr>
          <a:xfrm>
            <a:off x="5029200" y="1752600"/>
            <a:ext cx="1066800" cy="1219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45058" name="TextBox 8"/>
          <p:cNvSpPr txBox="1">
            <a:spLocks noChangeArrowheads="1"/>
          </p:cNvSpPr>
          <p:nvPr/>
        </p:nvSpPr>
        <p:spPr bwMode="auto">
          <a:xfrm>
            <a:off x="0" y="0"/>
            <a:ext cx="9144000" cy="2092325"/>
          </a:xfrm>
          <a:prstGeom prst="rect">
            <a:avLst/>
          </a:prstGeom>
          <a:noFill/>
          <a:ln w="9525">
            <a:noFill/>
            <a:miter lim="800000"/>
            <a:headEnd/>
            <a:tailEnd/>
          </a:ln>
        </p:spPr>
        <p:txBody>
          <a:bodyPr>
            <a:spAutoFit/>
          </a:bodyPr>
          <a:lstStyle/>
          <a:p>
            <a:pPr marL="342900" indent="-342900"/>
            <a:r>
              <a:rPr lang="en-US" sz="5000" b="1" u="sng">
                <a:latin typeface="Calibri" pitchFamily="34" charset="0"/>
              </a:rPr>
              <a:t>Individual Caloric Needs</a:t>
            </a:r>
          </a:p>
          <a:p>
            <a:pPr marL="800100" lvl="1" indent="-342900">
              <a:buFont typeface="Arial" charset="0"/>
              <a:buChar char="•"/>
            </a:pPr>
            <a:r>
              <a:rPr lang="en-US" sz="4000">
                <a:latin typeface="Calibri" pitchFamily="34" charset="0"/>
              </a:rPr>
              <a:t>Each person’s caloric needs depends on age, gender and activity level.  </a:t>
            </a:r>
          </a:p>
        </p:txBody>
      </p:sp>
      <p:graphicFrame>
        <p:nvGraphicFramePr>
          <p:cNvPr id="3" name="Table 2"/>
          <p:cNvGraphicFramePr>
            <a:graphicFrameLocks noGrp="1"/>
          </p:cNvGraphicFramePr>
          <p:nvPr/>
        </p:nvGraphicFramePr>
        <p:xfrm>
          <a:off x="1879600" y="2286000"/>
          <a:ext cx="5384800" cy="4206240"/>
        </p:xfrm>
        <a:graphic>
          <a:graphicData uri="http://schemas.openxmlformats.org/drawingml/2006/table">
            <a:tbl>
              <a:tblPr firstRow="1" bandRow="1">
                <a:tableStyleId>{5C22544A-7EE6-4342-B048-85BDC9FD1C3A}</a:tableStyleId>
              </a:tblPr>
              <a:tblGrid>
                <a:gridCol w="2692400"/>
                <a:gridCol w="2692400"/>
              </a:tblGrid>
              <a:tr h="1283648">
                <a:tc>
                  <a:txBody>
                    <a:bodyPr/>
                    <a:lstStyle/>
                    <a:p>
                      <a:pPr algn="ctr"/>
                      <a:r>
                        <a:rPr lang="en-US" sz="3000" b="1" dirty="0" smtClean="0">
                          <a:solidFill>
                            <a:sysClr val="windowText" lastClr="000000"/>
                          </a:solidFill>
                        </a:rPr>
                        <a:t>Gender  &amp; Age</a:t>
                      </a:r>
                      <a:endParaRPr lang="en-US" sz="3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3000" b="1" dirty="0" smtClean="0">
                          <a:solidFill>
                            <a:sysClr val="windowText" lastClr="000000"/>
                          </a:solidFill>
                        </a:rPr>
                        <a:t>Daily Caloric Needs </a:t>
                      </a:r>
                      <a:endParaRPr lang="en-US" sz="3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r>
              <a:tr h="730648">
                <a:tc>
                  <a:txBody>
                    <a:bodyPr/>
                    <a:lstStyle/>
                    <a:p>
                      <a:pPr algn="ctr"/>
                      <a:r>
                        <a:rPr lang="en-US" sz="3000" b="1" dirty="0" smtClean="0">
                          <a:solidFill>
                            <a:sysClr val="windowText" lastClr="000000"/>
                          </a:solidFill>
                        </a:rPr>
                        <a:t>Boys 9-13</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1,800 </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30648">
                <a:tc>
                  <a:txBody>
                    <a:bodyPr/>
                    <a:lstStyle/>
                    <a:p>
                      <a:pPr algn="ctr"/>
                      <a:r>
                        <a:rPr lang="en-US" sz="3000" b="1" dirty="0" smtClean="0">
                          <a:solidFill>
                            <a:sysClr val="windowText" lastClr="000000"/>
                          </a:solidFill>
                        </a:rPr>
                        <a:t>Boys 14-18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2,200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30648">
                <a:tc>
                  <a:txBody>
                    <a:bodyPr/>
                    <a:lstStyle/>
                    <a:p>
                      <a:pPr algn="ctr"/>
                      <a:r>
                        <a:rPr lang="en-US" sz="3000" b="1" dirty="0" smtClean="0">
                          <a:solidFill>
                            <a:sysClr val="windowText" lastClr="000000"/>
                          </a:solidFill>
                        </a:rPr>
                        <a:t>Girls 9-13</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1,600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730648">
                <a:tc>
                  <a:txBody>
                    <a:bodyPr/>
                    <a:lstStyle/>
                    <a:p>
                      <a:pPr algn="ctr"/>
                      <a:r>
                        <a:rPr lang="en-US" sz="3000" b="1" dirty="0" smtClean="0">
                          <a:solidFill>
                            <a:sysClr val="windowText" lastClr="000000"/>
                          </a:solidFill>
                        </a:rPr>
                        <a:t>Girls 14-18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1,800</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46082" name="TextBox 8"/>
          <p:cNvSpPr txBox="1">
            <a:spLocks noChangeArrowheads="1"/>
          </p:cNvSpPr>
          <p:nvPr/>
        </p:nvSpPr>
        <p:spPr bwMode="auto">
          <a:xfrm>
            <a:off x="0" y="0"/>
            <a:ext cx="9144000" cy="3632200"/>
          </a:xfrm>
          <a:prstGeom prst="rect">
            <a:avLst/>
          </a:prstGeom>
          <a:noFill/>
          <a:ln w="9525">
            <a:noFill/>
            <a:miter lim="800000"/>
            <a:headEnd/>
            <a:tailEnd/>
          </a:ln>
        </p:spPr>
        <p:txBody>
          <a:bodyPr>
            <a:spAutoFit/>
          </a:bodyPr>
          <a:lstStyle/>
          <a:p>
            <a:pPr marL="342900" indent="-342900"/>
            <a:r>
              <a:rPr lang="en-US" sz="5000" b="1" u="sng">
                <a:latin typeface="Calibri" pitchFamily="34" charset="0"/>
              </a:rPr>
              <a:t>Empty Calories</a:t>
            </a:r>
          </a:p>
          <a:p>
            <a:pPr marL="800100" lvl="1" indent="-342900">
              <a:buFont typeface="Arial" charset="0"/>
              <a:buChar char="•"/>
            </a:pPr>
            <a:r>
              <a:rPr lang="en-US" sz="3000">
                <a:latin typeface="Calibri" pitchFamily="34" charset="0"/>
              </a:rPr>
              <a:t>Foods that have solid fats and added sugars add calories to food, but few or no nutrients.  </a:t>
            </a:r>
          </a:p>
          <a:p>
            <a:pPr marL="800100" lvl="1" indent="-342900">
              <a:buFont typeface="Arial" charset="0"/>
              <a:buChar char="•"/>
            </a:pPr>
            <a:r>
              <a:rPr lang="en-US" sz="3000">
                <a:latin typeface="Calibri" pitchFamily="34" charset="0"/>
              </a:rPr>
              <a:t>In some foods, like candies and sodas, ALL the calories are empty calories.</a:t>
            </a:r>
          </a:p>
          <a:p>
            <a:pPr marL="800100" lvl="1" indent="-342900">
              <a:buFont typeface="Arial" charset="0"/>
              <a:buChar char="•"/>
            </a:pPr>
            <a:r>
              <a:rPr lang="en-US" sz="3000">
                <a:latin typeface="Calibri" pitchFamily="34" charset="0"/>
              </a:rPr>
              <a:t>A small amount of empty calories are okay, but most people eat far more than what is healthy.  </a:t>
            </a:r>
          </a:p>
        </p:txBody>
      </p:sp>
      <p:graphicFrame>
        <p:nvGraphicFramePr>
          <p:cNvPr id="4" name="Table 3"/>
          <p:cNvGraphicFramePr>
            <a:graphicFrameLocks noGrp="1"/>
          </p:cNvGraphicFramePr>
          <p:nvPr/>
        </p:nvGraphicFramePr>
        <p:xfrm>
          <a:off x="1879600" y="3673475"/>
          <a:ext cx="5384800" cy="2956560"/>
        </p:xfrm>
        <a:graphic>
          <a:graphicData uri="http://schemas.openxmlformats.org/drawingml/2006/table">
            <a:tbl>
              <a:tblPr firstRow="1" bandRow="1">
                <a:tableStyleId>{5C22544A-7EE6-4342-B048-85BDC9FD1C3A}</a:tableStyleId>
              </a:tblPr>
              <a:tblGrid>
                <a:gridCol w="2692400"/>
                <a:gridCol w="2692400"/>
              </a:tblGrid>
              <a:tr h="914400">
                <a:tc>
                  <a:txBody>
                    <a:bodyPr/>
                    <a:lstStyle/>
                    <a:p>
                      <a:pPr algn="ctr"/>
                      <a:r>
                        <a:rPr lang="en-US" sz="2600" b="1" dirty="0" smtClean="0">
                          <a:solidFill>
                            <a:sysClr val="windowText" lastClr="000000"/>
                          </a:solidFill>
                        </a:rPr>
                        <a:t>Gender  &amp; Age</a:t>
                      </a:r>
                      <a:endParaRPr lang="en-US" sz="26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600" b="1" dirty="0" smtClean="0">
                          <a:solidFill>
                            <a:sysClr val="windowText" lastClr="000000"/>
                          </a:solidFill>
                        </a:rPr>
                        <a:t>Daily Limit for Empty</a:t>
                      </a:r>
                      <a:r>
                        <a:rPr lang="en-US" sz="2600" b="1" baseline="0" dirty="0" smtClean="0">
                          <a:solidFill>
                            <a:sysClr val="windowText" lastClr="000000"/>
                          </a:solidFill>
                        </a:rPr>
                        <a:t> Calories</a:t>
                      </a:r>
                      <a:endParaRPr lang="en-US" sz="26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r>
              <a:tr h="5334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160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334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265</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57200">
                <a:tc>
                  <a:txBody>
                    <a:bodyPr/>
                    <a:lstStyle/>
                    <a:p>
                      <a:pPr algn="ctr"/>
                      <a:r>
                        <a:rPr lang="en-US" sz="2600" b="1" dirty="0" smtClean="0">
                          <a:solidFill>
                            <a:sysClr val="windowText" lastClr="000000"/>
                          </a:solidFill>
                        </a:rPr>
                        <a:t>Girls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120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26720">
                <a:tc>
                  <a:txBody>
                    <a:bodyPr/>
                    <a:lstStyle/>
                    <a:p>
                      <a:pPr algn="ctr"/>
                      <a:r>
                        <a:rPr lang="en-US" sz="2600" b="1" dirty="0" smtClean="0">
                          <a:solidFill>
                            <a:sysClr val="windowText" lastClr="000000"/>
                          </a:solidFill>
                        </a:rPr>
                        <a:t>Girls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160</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5602" name="Title 1"/>
          <p:cNvSpPr>
            <a:spLocks noGrp="1"/>
          </p:cNvSpPr>
          <p:nvPr>
            <p:ph type="ctrTitle"/>
          </p:nvPr>
        </p:nvSpPr>
        <p:spPr>
          <a:xfrm>
            <a:off x="76200" y="53975"/>
            <a:ext cx="8991600" cy="1165225"/>
          </a:xfrm>
        </p:spPr>
        <p:txBody>
          <a:bodyPr/>
          <a:lstStyle/>
          <a:p>
            <a:r>
              <a:rPr lang="en-US" sz="6000" b="1" u="sng" smtClean="0"/>
              <a:t>Fruits Group</a:t>
            </a:r>
            <a:endParaRPr lang="en-US" smtClean="0"/>
          </a:p>
        </p:txBody>
      </p:sp>
      <p:sp>
        <p:nvSpPr>
          <p:cNvPr id="25603" name="Subtitle 2"/>
          <p:cNvSpPr>
            <a:spLocks noGrp="1"/>
          </p:cNvSpPr>
          <p:nvPr>
            <p:ph type="subTitle" idx="1"/>
          </p:nvPr>
        </p:nvSpPr>
        <p:spPr>
          <a:xfrm>
            <a:off x="0" y="1295400"/>
            <a:ext cx="4572000" cy="4876800"/>
          </a:xfrm>
        </p:spPr>
        <p:txBody>
          <a:bodyPr/>
          <a:lstStyle/>
          <a:p>
            <a:pPr marL="514350" indent="-514350" algn="l">
              <a:buFont typeface="Arial" charset="0"/>
              <a:buAutoNum type="arabicPeriod"/>
            </a:pPr>
            <a:r>
              <a:rPr lang="en-US" b="1" dirty="0" smtClean="0">
                <a:solidFill>
                  <a:schemeClr val="tx1"/>
                </a:solidFill>
              </a:rPr>
              <a:t>Use fruits as snacks, salads or desserts.</a:t>
            </a:r>
          </a:p>
          <a:p>
            <a:pPr marL="514350" indent="-514350" algn="l">
              <a:buFont typeface="Arial" charset="0"/>
              <a:buAutoNum type="arabicPeriod"/>
            </a:pPr>
            <a:r>
              <a:rPr lang="en-US" b="1" dirty="0" smtClean="0">
                <a:solidFill>
                  <a:schemeClr val="tx1"/>
                </a:solidFill>
              </a:rPr>
              <a:t>Choose whole or cut up fruits more often than fruit juice.</a:t>
            </a:r>
          </a:p>
          <a:p>
            <a:pPr marL="514350" indent="-514350" algn="l"/>
            <a:r>
              <a:rPr lang="en-US" b="1" u="sng" dirty="0" smtClean="0">
                <a:solidFill>
                  <a:schemeClr val="tx1"/>
                </a:solidFill>
              </a:rPr>
              <a:t>Key Consumer Message</a:t>
            </a:r>
            <a:r>
              <a:rPr lang="en-US" b="1" dirty="0" smtClean="0">
                <a:solidFill>
                  <a:schemeClr val="tx1"/>
                </a:solidFill>
              </a:rPr>
              <a:t>:</a:t>
            </a:r>
          </a:p>
          <a:p>
            <a:pPr marL="514350" indent="-514350" algn="l"/>
            <a:r>
              <a:rPr lang="en-US" b="1" dirty="0" smtClean="0">
                <a:solidFill>
                  <a:schemeClr val="tx1"/>
                </a:solidFill>
              </a:rPr>
              <a:t>	</a:t>
            </a:r>
            <a:r>
              <a:rPr lang="en-US" b="1" dirty="0" smtClean="0">
                <a:solidFill>
                  <a:srgbClr val="FF0000"/>
                </a:solidFill>
              </a:rPr>
              <a:t>Make half your plate fruits and vegetables.  </a:t>
            </a:r>
          </a:p>
        </p:txBody>
      </p:sp>
      <p:pic>
        <p:nvPicPr>
          <p:cNvPr id="25604" name="Picture 5"/>
          <p:cNvPicPr>
            <a:picLocks noChangeAspect="1" noChangeArrowheads="1"/>
          </p:cNvPicPr>
          <p:nvPr/>
        </p:nvPicPr>
        <p:blipFill>
          <a:blip r:embed="rId3" cstate="print"/>
          <a:srcRect/>
          <a:stretch>
            <a:fillRect/>
          </a:stretch>
        </p:blipFill>
        <p:spPr bwMode="auto">
          <a:xfrm>
            <a:off x="4819650" y="1182688"/>
            <a:ext cx="3848100" cy="3498850"/>
          </a:xfrm>
          <a:prstGeom prst="rect">
            <a:avLst/>
          </a:prstGeom>
          <a:noFill/>
          <a:ln w="9525">
            <a:solidFill>
              <a:schemeClr val="tx1"/>
            </a:solidFill>
            <a:miter lim="800000"/>
            <a:headEnd/>
            <a:tailEnd/>
          </a:ln>
        </p:spPr>
      </p:pic>
      <p:graphicFrame>
        <p:nvGraphicFramePr>
          <p:cNvPr id="5" name="Table 4"/>
          <p:cNvGraphicFramePr>
            <a:graphicFrameLocks noGrp="1"/>
          </p:cNvGraphicFramePr>
          <p:nvPr/>
        </p:nvGraphicFramePr>
        <p:xfrm>
          <a:off x="4724400" y="4848225"/>
          <a:ext cx="4038600" cy="1752600"/>
        </p:xfrm>
        <a:graphic>
          <a:graphicData uri="http://schemas.openxmlformats.org/drawingml/2006/table">
            <a:tbl>
              <a:tblPr firstRow="1" bandRow="1">
                <a:tableStyleId>{5C22544A-7EE6-4342-B048-85BDC9FD1C3A}</a:tableStyleId>
              </a:tblPr>
              <a:tblGrid>
                <a:gridCol w="2019300"/>
                <a:gridCol w="2019300"/>
              </a:tblGrid>
              <a:tr h="5842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1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842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8420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a:t>
                      </a:r>
                      <a:r>
                        <a:rPr lang="en-US" sz="2600" b="1" baseline="0" dirty="0" smtClean="0">
                          <a:solidFill>
                            <a:sysClr val="windowText" lastClr="000000"/>
                          </a:solidFill>
                        </a:rPr>
                        <a:t> ½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7650" name="Title 1"/>
          <p:cNvSpPr>
            <a:spLocks noGrp="1"/>
          </p:cNvSpPr>
          <p:nvPr>
            <p:ph type="ctrTitle"/>
          </p:nvPr>
        </p:nvSpPr>
        <p:spPr>
          <a:xfrm>
            <a:off x="76200" y="53975"/>
            <a:ext cx="8991600" cy="1165225"/>
          </a:xfrm>
        </p:spPr>
        <p:txBody>
          <a:bodyPr/>
          <a:lstStyle/>
          <a:p>
            <a:r>
              <a:rPr lang="en-US" sz="6000" b="1" u="sng" smtClean="0"/>
              <a:t>Vegetables Group</a:t>
            </a:r>
            <a:endParaRPr lang="en-US" smtClean="0"/>
          </a:p>
        </p:txBody>
      </p:sp>
      <p:sp>
        <p:nvSpPr>
          <p:cNvPr id="27651" name="Subtitle 2"/>
          <p:cNvSpPr>
            <a:spLocks noGrp="1"/>
          </p:cNvSpPr>
          <p:nvPr>
            <p:ph type="subTitle" idx="1"/>
          </p:nvPr>
        </p:nvSpPr>
        <p:spPr>
          <a:xfrm>
            <a:off x="0" y="1295400"/>
            <a:ext cx="4572000" cy="4876800"/>
          </a:xfrm>
        </p:spPr>
        <p:txBody>
          <a:bodyPr/>
          <a:lstStyle/>
          <a:p>
            <a:pPr marL="514350" indent="-514350" algn="l">
              <a:buFont typeface="Arial" charset="0"/>
              <a:buAutoNum type="arabicPeriod"/>
            </a:pPr>
            <a:r>
              <a:rPr lang="en-US" b="1" dirty="0" smtClean="0">
                <a:solidFill>
                  <a:schemeClr val="tx1"/>
                </a:solidFill>
              </a:rPr>
              <a:t>Choose fresh, frozen, canned or dried.</a:t>
            </a:r>
          </a:p>
          <a:p>
            <a:pPr marL="514350" indent="-514350" algn="l"/>
            <a:r>
              <a:rPr lang="en-US" b="1" u="sng" dirty="0" smtClean="0">
                <a:solidFill>
                  <a:schemeClr val="tx1"/>
                </a:solidFill>
              </a:rPr>
              <a:t>Key Consumer Message</a:t>
            </a:r>
            <a:r>
              <a:rPr lang="en-US" b="1" dirty="0" smtClean="0">
                <a:solidFill>
                  <a:schemeClr val="tx1"/>
                </a:solidFill>
              </a:rPr>
              <a:t>:</a:t>
            </a:r>
          </a:p>
          <a:p>
            <a:pPr marL="514350" indent="-514350" algn="l"/>
            <a:r>
              <a:rPr lang="en-US" b="1" smtClean="0">
                <a:solidFill>
                  <a:schemeClr val="tx1"/>
                </a:solidFill>
              </a:rPr>
              <a:t>	</a:t>
            </a:r>
            <a:r>
              <a:rPr lang="en-US" b="1" smtClean="0">
                <a:solidFill>
                  <a:srgbClr val="FF0000"/>
                </a:solidFill>
              </a:rPr>
              <a:t>Eat </a:t>
            </a:r>
            <a:r>
              <a:rPr lang="en-US" b="1" dirty="0" smtClean="0">
                <a:solidFill>
                  <a:srgbClr val="FF0000"/>
                </a:solidFill>
              </a:rPr>
              <a:t>red, orange and dark green vegetables. </a:t>
            </a:r>
          </a:p>
        </p:txBody>
      </p:sp>
      <p:pic>
        <p:nvPicPr>
          <p:cNvPr id="27652" name="Picture 6"/>
          <p:cNvPicPr>
            <a:picLocks noChangeAspect="1" noChangeArrowheads="1"/>
          </p:cNvPicPr>
          <p:nvPr/>
        </p:nvPicPr>
        <p:blipFill>
          <a:blip r:embed="rId3" cstate="print"/>
          <a:srcRect/>
          <a:stretch>
            <a:fillRect/>
          </a:stretch>
        </p:blipFill>
        <p:spPr bwMode="auto">
          <a:xfrm>
            <a:off x="5029200" y="1101725"/>
            <a:ext cx="3733800" cy="3394075"/>
          </a:xfrm>
          <a:prstGeom prst="rect">
            <a:avLst/>
          </a:prstGeom>
          <a:noFill/>
          <a:ln w="9525">
            <a:solidFill>
              <a:schemeClr val="tx1"/>
            </a:solidFill>
            <a:miter lim="800000"/>
            <a:headEnd/>
            <a:tailEnd/>
          </a:ln>
        </p:spPr>
      </p:pic>
      <p:graphicFrame>
        <p:nvGraphicFramePr>
          <p:cNvPr id="6" name="Table 5"/>
          <p:cNvGraphicFramePr>
            <a:graphicFrameLocks noGrp="1"/>
          </p:cNvGraphicFramePr>
          <p:nvPr/>
        </p:nvGraphicFramePr>
        <p:xfrm>
          <a:off x="4800600" y="4648200"/>
          <a:ext cx="4191000" cy="1981200"/>
        </p:xfrm>
        <a:graphic>
          <a:graphicData uri="http://schemas.openxmlformats.org/drawingml/2006/table">
            <a:tbl>
              <a:tblPr firstRow="1" bandRow="1">
                <a:tableStyleId>{5C22544A-7EE6-4342-B048-85BDC9FD1C3A}</a:tableStyleId>
              </a:tblPr>
              <a:tblGrid>
                <a:gridCol w="2095500"/>
                <a:gridCol w="2095500"/>
              </a:tblGrid>
              <a:tr h="4953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53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3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5300">
                <a:tc>
                  <a:txBody>
                    <a:bodyPr/>
                    <a:lstStyle/>
                    <a:p>
                      <a:pPr algn="ctr"/>
                      <a:r>
                        <a:rPr lang="en-US" sz="2600" b="1" dirty="0" smtClean="0">
                          <a:solidFill>
                            <a:sysClr val="windowText" lastClr="000000"/>
                          </a:solidFill>
                        </a:rPr>
                        <a:t>Girls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2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5300">
                <a:tc>
                  <a:txBody>
                    <a:bodyPr/>
                    <a:lstStyle/>
                    <a:p>
                      <a:pPr algn="ctr"/>
                      <a:r>
                        <a:rPr lang="en-US" sz="2600" b="1" dirty="0" smtClean="0">
                          <a:solidFill>
                            <a:sysClr val="windowText" lastClr="000000"/>
                          </a:solidFill>
                        </a:rPr>
                        <a:t>Girls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2 ½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9698" name="Title 1"/>
          <p:cNvSpPr>
            <a:spLocks noGrp="1"/>
          </p:cNvSpPr>
          <p:nvPr>
            <p:ph type="ctrTitle"/>
          </p:nvPr>
        </p:nvSpPr>
        <p:spPr>
          <a:xfrm>
            <a:off x="76200" y="53975"/>
            <a:ext cx="8991600" cy="1165225"/>
          </a:xfrm>
        </p:spPr>
        <p:txBody>
          <a:bodyPr/>
          <a:lstStyle/>
          <a:p>
            <a:r>
              <a:rPr lang="en-US" sz="6000" b="1" u="sng" smtClean="0"/>
              <a:t>Protein Group</a:t>
            </a:r>
            <a:endParaRPr lang="en-US" smtClean="0"/>
          </a:p>
        </p:txBody>
      </p:sp>
      <p:sp>
        <p:nvSpPr>
          <p:cNvPr id="3" name="Subtitle 2"/>
          <p:cNvSpPr>
            <a:spLocks noGrp="1"/>
          </p:cNvSpPr>
          <p:nvPr>
            <p:ph type="subTitle" idx="1"/>
          </p:nvPr>
        </p:nvSpPr>
        <p:spPr>
          <a:xfrm>
            <a:off x="0" y="1295400"/>
            <a:ext cx="4724400" cy="4876800"/>
          </a:xfrm>
        </p:spPr>
        <p:txBody>
          <a:bodyPr rtlCol="0">
            <a:normAutofit fontScale="92500" lnSpcReduction="10000"/>
          </a:bodyPr>
          <a:lstStyle/>
          <a:p>
            <a:pPr marL="514350" indent="-514350" algn="l" fontAlgn="auto">
              <a:spcAft>
                <a:spcPts val="0"/>
              </a:spcAft>
              <a:buFont typeface="Arial" pitchFamily="34" charset="0"/>
              <a:buAutoNum type="arabicPeriod"/>
              <a:defRPr/>
            </a:pPr>
            <a:r>
              <a:rPr lang="en-US" b="1" dirty="0" smtClean="0">
                <a:solidFill>
                  <a:schemeClr val="tx1"/>
                </a:solidFill>
              </a:rPr>
              <a:t>Choose a variety of different protein sources. </a:t>
            </a:r>
          </a:p>
          <a:p>
            <a:pPr marL="514350" indent="-514350" algn="l" fontAlgn="auto">
              <a:spcAft>
                <a:spcPts val="0"/>
              </a:spcAft>
              <a:buFont typeface="Arial" pitchFamily="34" charset="0"/>
              <a:buAutoNum type="arabicPeriod"/>
              <a:defRPr/>
            </a:pPr>
            <a:r>
              <a:rPr lang="en-US" b="1" dirty="0" smtClean="0">
                <a:solidFill>
                  <a:schemeClr val="tx1"/>
                </a:solidFill>
              </a:rPr>
              <a:t>In place of </a:t>
            </a:r>
            <a:r>
              <a:rPr lang="en-US" b="1" i="1" dirty="0" smtClean="0">
                <a:solidFill>
                  <a:schemeClr val="tx1"/>
                </a:solidFill>
              </a:rPr>
              <a:t>some</a:t>
            </a:r>
            <a:r>
              <a:rPr lang="en-US" b="1" dirty="0" smtClean="0">
                <a:solidFill>
                  <a:schemeClr val="tx1"/>
                </a:solidFill>
              </a:rPr>
              <a:t> meat and poultry, choose 8 oz. seafood per week.</a:t>
            </a:r>
          </a:p>
          <a:p>
            <a:pPr marL="514350" indent="-514350" algn="l" fontAlgn="auto">
              <a:spcAft>
                <a:spcPts val="0"/>
              </a:spcAft>
              <a:buFont typeface="Arial" pitchFamily="34" charset="0"/>
              <a:buAutoNum type="arabicPeriod"/>
              <a:defRPr/>
            </a:pPr>
            <a:r>
              <a:rPr lang="en-US" b="1" dirty="0" smtClean="0">
                <a:solidFill>
                  <a:schemeClr val="tx1"/>
                </a:solidFill>
              </a:rPr>
              <a:t>Try grilling, broiling, poaching or roasting.  </a:t>
            </a:r>
          </a:p>
          <a:p>
            <a:pPr marL="514350" indent="-514350" algn="l" fontAlgn="auto">
              <a:spcAft>
                <a:spcPts val="0"/>
              </a:spcAft>
              <a:buFont typeface="Arial" pitchFamily="34" charset="0"/>
              <a:buNone/>
              <a:defRPr/>
            </a:pPr>
            <a:r>
              <a:rPr lang="en-US" b="1" u="sng" dirty="0" smtClean="0">
                <a:solidFill>
                  <a:schemeClr val="tx1"/>
                </a:solidFill>
              </a:rPr>
              <a:t>Key Consumer Message</a:t>
            </a:r>
            <a:r>
              <a:rPr lang="en-US" b="1" dirty="0" smtClean="0">
                <a:solidFill>
                  <a:schemeClr val="tx1"/>
                </a:solidFill>
              </a:rPr>
              <a:t>:</a:t>
            </a:r>
          </a:p>
          <a:p>
            <a:pPr marL="514350" indent="-514350" algn="l" fontAlgn="auto">
              <a:spcAft>
                <a:spcPts val="0"/>
              </a:spcAft>
              <a:buFont typeface="Arial" pitchFamily="34" charset="0"/>
              <a:buNone/>
              <a:defRPr/>
            </a:pPr>
            <a:r>
              <a:rPr lang="en-US" b="1" dirty="0" smtClean="0">
                <a:solidFill>
                  <a:schemeClr val="tx1"/>
                </a:solidFill>
              </a:rPr>
              <a:t>	</a:t>
            </a:r>
            <a:r>
              <a:rPr lang="en-US" b="1" dirty="0" smtClean="0">
                <a:solidFill>
                  <a:srgbClr val="FF0000"/>
                </a:solidFill>
              </a:rPr>
              <a:t>Keep meat and poultry portions small and lean. </a:t>
            </a:r>
            <a:endParaRPr lang="en-US" b="1" dirty="0">
              <a:solidFill>
                <a:srgbClr val="FF0000"/>
              </a:solidFill>
            </a:endParaRPr>
          </a:p>
        </p:txBody>
      </p:sp>
      <p:pic>
        <p:nvPicPr>
          <p:cNvPr id="29700" name="Picture 4"/>
          <p:cNvPicPr>
            <a:picLocks noChangeAspect="1" noChangeArrowheads="1"/>
          </p:cNvPicPr>
          <p:nvPr/>
        </p:nvPicPr>
        <p:blipFill>
          <a:blip r:embed="rId3" cstate="print"/>
          <a:srcRect/>
          <a:stretch>
            <a:fillRect/>
          </a:stretch>
        </p:blipFill>
        <p:spPr bwMode="auto">
          <a:xfrm>
            <a:off x="4929188" y="1219200"/>
            <a:ext cx="3857625" cy="3505200"/>
          </a:xfrm>
          <a:prstGeom prst="rect">
            <a:avLst/>
          </a:prstGeom>
          <a:noFill/>
          <a:ln w="9525">
            <a:solidFill>
              <a:schemeClr val="tx1"/>
            </a:solidFill>
            <a:miter lim="800000"/>
            <a:headEnd/>
            <a:tailEnd/>
          </a:ln>
        </p:spPr>
      </p:pic>
      <p:graphicFrame>
        <p:nvGraphicFramePr>
          <p:cNvPr id="7" name="Table 6"/>
          <p:cNvGraphicFramePr>
            <a:graphicFrameLocks noGrp="1"/>
          </p:cNvGraphicFramePr>
          <p:nvPr/>
        </p:nvGraphicFramePr>
        <p:xfrm>
          <a:off x="4800600" y="4953000"/>
          <a:ext cx="4114800" cy="1524000"/>
        </p:xfrm>
        <a:graphic>
          <a:graphicData uri="http://schemas.openxmlformats.org/drawingml/2006/table">
            <a:tbl>
              <a:tblPr firstRow="1" bandRow="1">
                <a:tableStyleId>{5C22544A-7EE6-4342-B048-85BDC9FD1C3A}</a:tableStyleId>
              </a:tblPr>
              <a:tblGrid>
                <a:gridCol w="2057400"/>
                <a:gridCol w="2057400"/>
              </a:tblGrid>
              <a:tr h="5080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080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6</a:t>
                      </a:r>
                      <a:r>
                        <a:rPr lang="en-US" sz="2600" b="1" baseline="0" dirty="0" smtClean="0">
                          <a:solidFill>
                            <a:sysClr val="windowText" lastClr="000000"/>
                          </a:solidFill>
                        </a:rPr>
                        <a:t> ½ oz.</a:t>
                      </a:r>
                      <a:r>
                        <a:rPr lang="en-US" sz="2600" b="1" dirty="0" smtClean="0">
                          <a:solidFill>
                            <a:sysClr val="windowText" lastClr="000000"/>
                          </a:solidFill>
                        </a:rPr>
                        <a:t>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0800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1746" name="Title 1"/>
          <p:cNvSpPr>
            <a:spLocks noGrp="1"/>
          </p:cNvSpPr>
          <p:nvPr>
            <p:ph type="ctrTitle"/>
          </p:nvPr>
        </p:nvSpPr>
        <p:spPr>
          <a:xfrm>
            <a:off x="76200" y="53975"/>
            <a:ext cx="8991600" cy="1165225"/>
          </a:xfrm>
        </p:spPr>
        <p:txBody>
          <a:bodyPr/>
          <a:lstStyle/>
          <a:p>
            <a:r>
              <a:rPr lang="en-US" sz="6000" b="1" u="sng" smtClean="0"/>
              <a:t>Grains Group</a:t>
            </a:r>
            <a:endParaRPr lang="en-US" smtClean="0"/>
          </a:p>
        </p:txBody>
      </p:sp>
      <p:sp>
        <p:nvSpPr>
          <p:cNvPr id="31747" name="Subtitle 2"/>
          <p:cNvSpPr>
            <a:spLocks noGrp="1"/>
          </p:cNvSpPr>
          <p:nvPr>
            <p:ph type="subTitle" idx="1"/>
          </p:nvPr>
        </p:nvSpPr>
        <p:spPr>
          <a:xfrm>
            <a:off x="0" y="1295400"/>
            <a:ext cx="4724400" cy="4876800"/>
          </a:xfrm>
        </p:spPr>
        <p:txBody>
          <a:bodyPr/>
          <a:lstStyle/>
          <a:p>
            <a:pPr marL="514350" indent="-514350" algn="l">
              <a:buFont typeface="Arial" charset="0"/>
              <a:buAutoNum type="arabicPeriod"/>
            </a:pPr>
            <a:r>
              <a:rPr lang="en-US" b="1" dirty="0" smtClean="0">
                <a:solidFill>
                  <a:schemeClr val="tx1"/>
                </a:solidFill>
              </a:rPr>
              <a:t>Choose 100% whole grain cereals, breads, crackers, rice and pasta.  </a:t>
            </a:r>
          </a:p>
          <a:p>
            <a:pPr marL="514350" indent="-514350" algn="l">
              <a:buFont typeface="Arial" charset="0"/>
              <a:buAutoNum type="arabicPeriod"/>
            </a:pPr>
            <a:r>
              <a:rPr lang="en-US" b="1" dirty="0" smtClean="0">
                <a:solidFill>
                  <a:schemeClr val="tx1"/>
                </a:solidFill>
              </a:rPr>
              <a:t>Check the ingredients list on food packages to find whole grain foods.  </a:t>
            </a:r>
          </a:p>
          <a:p>
            <a:pPr marL="514350" indent="-514350" algn="l"/>
            <a:r>
              <a:rPr lang="en-US" b="1" u="sng" dirty="0" smtClean="0">
                <a:solidFill>
                  <a:schemeClr val="tx1"/>
                </a:solidFill>
              </a:rPr>
              <a:t>Key Consumer Message</a:t>
            </a:r>
            <a:r>
              <a:rPr lang="en-US" b="1" dirty="0" smtClean="0">
                <a:solidFill>
                  <a:schemeClr val="tx1"/>
                </a:solidFill>
              </a:rPr>
              <a:t>:</a:t>
            </a:r>
          </a:p>
          <a:p>
            <a:pPr marL="514350" indent="-514350" algn="l"/>
            <a:r>
              <a:rPr lang="en-US" b="1" dirty="0" smtClean="0">
                <a:solidFill>
                  <a:schemeClr val="tx1"/>
                </a:solidFill>
              </a:rPr>
              <a:t>	</a:t>
            </a:r>
            <a:r>
              <a:rPr lang="en-US" b="1" dirty="0" smtClean="0">
                <a:solidFill>
                  <a:srgbClr val="FF0000"/>
                </a:solidFill>
              </a:rPr>
              <a:t>Make half your grains whole grains.  </a:t>
            </a:r>
          </a:p>
        </p:txBody>
      </p:sp>
      <p:pic>
        <p:nvPicPr>
          <p:cNvPr id="31748" name="Picture 7"/>
          <p:cNvPicPr>
            <a:picLocks noChangeAspect="1" noChangeArrowheads="1"/>
          </p:cNvPicPr>
          <p:nvPr/>
        </p:nvPicPr>
        <p:blipFill>
          <a:blip r:embed="rId3" cstate="print"/>
          <a:srcRect/>
          <a:stretch>
            <a:fillRect/>
          </a:stretch>
        </p:blipFill>
        <p:spPr bwMode="auto">
          <a:xfrm>
            <a:off x="4980305" y="1143000"/>
            <a:ext cx="3435350" cy="3124200"/>
          </a:xfrm>
          <a:prstGeom prst="rect">
            <a:avLst/>
          </a:prstGeom>
          <a:noFill/>
          <a:ln w="9525">
            <a:noFill/>
            <a:miter lim="800000"/>
            <a:headEnd/>
            <a:tailEnd/>
          </a:ln>
        </p:spPr>
      </p:pic>
      <p:graphicFrame>
        <p:nvGraphicFramePr>
          <p:cNvPr id="7" name="Table 6"/>
          <p:cNvGraphicFramePr>
            <a:graphicFrameLocks noGrp="1"/>
          </p:cNvGraphicFramePr>
          <p:nvPr/>
        </p:nvGraphicFramePr>
        <p:xfrm>
          <a:off x="4297680" y="4379913"/>
          <a:ext cx="4800600" cy="2393653"/>
        </p:xfrm>
        <a:graphic>
          <a:graphicData uri="http://schemas.openxmlformats.org/drawingml/2006/table">
            <a:tbl>
              <a:tblPr firstRow="1" bandRow="1">
                <a:tableStyleId>{5C22544A-7EE6-4342-B048-85BDC9FD1C3A}</a:tableStyleId>
              </a:tblPr>
              <a:tblGrid>
                <a:gridCol w="1600200"/>
                <a:gridCol w="1447800"/>
                <a:gridCol w="1752600"/>
              </a:tblGrid>
              <a:tr h="457200">
                <a:tc>
                  <a:txBody>
                    <a:bodyPr/>
                    <a:lstStyle/>
                    <a:p>
                      <a:pPr algn="ct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200" b="1" dirty="0" smtClean="0">
                          <a:solidFill>
                            <a:sysClr val="windowText" lastClr="000000"/>
                          </a:solidFill>
                        </a:rPr>
                        <a:t>Grains</a:t>
                      </a:r>
                      <a:endParaRPr lang="en-US" sz="2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200" b="1" dirty="0" smtClean="0">
                          <a:solidFill>
                            <a:sysClr val="windowText" lastClr="000000"/>
                          </a:solidFill>
                        </a:rPr>
                        <a:t>Whole Grains</a:t>
                      </a:r>
                      <a:endParaRPr lang="en-US" sz="2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r>
              <a:tr h="491139">
                <a:tc>
                  <a:txBody>
                    <a:bodyPr/>
                    <a:lstStyle/>
                    <a:p>
                      <a:pPr algn="ctr"/>
                      <a:r>
                        <a:rPr lang="en-US" sz="2400" b="1" dirty="0" smtClean="0">
                          <a:solidFill>
                            <a:sysClr val="windowText" lastClr="000000"/>
                          </a:solidFill>
                        </a:rPr>
                        <a:t>Boys 9-13</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6</a:t>
                      </a:r>
                      <a:r>
                        <a:rPr lang="en-US" sz="2400" b="1" baseline="0" dirty="0" smtClean="0">
                          <a:solidFill>
                            <a:sysClr val="windowText" lastClr="000000"/>
                          </a:solidFill>
                        </a:rPr>
                        <a:t>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3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1139">
                <a:tc>
                  <a:txBody>
                    <a:bodyPr/>
                    <a:lstStyle/>
                    <a:p>
                      <a:pPr algn="ctr"/>
                      <a:r>
                        <a:rPr lang="en-US" sz="2400" b="1" dirty="0" smtClean="0">
                          <a:solidFill>
                            <a:sysClr val="windowText" lastClr="000000"/>
                          </a:solidFill>
                        </a:rPr>
                        <a:t>Boys 14-18</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8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4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63036">
                <a:tc>
                  <a:txBody>
                    <a:bodyPr/>
                    <a:lstStyle/>
                    <a:p>
                      <a:pPr algn="ctr"/>
                      <a:r>
                        <a:rPr lang="en-US" sz="2400" b="1" dirty="0" smtClean="0">
                          <a:solidFill>
                            <a:sysClr val="windowText" lastClr="000000"/>
                          </a:solidFill>
                        </a:rPr>
                        <a:t> Girls 9-13</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baseline="0" dirty="0" smtClean="0">
                          <a:solidFill>
                            <a:sysClr val="windowText" lastClr="000000"/>
                          </a:solidFill>
                        </a:rPr>
                        <a:t>5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2.5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1139">
                <a:tc>
                  <a:txBody>
                    <a:bodyPr/>
                    <a:lstStyle/>
                    <a:p>
                      <a:pPr algn="ctr"/>
                      <a:r>
                        <a:rPr lang="en-US" sz="2400" b="1" dirty="0" smtClean="0">
                          <a:solidFill>
                            <a:sysClr val="windowText" lastClr="000000"/>
                          </a:solidFill>
                        </a:rPr>
                        <a:t>Girls 14-18</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6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3 oz.</a:t>
                      </a:r>
                      <a:r>
                        <a:rPr lang="en-US" sz="2400" b="1" baseline="0" dirty="0" smtClean="0">
                          <a:solidFill>
                            <a:sysClr val="windowText" lastClr="000000"/>
                          </a:solidFill>
                        </a:rPr>
                        <a:t> </a:t>
                      </a:r>
                      <a:r>
                        <a:rPr lang="en-US" sz="2400" b="1" dirty="0" smtClean="0">
                          <a:solidFill>
                            <a:sysClr val="windowText" lastClr="000000"/>
                          </a:solidFill>
                        </a:rPr>
                        <a:t>daily </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33794" name="Title 1"/>
          <p:cNvSpPr>
            <a:spLocks noGrp="1"/>
          </p:cNvSpPr>
          <p:nvPr>
            <p:ph type="ctrTitle"/>
          </p:nvPr>
        </p:nvSpPr>
        <p:spPr>
          <a:xfrm>
            <a:off x="76200" y="53975"/>
            <a:ext cx="8991600" cy="1165225"/>
          </a:xfrm>
        </p:spPr>
        <p:txBody>
          <a:bodyPr/>
          <a:lstStyle/>
          <a:p>
            <a:r>
              <a:rPr lang="en-US" sz="6000" b="1" u="sng" smtClean="0"/>
              <a:t>Dairy Group</a:t>
            </a:r>
            <a:endParaRPr lang="en-US" smtClean="0"/>
          </a:p>
        </p:txBody>
      </p:sp>
      <p:sp>
        <p:nvSpPr>
          <p:cNvPr id="3" name="Subtitle 2"/>
          <p:cNvSpPr>
            <a:spLocks noGrp="1"/>
          </p:cNvSpPr>
          <p:nvPr>
            <p:ph type="subTitle" idx="1"/>
          </p:nvPr>
        </p:nvSpPr>
        <p:spPr>
          <a:xfrm>
            <a:off x="0" y="1295400"/>
            <a:ext cx="4724400" cy="4876800"/>
          </a:xfrm>
        </p:spPr>
        <p:txBody>
          <a:bodyPr rtlCol="0">
            <a:normAutofit fontScale="92500"/>
          </a:bodyPr>
          <a:lstStyle/>
          <a:p>
            <a:pPr marL="514350" indent="-514350" algn="l" fontAlgn="auto">
              <a:spcAft>
                <a:spcPts val="0"/>
              </a:spcAft>
              <a:buFont typeface="Arial" pitchFamily="34" charset="0"/>
              <a:buAutoNum type="arabicPeriod"/>
              <a:defRPr/>
            </a:pPr>
            <a:r>
              <a:rPr lang="en-US" b="1" dirty="0" smtClean="0">
                <a:solidFill>
                  <a:schemeClr val="tx1"/>
                </a:solidFill>
              </a:rPr>
              <a:t>Low-fat or fat-free dairy products have the same amount of calcium and other essential nutrients as whole milk, but less fat and calories.  </a:t>
            </a:r>
          </a:p>
          <a:p>
            <a:pPr marL="514350" indent="-514350" algn="l" fontAlgn="auto">
              <a:spcAft>
                <a:spcPts val="0"/>
              </a:spcAft>
              <a:buFont typeface="Arial" pitchFamily="34" charset="0"/>
              <a:buNone/>
              <a:defRPr/>
            </a:pPr>
            <a:r>
              <a:rPr lang="en-US" b="1" u="sng" dirty="0" smtClean="0">
                <a:solidFill>
                  <a:schemeClr val="tx1"/>
                </a:solidFill>
              </a:rPr>
              <a:t>Key Consumer Message</a:t>
            </a:r>
            <a:r>
              <a:rPr lang="en-US" b="1" dirty="0" smtClean="0">
                <a:solidFill>
                  <a:schemeClr val="tx1"/>
                </a:solidFill>
              </a:rPr>
              <a:t>:</a:t>
            </a:r>
          </a:p>
          <a:p>
            <a:pPr marL="514350" indent="-514350" algn="l" fontAlgn="auto">
              <a:spcAft>
                <a:spcPts val="0"/>
              </a:spcAft>
              <a:buFont typeface="Arial" pitchFamily="34" charset="0"/>
              <a:buNone/>
              <a:defRPr/>
            </a:pPr>
            <a:r>
              <a:rPr lang="en-US" b="1" dirty="0" smtClean="0">
                <a:solidFill>
                  <a:schemeClr val="tx1"/>
                </a:solidFill>
              </a:rPr>
              <a:t>	</a:t>
            </a:r>
            <a:r>
              <a:rPr lang="en-US" b="1" dirty="0" smtClean="0">
                <a:solidFill>
                  <a:srgbClr val="FF0000"/>
                </a:solidFill>
              </a:rPr>
              <a:t>Switch to low-fat or fat-free milk.  Get your calcium rich foods.</a:t>
            </a:r>
            <a:endParaRPr lang="en-US" b="1" dirty="0">
              <a:solidFill>
                <a:srgbClr val="FF0000"/>
              </a:solidFill>
            </a:endParaRPr>
          </a:p>
        </p:txBody>
      </p:sp>
      <p:pic>
        <p:nvPicPr>
          <p:cNvPr id="33796" name="Picture 5"/>
          <p:cNvPicPr>
            <a:picLocks noChangeAspect="1" noChangeArrowheads="1"/>
          </p:cNvPicPr>
          <p:nvPr/>
        </p:nvPicPr>
        <p:blipFill>
          <a:blip r:embed="rId3" cstate="print"/>
          <a:srcRect/>
          <a:stretch>
            <a:fillRect/>
          </a:stretch>
        </p:blipFill>
        <p:spPr bwMode="auto">
          <a:xfrm>
            <a:off x="4800600" y="1295400"/>
            <a:ext cx="3962400" cy="3603625"/>
          </a:xfrm>
          <a:prstGeom prst="rect">
            <a:avLst/>
          </a:prstGeom>
          <a:noFill/>
          <a:ln w="9525">
            <a:noFill/>
            <a:miter lim="800000"/>
            <a:headEnd/>
            <a:tailEnd/>
          </a:ln>
        </p:spPr>
      </p:pic>
      <p:graphicFrame>
        <p:nvGraphicFramePr>
          <p:cNvPr id="7" name="Table 6"/>
          <p:cNvGraphicFramePr>
            <a:graphicFrameLocks noGrp="1"/>
          </p:cNvGraphicFramePr>
          <p:nvPr/>
        </p:nvGraphicFramePr>
        <p:xfrm>
          <a:off x="4648200" y="5130800"/>
          <a:ext cx="4267200" cy="1422400"/>
        </p:xfrm>
        <a:graphic>
          <a:graphicData uri="http://schemas.openxmlformats.org/drawingml/2006/table">
            <a:tbl>
              <a:tblPr firstRow="1" bandRow="1">
                <a:tableStyleId>{5C22544A-7EE6-4342-B048-85BDC9FD1C3A}</a:tableStyleId>
              </a:tblPr>
              <a:tblGrid>
                <a:gridCol w="2133600"/>
                <a:gridCol w="2133600"/>
              </a:tblGrid>
              <a:tr h="711200">
                <a:tc>
                  <a:txBody>
                    <a:bodyPr/>
                    <a:lstStyle/>
                    <a:p>
                      <a:pPr algn="ctr"/>
                      <a:r>
                        <a:rPr lang="en-US" sz="3000" b="1" dirty="0" smtClean="0">
                          <a:solidFill>
                            <a:sysClr val="windowText" lastClr="000000"/>
                          </a:solidFill>
                        </a:rPr>
                        <a:t>Boys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11200">
                <a:tc>
                  <a:txBody>
                    <a:bodyPr/>
                    <a:lstStyle/>
                    <a:p>
                      <a:pPr algn="ctr"/>
                      <a:r>
                        <a:rPr lang="en-US" sz="3000" b="1" dirty="0" smtClean="0">
                          <a:solidFill>
                            <a:sysClr val="windowText" lastClr="000000"/>
                          </a:solidFill>
                        </a:rPr>
                        <a:t>Girls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CBF33"/>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33400" y="152400"/>
            <a:ext cx="8153400" cy="9906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0" name="Title 1"/>
          <p:cNvSpPr>
            <a:spLocks noGrp="1"/>
          </p:cNvSpPr>
          <p:nvPr>
            <p:ph type="ctrTitle"/>
          </p:nvPr>
        </p:nvSpPr>
        <p:spPr>
          <a:xfrm>
            <a:off x="723900" y="254000"/>
            <a:ext cx="7772400" cy="773113"/>
          </a:xfrm>
        </p:spPr>
        <p:txBody>
          <a:bodyPr/>
          <a:lstStyle/>
          <a:p>
            <a:r>
              <a:rPr lang="en-US" smtClean="0">
                <a:latin typeface="Aharoni" pitchFamily="2" charset="-79"/>
                <a:cs typeface="Aharoni" pitchFamily="2" charset="-79"/>
              </a:rPr>
              <a:t>The Dietary Guidelines</a:t>
            </a:r>
          </a:p>
        </p:txBody>
      </p:sp>
      <p:sp>
        <p:nvSpPr>
          <p:cNvPr id="14341" name="Subtitle 2"/>
          <p:cNvSpPr>
            <a:spLocks noGrp="1"/>
          </p:cNvSpPr>
          <p:nvPr>
            <p:ph type="subTitle" idx="1"/>
          </p:nvPr>
        </p:nvSpPr>
        <p:spPr>
          <a:xfrm>
            <a:off x="469900" y="1114425"/>
            <a:ext cx="8216900" cy="762000"/>
          </a:xfrm>
        </p:spPr>
        <p:txBody>
          <a:bodyPr/>
          <a:lstStyle/>
          <a:p>
            <a:pPr marL="514350" indent="-514350"/>
            <a:r>
              <a:rPr lang="en-US" sz="4500" b="1" dirty="0" smtClean="0">
                <a:solidFill>
                  <a:schemeClr val="tx1"/>
                </a:solidFill>
              </a:rPr>
              <a:t>Revised Every </a:t>
            </a:r>
            <a:r>
              <a:rPr lang="en-US" sz="4500" b="1" u="sng" dirty="0" smtClean="0">
                <a:solidFill>
                  <a:schemeClr val="tx1"/>
                </a:solidFill>
              </a:rPr>
              <a:t>5</a:t>
            </a:r>
            <a:r>
              <a:rPr lang="en-US" sz="4500" b="1" dirty="0" smtClean="0">
                <a:solidFill>
                  <a:schemeClr val="tx1"/>
                </a:solidFill>
              </a:rPr>
              <a:t> Years</a:t>
            </a:r>
          </a:p>
        </p:txBody>
      </p:sp>
      <p:pic>
        <p:nvPicPr>
          <p:cNvPr id="14342" name="Picture 2"/>
          <p:cNvPicPr>
            <a:picLocks noChangeAspect="1" noChangeArrowheads="1"/>
          </p:cNvPicPr>
          <p:nvPr/>
        </p:nvPicPr>
        <p:blipFill>
          <a:blip r:embed="rId2" cstate="print"/>
          <a:srcRect r="1707" b="1752"/>
          <a:stretch>
            <a:fillRect/>
          </a:stretch>
        </p:blipFill>
        <p:spPr bwMode="auto">
          <a:xfrm>
            <a:off x="1393825" y="1895475"/>
            <a:ext cx="6356350" cy="4505325"/>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a:xfrm>
            <a:off x="76200" y="53975"/>
            <a:ext cx="8991600" cy="1470025"/>
          </a:xfrm>
        </p:spPr>
        <p:txBody>
          <a:bodyPr/>
          <a:lstStyle/>
          <a:p>
            <a:r>
              <a:rPr lang="en-US" sz="6000" b="1" u="sng" smtClean="0"/>
              <a:t>The Dietary Guidelines</a:t>
            </a:r>
            <a:endParaRPr lang="en-US" smtClean="0"/>
          </a:p>
        </p:txBody>
      </p:sp>
      <p:sp>
        <p:nvSpPr>
          <p:cNvPr id="15363" name="Subtitle 2"/>
          <p:cNvSpPr>
            <a:spLocks noGrp="1"/>
          </p:cNvSpPr>
          <p:nvPr>
            <p:ph type="subTitle" idx="1"/>
          </p:nvPr>
        </p:nvSpPr>
        <p:spPr>
          <a:xfrm>
            <a:off x="0" y="1295400"/>
            <a:ext cx="9144000" cy="3200400"/>
          </a:xfrm>
        </p:spPr>
        <p:txBody>
          <a:bodyPr/>
          <a:lstStyle/>
          <a:p>
            <a:pPr marL="514350" indent="-514350" algn="l">
              <a:buFont typeface="Arial" charset="0"/>
              <a:buAutoNum type="arabicPeriod"/>
            </a:pPr>
            <a:r>
              <a:rPr lang="en-US" b="1" u="sng" smtClean="0">
                <a:solidFill>
                  <a:schemeClr val="tx1"/>
                </a:solidFill>
              </a:rPr>
              <a:t>Eat Nutrient Dense Foods</a:t>
            </a:r>
          </a:p>
          <a:p>
            <a:pPr marL="971550" lvl="1" indent="-514350" algn="l">
              <a:buFont typeface="Arial" charset="0"/>
              <a:buChar char="•"/>
            </a:pPr>
            <a:r>
              <a:rPr lang="en-US" b="1" smtClean="0">
                <a:solidFill>
                  <a:schemeClr val="tx1"/>
                </a:solidFill>
              </a:rPr>
              <a:t>What does “Nutrient Dense” mean?</a:t>
            </a:r>
          </a:p>
          <a:p>
            <a:pPr marL="1428750" lvl="2" indent="-514350" algn="l">
              <a:buFont typeface="Arial" charset="0"/>
              <a:buChar char="•"/>
            </a:pPr>
            <a:r>
              <a:rPr lang="en-US" b="1" smtClean="0">
                <a:solidFill>
                  <a:schemeClr val="tx1"/>
                </a:solidFill>
              </a:rPr>
              <a:t>Foods that have a lot of vitamins, minerals or other important nutrients and few calories are considered nutrient dense.</a:t>
            </a:r>
          </a:p>
          <a:p>
            <a:pPr marL="1428750" lvl="2" indent="-514350" algn="l">
              <a:buFont typeface="Arial" charset="0"/>
              <a:buChar char="•"/>
            </a:pPr>
            <a:r>
              <a:rPr lang="en-US" b="1" smtClean="0">
                <a:solidFill>
                  <a:schemeClr val="tx1"/>
                </a:solidFill>
              </a:rPr>
              <a:t>Choosing foods that are nutrient dense are better for your overall health.  </a:t>
            </a:r>
          </a:p>
        </p:txBody>
      </p:sp>
      <p:sp>
        <p:nvSpPr>
          <p:cNvPr id="15364" name="Subtitle 2"/>
          <p:cNvSpPr txBox="1">
            <a:spLocks/>
          </p:cNvSpPr>
          <p:nvPr/>
        </p:nvSpPr>
        <p:spPr bwMode="auto">
          <a:xfrm>
            <a:off x="1219200" y="4343400"/>
            <a:ext cx="6705600" cy="685800"/>
          </a:xfrm>
          <a:prstGeom prst="rect">
            <a:avLst/>
          </a:prstGeom>
          <a:noFill/>
          <a:ln w="9525">
            <a:noFill/>
            <a:miter lim="800000"/>
            <a:headEnd/>
            <a:tailEnd/>
          </a:ln>
        </p:spPr>
        <p:txBody>
          <a:bodyPr/>
          <a:lstStyle/>
          <a:p>
            <a:pPr marL="514350" indent="-514350" algn="ctr">
              <a:spcBef>
                <a:spcPct val="20000"/>
              </a:spcBef>
            </a:pPr>
            <a:r>
              <a:rPr lang="en-US" sz="3200" b="1" u="sng">
                <a:latin typeface="Calibri" pitchFamily="34" charset="0"/>
              </a:rPr>
              <a:t>Which is more Nutrient Dense?</a:t>
            </a:r>
            <a:endParaRPr lang="en-US" sz="2400" b="1">
              <a:latin typeface="Calibri" pitchFamily="34" charset="0"/>
            </a:endParaRPr>
          </a:p>
        </p:txBody>
      </p:sp>
      <p:sp>
        <p:nvSpPr>
          <p:cNvPr id="15365" name="Subtitle 2"/>
          <p:cNvSpPr txBox="1">
            <a:spLocks/>
          </p:cNvSpPr>
          <p:nvPr/>
        </p:nvSpPr>
        <p:spPr bwMode="auto">
          <a:xfrm>
            <a:off x="0" y="5572125"/>
            <a:ext cx="1981200" cy="685800"/>
          </a:xfrm>
          <a:prstGeom prst="rect">
            <a:avLst/>
          </a:prstGeom>
          <a:noFill/>
          <a:ln w="9525">
            <a:noFill/>
            <a:miter lim="800000"/>
            <a:headEnd/>
            <a:tailEnd/>
          </a:ln>
        </p:spPr>
        <p:txBody>
          <a:bodyPr/>
          <a:lstStyle/>
          <a:p>
            <a:pPr marL="514350" indent="-514350" algn="ctr">
              <a:spcBef>
                <a:spcPct val="20000"/>
              </a:spcBef>
            </a:pPr>
            <a:r>
              <a:rPr lang="en-US" sz="3200" b="1">
                <a:latin typeface="Calibri" pitchFamily="34" charset="0"/>
              </a:rPr>
              <a:t>Spinach</a:t>
            </a:r>
            <a:endParaRPr lang="en-US" sz="2400" b="1">
              <a:latin typeface="Calibri" pitchFamily="34" charset="0"/>
            </a:endParaRPr>
          </a:p>
        </p:txBody>
      </p:sp>
      <p:sp>
        <p:nvSpPr>
          <p:cNvPr id="15366" name="Subtitle 2"/>
          <p:cNvSpPr txBox="1">
            <a:spLocks/>
          </p:cNvSpPr>
          <p:nvPr/>
        </p:nvSpPr>
        <p:spPr bwMode="auto">
          <a:xfrm>
            <a:off x="7391400" y="5572125"/>
            <a:ext cx="1981200" cy="685800"/>
          </a:xfrm>
          <a:prstGeom prst="rect">
            <a:avLst/>
          </a:prstGeom>
          <a:noFill/>
          <a:ln w="9525">
            <a:noFill/>
            <a:miter lim="800000"/>
            <a:headEnd/>
            <a:tailEnd/>
          </a:ln>
        </p:spPr>
        <p:txBody>
          <a:bodyPr/>
          <a:lstStyle/>
          <a:p>
            <a:pPr marL="514350" indent="-514350" algn="ctr">
              <a:spcBef>
                <a:spcPct val="20000"/>
              </a:spcBef>
            </a:pPr>
            <a:r>
              <a:rPr lang="en-US" sz="3200" b="1">
                <a:latin typeface="Calibri" pitchFamily="34" charset="0"/>
              </a:rPr>
              <a:t>Candy</a:t>
            </a:r>
            <a:endParaRPr lang="en-US" sz="2400" b="1">
              <a:latin typeface="Calibri" pitchFamily="34" charset="0"/>
            </a:endParaRPr>
          </a:p>
        </p:txBody>
      </p:sp>
      <p:pic>
        <p:nvPicPr>
          <p:cNvPr id="15367" name="Picture 4"/>
          <p:cNvPicPr>
            <a:picLocks noChangeAspect="1" noChangeArrowheads="1"/>
          </p:cNvPicPr>
          <p:nvPr/>
        </p:nvPicPr>
        <p:blipFill>
          <a:blip r:embed="rId2" cstate="print"/>
          <a:srcRect/>
          <a:stretch>
            <a:fillRect/>
          </a:stretch>
        </p:blipFill>
        <p:spPr bwMode="auto">
          <a:xfrm>
            <a:off x="1752600" y="5000625"/>
            <a:ext cx="1557338" cy="1704975"/>
          </a:xfrm>
          <a:prstGeom prst="rect">
            <a:avLst/>
          </a:prstGeom>
          <a:noFill/>
          <a:ln w="9525">
            <a:solidFill>
              <a:schemeClr val="tx1"/>
            </a:solidFill>
            <a:miter lim="800000"/>
            <a:headEnd/>
            <a:tailEnd/>
          </a:ln>
        </p:spPr>
      </p:pic>
      <p:pic>
        <p:nvPicPr>
          <p:cNvPr id="15368" name="Picture 5"/>
          <p:cNvPicPr>
            <a:picLocks noChangeAspect="1" noChangeArrowheads="1"/>
          </p:cNvPicPr>
          <p:nvPr/>
        </p:nvPicPr>
        <p:blipFill>
          <a:blip r:embed="rId3" cstate="print"/>
          <a:srcRect/>
          <a:stretch>
            <a:fillRect/>
          </a:stretch>
        </p:blipFill>
        <p:spPr bwMode="auto">
          <a:xfrm>
            <a:off x="5562600" y="5000625"/>
            <a:ext cx="2057400" cy="1733550"/>
          </a:xfrm>
          <a:prstGeom prst="rect">
            <a:avLst/>
          </a:prstGeom>
          <a:noFill/>
          <a:ln w="9525">
            <a:solidFill>
              <a:schemeClr val="tx1"/>
            </a:solidFill>
            <a:miter lim="800000"/>
            <a:headEnd/>
            <a:tailEnd/>
          </a:ln>
        </p:spPr>
      </p:pic>
      <p:sp>
        <p:nvSpPr>
          <p:cNvPr id="15369" name="Subtitle 2"/>
          <p:cNvSpPr txBox="1">
            <a:spLocks/>
          </p:cNvSpPr>
          <p:nvPr/>
        </p:nvSpPr>
        <p:spPr bwMode="auto">
          <a:xfrm>
            <a:off x="3505200" y="5572125"/>
            <a:ext cx="1981200" cy="685800"/>
          </a:xfrm>
          <a:prstGeom prst="rect">
            <a:avLst/>
          </a:prstGeom>
          <a:noFill/>
          <a:ln w="9525">
            <a:noFill/>
            <a:miter lim="800000"/>
            <a:headEnd/>
            <a:tailEnd/>
          </a:ln>
        </p:spPr>
        <p:txBody>
          <a:bodyPr/>
          <a:lstStyle/>
          <a:p>
            <a:pPr marL="514350" indent="-514350" algn="ctr">
              <a:spcBef>
                <a:spcPct val="20000"/>
              </a:spcBef>
            </a:pPr>
            <a:r>
              <a:rPr lang="en-US" sz="5000" b="1">
                <a:latin typeface="Calibri" pitchFamily="34" charset="0"/>
              </a:rPr>
              <a:t>OR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TotalTime>
  <Words>1961</Words>
  <Application>Microsoft Office PowerPoint</Application>
  <PresentationFormat>On-screen Show (4:3)</PresentationFormat>
  <Paragraphs>241</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MyPlate</vt:lpstr>
      <vt:lpstr>On Your Notes</vt:lpstr>
      <vt:lpstr>Fruits Group</vt:lpstr>
      <vt:lpstr>Vegetables Group</vt:lpstr>
      <vt:lpstr>Protein Group</vt:lpstr>
      <vt:lpstr>Grains Group</vt:lpstr>
      <vt:lpstr>Dairy Group</vt:lpstr>
      <vt:lpstr>The Dietary Guidelines</vt:lpstr>
      <vt:lpstr>The Dietary Guidelines</vt:lpstr>
      <vt:lpstr>Slide 10</vt:lpstr>
      <vt:lpstr>Slide 11</vt:lpstr>
      <vt:lpstr>Slide 12</vt:lpstr>
      <vt:lpstr>Slide 13</vt:lpstr>
      <vt:lpstr>Slide 14</vt:lpstr>
      <vt:lpstr>Healthy Eating Patterns</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lschiers</dc:creator>
  <cp:lastModifiedBy>Jaymie</cp:lastModifiedBy>
  <cp:revision>100</cp:revision>
  <dcterms:created xsi:type="dcterms:W3CDTF">2011-06-22T04:11:47Z</dcterms:created>
  <dcterms:modified xsi:type="dcterms:W3CDTF">2012-07-31T02:56:00Z</dcterms:modified>
</cp:coreProperties>
</file>