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72" r:id="rId6"/>
    <p:sldId id="260" r:id="rId7"/>
    <p:sldId id="270" r:id="rId8"/>
    <p:sldId id="261" r:id="rId9"/>
    <p:sldId id="274" r:id="rId10"/>
    <p:sldId id="273" r:id="rId11"/>
    <p:sldId id="275" r:id="rId12"/>
    <p:sldId id="262" r:id="rId13"/>
    <p:sldId id="263" r:id="rId14"/>
    <p:sldId id="264" r:id="rId15"/>
    <p:sldId id="265" r:id="rId16"/>
    <p:sldId id="271" r:id="rId17"/>
    <p:sldId id="266" r:id="rId18"/>
    <p:sldId id="277" r:id="rId19"/>
    <p:sldId id="280" r:id="rId20"/>
    <p:sldId id="268" r:id="rId21"/>
    <p:sldId id="278" r:id="rId22"/>
    <p:sldId id="276" r:id="rId23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FB4"/>
    <a:srgbClr val="4374BB"/>
    <a:srgbClr val="3378CB"/>
    <a:srgbClr val="3366CC"/>
    <a:srgbClr val="91E5E3"/>
    <a:srgbClr val="9D8D65"/>
    <a:srgbClr val="CC0000"/>
    <a:srgbClr val="ADA0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70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9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2C2B91-58D6-4002-8B16-D6153B27D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992048D-A3E8-4E1E-B9AA-DA06FE896158}" type="datetimeFigureOut">
              <a:rPr lang="en-US"/>
              <a:pPr>
                <a:defRPr/>
              </a:pPr>
              <a:t>8/17/2012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6125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30700"/>
            <a:ext cx="5486400" cy="410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981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981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9C8F740-EE55-48D7-B25E-79279D706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40CBEC-3A31-4F6E-884D-8B9B5D225EF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FDCE96-8FD5-49C1-B459-98434197CA9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23C1F5-BE70-41E0-83FC-BAF347997F0A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A4272C-EFA4-4217-A871-EAF8FD3086F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ED0989-6508-4704-9090-3846DA1E1297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6D8D1D-E8C5-4794-A266-9AD5FABA72A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97AB1D-8295-46DB-A51D-55CC5357267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B7FFBA-FB86-4A06-B8D9-DFDEEE3F7E94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4DFBEE-81D9-471C-99D9-3AD254D4FFA3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4CB9FE-8B55-41A7-8A71-2648E20DAD7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8862B7-A1E7-4851-873B-B989A4A04738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267FAB-1016-4CF6-92CF-40688AF5CCF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6CAFE0-C836-4F01-BFA6-D7362854A966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CB5BDB-A79B-4C0A-B45E-506EAB0698B4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F4CEFF-AD68-4E21-993C-678D1761A3F6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92124B-DBC4-46B4-BCAF-81E90395903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025CB9-E5F4-4F45-A2BD-892F1488225E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952694-F74F-4DA4-AB0C-37888151697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F4AF7E-066A-4FA4-984E-A896EB31FE4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F5AD54-74D0-412A-8247-99C7236B3B0A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1FCDEE-8392-40DE-9EE2-B82A366EECF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3CA1B3-465E-47AB-8D9D-B22859FD140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0"/>
            <a:ext cx="8229600" cy="8382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19800"/>
            <a:ext cx="8229600" cy="6096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15240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41148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1148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619500"/>
            <a:ext cx="41148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41148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smtClean="0"/>
              <a:t>Figs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400" b="1" smtClean="0"/>
              <a:t>Guava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sz="2400" b="1" smtClean="0"/>
              <a:t>Lychee</a:t>
            </a:r>
          </a:p>
        </p:txBody>
      </p:sp>
      <p:sp>
        <p:nvSpPr>
          <p:cNvPr id="14341" name="Rectangle 8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b="1" smtClean="0"/>
              <a:t>Mangosteen</a:t>
            </a:r>
          </a:p>
        </p:txBody>
      </p:sp>
      <p:pic>
        <p:nvPicPr>
          <p:cNvPr id="14342" name="Picture 9" descr="gua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76400"/>
            <a:ext cx="24384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mangost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14800"/>
            <a:ext cx="3048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1" descr="lyche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962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2" descr="F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752600"/>
            <a:ext cx="20574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gra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517650"/>
            <a:ext cx="221615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Grapes and Melons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Table grapes</a:t>
            </a:r>
          </a:p>
          <a:p>
            <a:r>
              <a:rPr lang="en-US" smtClean="0"/>
              <a:t>Melons</a:t>
            </a:r>
          </a:p>
          <a:p>
            <a:pPr lvl="1"/>
            <a:r>
              <a:rPr lang="en-US" smtClean="0"/>
              <a:t>Cantaloupe</a:t>
            </a:r>
          </a:p>
          <a:p>
            <a:pPr lvl="1"/>
            <a:r>
              <a:rPr lang="en-US" smtClean="0"/>
              <a:t>Casaba</a:t>
            </a:r>
          </a:p>
          <a:p>
            <a:pPr lvl="1"/>
            <a:r>
              <a:rPr lang="en-US" smtClean="0"/>
              <a:t>Crenshaw</a:t>
            </a:r>
          </a:p>
          <a:p>
            <a:pPr lvl="1"/>
            <a:r>
              <a:rPr lang="en-US" smtClean="0"/>
              <a:t>Honeydew</a:t>
            </a:r>
          </a:p>
          <a:p>
            <a:pPr lvl="1"/>
            <a:r>
              <a:rPr lang="en-US" smtClean="0"/>
              <a:t>Watermelon </a:t>
            </a:r>
          </a:p>
        </p:txBody>
      </p:sp>
      <p:pic>
        <p:nvPicPr>
          <p:cNvPr id="15365" name="Picture 5" descr="honeyd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648200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cantaloup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200400"/>
            <a:ext cx="25019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app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048000"/>
            <a:ext cx="20478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Apples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Fiji</a:t>
            </a:r>
          </a:p>
          <a:p>
            <a:r>
              <a:rPr lang="en-US" smtClean="0"/>
              <a:t>Gala</a:t>
            </a:r>
          </a:p>
          <a:p>
            <a:r>
              <a:rPr lang="en-US" smtClean="0"/>
              <a:t>Golden Delicious</a:t>
            </a:r>
          </a:p>
          <a:p>
            <a:r>
              <a:rPr lang="en-US" smtClean="0"/>
              <a:t>Granny Smith</a:t>
            </a:r>
          </a:p>
          <a:p>
            <a:r>
              <a:rPr lang="en-US" smtClean="0"/>
              <a:t>Jonathan</a:t>
            </a:r>
          </a:p>
          <a:p>
            <a:r>
              <a:rPr lang="en-US" smtClean="0"/>
              <a:t>McIntosh</a:t>
            </a:r>
          </a:p>
          <a:p>
            <a:endParaRPr lang="en-US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Pippin (Newton)</a:t>
            </a:r>
          </a:p>
          <a:p>
            <a:r>
              <a:rPr lang="en-US" smtClean="0"/>
              <a:t>Red Delicious</a:t>
            </a:r>
          </a:p>
          <a:p>
            <a:r>
              <a:rPr lang="en-US" smtClean="0"/>
              <a:t>Rome</a:t>
            </a:r>
          </a:p>
          <a:p>
            <a:r>
              <a:rPr lang="en-US" smtClean="0"/>
              <a:t>Winesap</a:t>
            </a:r>
          </a:p>
          <a:p>
            <a:endParaRPr lang="en-US" smtClean="0"/>
          </a:p>
        </p:txBody>
      </p:sp>
      <p:pic>
        <p:nvPicPr>
          <p:cNvPr id="16390" name="Picture 6" descr="app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191000"/>
            <a:ext cx="28194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Pears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Anjou</a:t>
            </a:r>
          </a:p>
          <a:p>
            <a:r>
              <a:rPr lang="en-US" smtClean="0"/>
              <a:t>Bartlett</a:t>
            </a:r>
          </a:p>
          <a:p>
            <a:r>
              <a:rPr lang="en-US" smtClean="0"/>
              <a:t>Bosc</a:t>
            </a:r>
          </a:p>
          <a:p>
            <a:r>
              <a:rPr lang="en-US" smtClean="0"/>
              <a:t>Comice</a:t>
            </a:r>
          </a:p>
          <a:p>
            <a:r>
              <a:rPr lang="en-US" smtClean="0"/>
              <a:t>Seckel</a:t>
            </a:r>
          </a:p>
          <a:p>
            <a:r>
              <a:rPr lang="en-US" smtClean="0"/>
              <a:t>Asian</a:t>
            </a:r>
          </a:p>
          <a:p>
            <a:endParaRPr lang="en-US" smtClean="0"/>
          </a:p>
        </p:txBody>
      </p:sp>
      <p:pic>
        <p:nvPicPr>
          <p:cNvPr id="17412" name="Picture 5" descr="P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057400"/>
            <a:ext cx="29194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pea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524000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cher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038600"/>
            <a:ext cx="23812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Stone Fruits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Apricots</a:t>
            </a:r>
          </a:p>
          <a:p>
            <a:r>
              <a:rPr lang="en-US" smtClean="0"/>
              <a:t>Cherries</a:t>
            </a:r>
          </a:p>
          <a:p>
            <a:r>
              <a:rPr lang="en-US" smtClean="0"/>
              <a:t>Peaches</a:t>
            </a:r>
          </a:p>
          <a:p>
            <a:r>
              <a:rPr lang="en-US" smtClean="0"/>
              <a:t>Nectarines</a:t>
            </a:r>
          </a:p>
          <a:p>
            <a:r>
              <a:rPr lang="en-US" smtClean="0"/>
              <a:t>Plums</a:t>
            </a:r>
          </a:p>
        </p:txBody>
      </p:sp>
      <p:pic>
        <p:nvPicPr>
          <p:cNvPr id="18437" name="Picture 4" descr="aprico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752600"/>
            <a:ext cx="2057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pea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600200"/>
            <a:ext cx="25908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pl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44196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5" descr="nectarine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3276600"/>
            <a:ext cx="19050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banana-bu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648200"/>
            <a:ext cx="20574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" descr="d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495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Tropical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Bananas</a:t>
            </a:r>
          </a:p>
          <a:p>
            <a:pPr>
              <a:lnSpc>
                <a:spcPct val="90000"/>
              </a:lnSpc>
            </a:pPr>
            <a:r>
              <a:rPr lang="en-US" smtClean="0"/>
              <a:t>Dates</a:t>
            </a:r>
          </a:p>
          <a:p>
            <a:pPr>
              <a:lnSpc>
                <a:spcPct val="90000"/>
              </a:lnSpc>
            </a:pPr>
            <a:r>
              <a:rPr lang="en-US" smtClean="0"/>
              <a:t>Kiwis</a:t>
            </a:r>
          </a:p>
          <a:p>
            <a:pPr>
              <a:lnSpc>
                <a:spcPct val="90000"/>
              </a:lnSpc>
            </a:pPr>
            <a:r>
              <a:rPr lang="en-US" smtClean="0"/>
              <a:t>Mangos</a:t>
            </a:r>
          </a:p>
          <a:p>
            <a:pPr>
              <a:lnSpc>
                <a:spcPct val="90000"/>
              </a:lnSpc>
            </a:pPr>
            <a:r>
              <a:rPr lang="en-US" smtClean="0"/>
              <a:t>Papayas</a:t>
            </a:r>
          </a:p>
          <a:p>
            <a:pPr>
              <a:lnSpc>
                <a:spcPct val="90000"/>
              </a:lnSpc>
            </a:pPr>
            <a:r>
              <a:rPr lang="en-US" smtClean="0"/>
              <a:t>Passion fruits</a:t>
            </a:r>
          </a:p>
          <a:p>
            <a:pPr>
              <a:lnSpc>
                <a:spcPct val="90000"/>
              </a:lnSpc>
            </a:pPr>
            <a:r>
              <a:rPr lang="en-US" smtClean="0"/>
              <a:t>Pineapples</a:t>
            </a:r>
          </a:p>
        </p:txBody>
      </p:sp>
      <p:pic>
        <p:nvPicPr>
          <p:cNvPr id="19462" name="Picture 4" descr="pineapp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524000"/>
            <a:ext cx="28209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 descr="hs060492-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828800"/>
            <a:ext cx="2438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smtClean="0"/>
              <a:t>Kiwi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400" b="1" smtClean="0"/>
              <a:t>Red Papaya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sz="2400" b="1" smtClean="0"/>
              <a:t>Mango</a:t>
            </a:r>
          </a:p>
        </p:txBody>
      </p:sp>
      <p:sp>
        <p:nvSpPr>
          <p:cNvPr id="20486" name="Rectangle 8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b="1" smtClean="0"/>
              <a:t>Passion Fruit</a:t>
            </a:r>
          </a:p>
        </p:txBody>
      </p:sp>
      <p:pic>
        <p:nvPicPr>
          <p:cNvPr id="20487" name="Picture 9" descr="hs111491-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524000"/>
            <a:ext cx="22860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man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2163" y="3733800"/>
            <a:ext cx="18240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1" descr="passionfru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191000"/>
            <a:ext cx="31242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watermel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1638" y="2286000"/>
            <a:ext cx="23161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Nutrition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Fruits are 75 – 95% water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Low in </a:t>
            </a:r>
            <a:r>
              <a:rPr lang="en-US" sz="2800" u="sng" smtClean="0"/>
              <a:t>fat</a:t>
            </a:r>
            <a:r>
              <a:rPr lang="en-US" sz="2800" smtClean="0"/>
              <a:t>, </a:t>
            </a:r>
            <a:r>
              <a:rPr lang="en-US" sz="2800" u="sng" smtClean="0"/>
              <a:t>sodium</a:t>
            </a:r>
            <a:r>
              <a:rPr lang="en-US" sz="2800" smtClean="0"/>
              <a:t> and </a:t>
            </a:r>
            <a:r>
              <a:rPr lang="en-US" sz="2800" u="sng" smtClean="0"/>
              <a:t>protein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Excellent source of </a:t>
            </a:r>
            <a:r>
              <a:rPr lang="en-US" sz="2800" u="sng" smtClean="0"/>
              <a:t>fiber</a:t>
            </a:r>
            <a:r>
              <a:rPr lang="en-US" sz="2800" smtClean="0"/>
              <a:t>              (especially the skins!)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Vitamins/Minerals Fruits Provide: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Vitamin C (Citrus, melons, strawberries)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Vitamin A (Deep yellow and green fruits)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Potassium (Bananas, raisins, figs)</a:t>
            </a:r>
          </a:p>
          <a:p>
            <a:pPr>
              <a:lnSpc>
                <a:spcPct val="90000"/>
              </a:lnSpc>
            </a:pPr>
            <a:endParaRPr lang="en-US" sz="2800" b="1" smtClean="0"/>
          </a:p>
        </p:txBody>
      </p:sp>
      <p:sp>
        <p:nvSpPr>
          <p:cNvPr id="5" name="5-Point Star 4"/>
          <p:cNvSpPr/>
          <p:nvPr/>
        </p:nvSpPr>
        <p:spPr bwMode="auto">
          <a:xfrm>
            <a:off x="76200" y="152400"/>
            <a:ext cx="1143000" cy="1066800"/>
          </a:xfrm>
          <a:prstGeom prst="star5">
            <a:avLst/>
          </a:prstGeom>
          <a:solidFill>
            <a:srgbClr val="FF0000"/>
          </a:solidFill>
          <a:ln w="12700" cap="sq" cmpd="sng" algn="ctr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Choose </a:t>
            </a:r>
            <a:r>
              <a:rPr lang="en-US" u="sng" smtClean="0"/>
              <a:t>whole</a:t>
            </a:r>
            <a:r>
              <a:rPr lang="en-US" smtClean="0"/>
              <a:t> or </a:t>
            </a:r>
            <a:r>
              <a:rPr lang="en-US" u="sng" smtClean="0"/>
              <a:t>cut up</a:t>
            </a:r>
            <a:r>
              <a:rPr lang="en-US" smtClean="0"/>
              <a:t> fruits more often than fruit juice.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u="sng" smtClean="0"/>
              <a:t>Air</a:t>
            </a:r>
            <a:r>
              <a:rPr lang="en-US" smtClean="0"/>
              <a:t>, </a:t>
            </a:r>
            <a:r>
              <a:rPr lang="en-US" u="sng" smtClean="0"/>
              <a:t>Heat</a:t>
            </a:r>
            <a:r>
              <a:rPr lang="en-US" smtClean="0"/>
              <a:t> and </a:t>
            </a:r>
            <a:r>
              <a:rPr lang="en-US" u="sng" smtClean="0"/>
              <a:t>Water</a:t>
            </a:r>
            <a:r>
              <a:rPr lang="en-US" smtClean="0"/>
              <a:t> Can Destroy Nutrients in both Fruits and Vegetables.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mtClean="0"/>
              <a:t>Always </a:t>
            </a:r>
            <a:r>
              <a:rPr lang="en-US" u="sng" smtClean="0"/>
              <a:t>wash</a:t>
            </a:r>
            <a:r>
              <a:rPr lang="en-US" smtClean="0"/>
              <a:t> fruits and vegetables to remove pesticides that might remain on the skin.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  <p:sp>
        <p:nvSpPr>
          <p:cNvPr id="4843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Nutrition, </a:t>
            </a:r>
            <a:r>
              <a:rPr lang="en-US" sz="3000" smtClean="0"/>
              <a:t>Continued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Guidelines for Selecting Fruits</a:t>
            </a:r>
          </a:p>
        </p:txBody>
      </p:sp>
      <p:sp>
        <p:nvSpPr>
          <p:cNvPr id="487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610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/>
              <a:t>Firm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Free From Decay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Crisp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Smooth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Dense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Free From Bruises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Good Color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Good Smell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In Season (Will Be Cheaper)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7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7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7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7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7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7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7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87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autoUpdateAnimBg="0"/>
      <p:bldP spid="48742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Fruits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smtClean="0"/>
              <a:t>Botanically</a:t>
            </a:r>
          </a:p>
          <a:p>
            <a:pPr lvl="1"/>
            <a:r>
              <a:rPr lang="en-US" smtClean="0"/>
              <a:t>A fruit is an organ that develops from a flowering plant and contains one or more seeds</a:t>
            </a:r>
          </a:p>
          <a:p>
            <a:r>
              <a:rPr lang="en-US" u="sng" smtClean="0"/>
              <a:t>Culinary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A fruit is a perfect snack food, basis of a dessert, colorful sauce or soup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0" grpId="0"/>
      <p:bldP spid="4526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Purchasing and Storing Fruits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/>
              <a:t>Purchasing</a:t>
            </a:r>
          </a:p>
          <a:p>
            <a:pPr lvl="1">
              <a:lnSpc>
                <a:spcPct val="90000"/>
              </a:lnSpc>
            </a:pPr>
            <a:r>
              <a:rPr lang="en-US" sz="2500" smtClean="0"/>
              <a:t>Most fruits are sold by weight or by count</a:t>
            </a:r>
          </a:p>
          <a:p>
            <a:pPr lvl="1">
              <a:lnSpc>
                <a:spcPct val="90000"/>
              </a:lnSpc>
            </a:pPr>
            <a:r>
              <a:rPr lang="en-US" sz="2500" smtClean="0"/>
              <a:t>Fruits are packed in crates, bushels, cases, lugs, or flats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Storing Fruits In:</a:t>
            </a:r>
          </a:p>
          <a:p>
            <a:pPr lvl="1">
              <a:lnSpc>
                <a:spcPct val="90000"/>
              </a:lnSpc>
            </a:pPr>
            <a:r>
              <a:rPr lang="en-US" sz="2500" u="sng" smtClean="0"/>
              <a:t>Cold (Refrigerator)</a:t>
            </a:r>
          </a:p>
          <a:p>
            <a:pPr lvl="1">
              <a:lnSpc>
                <a:spcPct val="90000"/>
              </a:lnSpc>
            </a:pPr>
            <a:r>
              <a:rPr lang="en-US" sz="2500" u="sng" smtClean="0"/>
              <a:t>Dry</a:t>
            </a:r>
          </a:p>
          <a:p>
            <a:pPr lvl="1">
              <a:lnSpc>
                <a:spcPct val="90000"/>
              </a:lnSpc>
            </a:pPr>
            <a:r>
              <a:rPr lang="en-US" sz="2500" u="sng" smtClean="0"/>
              <a:t>Give Them Space</a:t>
            </a:r>
          </a:p>
        </p:txBody>
      </p:sp>
      <p:pic>
        <p:nvPicPr>
          <p:cNvPr id="24580" name="Picture 4" descr="opera-fru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0"/>
            <a:ext cx="42624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6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6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6" grpId="0"/>
      <p:bldP spid="4669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Ripening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900" u="sng" smtClean="0"/>
              <a:t>Ripening</a:t>
            </a:r>
            <a:r>
              <a:rPr lang="en-US" sz="2900" smtClean="0"/>
              <a:t> happens when </a:t>
            </a:r>
            <a:r>
              <a:rPr lang="en-US" sz="2900" u="sng" smtClean="0"/>
              <a:t>starches</a:t>
            </a:r>
            <a:r>
              <a:rPr lang="en-US" sz="2900" smtClean="0"/>
              <a:t> found in the fruit break down into </a:t>
            </a:r>
            <a:r>
              <a:rPr lang="en-US" sz="2900" u="sng" smtClean="0"/>
              <a:t>sugar</a:t>
            </a:r>
            <a:r>
              <a:rPr lang="en-US" sz="2900" smtClean="0"/>
              <a:t>         </a:t>
            </a:r>
            <a:r>
              <a:rPr lang="en-US" sz="2000" smtClean="0"/>
              <a:t>(Bananas in the fridge)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900" smtClean="0"/>
          </a:p>
          <a:p>
            <a:pPr>
              <a:lnSpc>
                <a:spcPct val="90000"/>
              </a:lnSpc>
            </a:pPr>
            <a:r>
              <a:rPr lang="en-US" sz="2900" smtClean="0"/>
              <a:t>This leads to deterioration or spoilage:</a:t>
            </a:r>
          </a:p>
          <a:p>
            <a:pPr lvl="3">
              <a:lnSpc>
                <a:spcPct val="90000"/>
              </a:lnSpc>
            </a:pPr>
            <a:r>
              <a:rPr lang="en-US" sz="2600" smtClean="0"/>
              <a:t>Color Lightens</a:t>
            </a:r>
          </a:p>
          <a:p>
            <a:pPr lvl="3">
              <a:lnSpc>
                <a:spcPct val="90000"/>
              </a:lnSpc>
            </a:pPr>
            <a:r>
              <a:rPr lang="en-US" sz="2600" smtClean="0"/>
              <a:t>Texture Softens</a:t>
            </a:r>
          </a:p>
          <a:p>
            <a:pPr lvl="3">
              <a:lnSpc>
                <a:spcPct val="90000"/>
              </a:lnSpc>
            </a:pPr>
            <a:r>
              <a:rPr lang="en-US" sz="2600" smtClean="0"/>
              <a:t>Decreases in Acidity</a:t>
            </a:r>
          </a:p>
          <a:p>
            <a:pPr lvl="3">
              <a:lnSpc>
                <a:spcPct val="90000"/>
              </a:lnSpc>
            </a:pPr>
            <a:r>
              <a:rPr lang="en-US" sz="2600" smtClean="0"/>
              <a:t>Increases in Sweetness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19200" y="2143125"/>
            <a:ext cx="6819900" cy="2157413"/>
            <a:chOff x="1219200" y="2143698"/>
            <a:chExt cx="6819900" cy="2156160"/>
          </a:xfrm>
        </p:grpSpPr>
        <p:pic>
          <p:nvPicPr>
            <p:cNvPr id="25605" name="Picture 5" descr="http://www.istockphoto.com/file_thumbview_approve/3733089/2/istockphoto_3733089-ripe-banana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600" y="2143698"/>
              <a:ext cx="3238500" cy="2156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7" descr="http://s3.hubimg.com/u/623842_f520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2418744"/>
              <a:ext cx="2514600" cy="1881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 bwMode="auto">
            <a:xfrm>
              <a:off x="3810000" y="3428826"/>
              <a:ext cx="1219200" cy="1587"/>
            </a:xfrm>
            <a:prstGeom prst="straightConnector1">
              <a:avLst/>
            </a:prstGeom>
            <a:solidFill>
              <a:schemeClr val="accent1"/>
            </a:solidFill>
            <a:ln w="76200" cap="sq" cmpd="sng" algn="ctr">
              <a:solidFill>
                <a:schemeClr val="accent4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Browning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6172200" cy="4038600"/>
          </a:xfrm>
        </p:spPr>
        <p:txBody>
          <a:bodyPr/>
          <a:lstStyle/>
          <a:p>
            <a:r>
              <a:rPr lang="en-US" u="sng" smtClean="0"/>
              <a:t>Browning</a:t>
            </a:r>
            <a:r>
              <a:rPr lang="en-US" smtClean="0"/>
              <a:t> occurs when the cut surfaces of food reacts with oxygen.</a:t>
            </a:r>
          </a:p>
          <a:p>
            <a:pPr>
              <a:buFont typeface="Wingdings" pitchFamily="2" charset="2"/>
              <a:buNone/>
            </a:pPr>
            <a:endParaRPr lang="en-US" sz="1000" smtClean="0"/>
          </a:p>
          <a:p>
            <a:r>
              <a:rPr lang="en-US" smtClean="0"/>
              <a:t>This is called </a:t>
            </a:r>
            <a:r>
              <a:rPr lang="en-US" u="sng" smtClean="0"/>
              <a:t>OXIDATION.</a:t>
            </a:r>
          </a:p>
          <a:p>
            <a:endParaRPr lang="en-US" sz="1000" u="sng" smtClean="0"/>
          </a:p>
          <a:p>
            <a:r>
              <a:rPr lang="en-US" smtClean="0"/>
              <a:t>To prevent this, cover cut fruits with a liquid containing </a:t>
            </a:r>
            <a:r>
              <a:rPr lang="en-US" u="sng" smtClean="0"/>
              <a:t>Ascorbic Acid (Vitamin C).</a:t>
            </a:r>
            <a:endParaRPr lang="en-US" sz="2600" b="1" u="sng" smtClean="0"/>
          </a:p>
        </p:txBody>
      </p:sp>
      <p:pic>
        <p:nvPicPr>
          <p:cNvPr id="26629" name="Picture 5" descr="http://www.free-photo-gallery.org/photos-dir/red-apple-core-two-days.jpg"/>
          <p:cNvPicPr>
            <a:picLocks noChangeAspect="1" noChangeArrowheads="1"/>
          </p:cNvPicPr>
          <p:nvPr/>
        </p:nvPicPr>
        <p:blipFill>
          <a:blip r:embed="rId3" cstate="print"/>
          <a:srcRect l="16000" t="2667" r="14000" b="16000"/>
          <a:stretch>
            <a:fillRect/>
          </a:stretch>
        </p:blipFill>
        <p:spPr bwMode="auto">
          <a:xfrm>
            <a:off x="6716713" y="2057400"/>
            <a:ext cx="2273300" cy="3962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Fruits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smtClean="0"/>
              <a:t>Hybrids and Varieties</a:t>
            </a:r>
          </a:p>
          <a:p>
            <a:pPr lvl="1"/>
            <a:r>
              <a:rPr lang="en-US" u="sng" smtClean="0"/>
              <a:t>Hybrids</a:t>
            </a:r>
          </a:p>
          <a:p>
            <a:pPr lvl="2"/>
            <a:r>
              <a:rPr lang="en-US" smtClean="0"/>
              <a:t>Result from crossbreeding fruits from different species</a:t>
            </a:r>
          </a:p>
          <a:p>
            <a:pPr lvl="1"/>
            <a:r>
              <a:rPr lang="en-US" u="sng" smtClean="0"/>
              <a:t>Varieties</a:t>
            </a:r>
          </a:p>
          <a:p>
            <a:pPr lvl="2"/>
            <a:r>
              <a:rPr lang="en-US" smtClean="0"/>
              <a:t>Result from breeding fruit of the same species that have different qualities or characteristics</a:t>
            </a:r>
          </a:p>
          <a:p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4" grpId="0"/>
      <p:bldP spid="4536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Berries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Blackberries</a:t>
            </a:r>
          </a:p>
          <a:p>
            <a:r>
              <a:rPr lang="en-US" smtClean="0"/>
              <a:t>Blueberries</a:t>
            </a:r>
          </a:p>
          <a:p>
            <a:r>
              <a:rPr lang="en-US" smtClean="0"/>
              <a:t>Cranberries</a:t>
            </a:r>
          </a:p>
          <a:p>
            <a:r>
              <a:rPr lang="en-US" smtClean="0"/>
              <a:t>Currants</a:t>
            </a:r>
          </a:p>
          <a:p>
            <a:r>
              <a:rPr lang="en-US" smtClean="0"/>
              <a:t>Raspberries</a:t>
            </a:r>
          </a:p>
          <a:p>
            <a:r>
              <a:rPr lang="en-US" smtClean="0"/>
              <a:t>Strawberries</a:t>
            </a:r>
          </a:p>
          <a:p>
            <a:endParaRPr lang="en-US" smtClean="0"/>
          </a:p>
        </p:txBody>
      </p:sp>
      <p:pic>
        <p:nvPicPr>
          <p:cNvPr id="8196" name="Picture 4" descr="strawber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4800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blackber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00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2" descr="raspber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846263"/>
            <a:ext cx="190500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04800" y="1524000"/>
            <a:ext cx="4114800" cy="1943100"/>
          </a:xfrm>
        </p:spPr>
        <p:txBody>
          <a:bodyPr/>
          <a:lstStyle/>
          <a:p>
            <a:r>
              <a:rPr lang="en-US" sz="2400" b="1" smtClean="0"/>
              <a:t>Blackberry</a:t>
            </a:r>
          </a:p>
        </p:txBody>
      </p:sp>
      <p:sp>
        <p:nvSpPr>
          <p:cNvPr id="9221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400" b="1" smtClean="0"/>
              <a:t>Raspberry</a:t>
            </a:r>
          </a:p>
        </p:txBody>
      </p:sp>
      <p:sp>
        <p:nvSpPr>
          <p:cNvPr id="9222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sz="2400" b="1" smtClean="0"/>
              <a:t>Cranberry</a:t>
            </a:r>
          </a:p>
        </p:txBody>
      </p:sp>
      <p:sp>
        <p:nvSpPr>
          <p:cNvPr id="9223" name="Rectangle 8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b="1" smtClean="0"/>
              <a:t>Blueberry</a:t>
            </a:r>
          </a:p>
        </p:txBody>
      </p:sp>
      <p:pic>
        <p:nvPicPr>
          <p:cNvPr id="9224" name="Picture 9" descr="blueberry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038600"/>
            <a:ext cx="25050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1" descr="Cranber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4038600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grapefru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7975" y="1676400"/>
            <a:ext cx="30956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9" descr="li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419600"/>
            <a:ext cx="2743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Citrus</a:t>
            </a:r>
          </a:p>
        </p:txBody>
      </p:sp>
      <p:sp>
        <p:nvSpPr>
          <p:cNvPr id="10245" name="Rectangle 5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kumimoji="0" lang="en-US" smtClean="0"/>
              <a:t>Grapefruits</a:t>
            </a:r>
          </a:p>
          <a:p>
            <a:r>
              <a:rPr kumimoji="0" lang="en-US" smtClean="0"/>
              <a:t>Kumquats</a:t>
            </a:r>
          </a:p>
          <a:p>
            <a:r>
              <a:rPr kumimoji="0" lang="en-US" smtClean="0"/>
              <a:t>Lemons</a:t>
            </a:r>
          </a:p>
          <a:p>
            <a:r>
              <a:rPr kumimoji="0" lang="en-US" smtClean="0"/>
              <a:t>Limes </a:t>
            </a:r>
          </a:p>
          <a:p>
            <a:r>
              <a:rPr kumimoji="0" lang="en-US" smtClean="0"/>
              <a:t>Oranges</a:t>
            </a:r>
          </a:p>
          <a:p>
            <a:r>
              <a:rPr kumimoji="0" lang="en-US" smtClean="0"/>
              <a:t>Tangerines</a:t>
            </a:r>
          </a:p>
        </p:txBody>
      </p:sp>
      <p:pic>
        <p:nvPicPr>
          <p:cNvPr id="10246" name="Picture 7" descr="kumqua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6002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lem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505200"/>
            <a:ext cx="21097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6" descr="hs111491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038600"/>
            <a:ext cx="16922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5" descr="hs111491-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05000"/>
            <a:ext cx="17605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4" descr="hs021593-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038600"/>
            <a:ext cx="21288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3" descr="hs061692-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1905000"/>
            <a:ext cx="19415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0024" name="Rectangle 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Citrus</a:t>
            </a:r>
          </a:p>
        </p:txBody>
      </p:sp>
      <p:sp>
        <p:nvSpPr>
          <p:cNvPr id="11271" name="Rectangle 9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smtClean="0"/>
              <a:t>Valencia Oranges</a:t>
            </a:r>
          </a:p>
        </p:txBody>
      </p:sp>
      <p:sp>
        <p:nvSpPr>
          <p:cNvPr id="11272" name="Rectangle 10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400" b="1" smtClean="0"/>
              <a:t>Naval Oranges</a:t>
            </a:r>
          </a:p>
        </p:txBody>
      </p:sp>
      <p:sp>
        <p:nvSpPr>
          <p:cNvPr id="11273" name="Rectangle 11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sz="2400" b="1" smtClean="0"/>
              <a:t>Blood Oranges</a:t>
            </a:r>
          </a:p>
        </p:txBody>
      </p:sp>
      <p:sp>
        <p:nvSpPr>
          <p:cNvPr id="11274" name="Rectangle 12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b="1" smtClean="0"/>
              <a:t>Tangerines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persimmo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733800"/>
            <a:ext cx="19589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Exotics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Figs</a:t>
            </a:r>
          </a:p>
          <a:p>
            <a:r>
              <a:rPr lang="en-US" smtClean="0"/>
              <a:t>Guava</a:t>
            </a:r>
          </a:p>
          <a:p>
            <a:r>
              <a:rPr lang="en-US" smtClean="0"/>
              <a:t>Lychees</a:t>
            </a:r>
          </a:p>
          <a:p>
            <a:r>
              <a:rPr lang="en-US" smtClean="0"/>
              <a:t>Cape gooseberries</a:t>
            </a:r>
          </a:p>
          <a:p>
            <a:r>
              <a:rPr lang="en-US" smtClean="0"/>
              <a:t>Mangosteens</a:t>
            </a:r>
          </a:p>
          <a:p>
            <a:r>
              <a:rPr lang="en-US" smtClean="0"/>
              <a:t>Persimmons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Pomegranates</a:t>
            </a:r>
          </a:p>
          <a:p>
            <a:r>
              <a:rPr lang="en-US" smtClean="0"/>
              <a:t>Prickly pears</a:t>
            </a:r>
          </a:p>
          <a:p>
            <a:r>
              <a:rPr lang="en-US" smtClean="0"/>
              <a:t>Rambutans</a:t>
            </a:r>
          </a:p>
          <a:p>
            <a:r>
              <a:rPr lang="en-US" smtClean="0"/>
              <a:t>Rhubarb</a:t>
            </a:r>
          </a:p>
          <a:p>
            <a:r>
              <a:rPr lang="en-US" smtClean="0"/>
              <a:t>Star fruits</a:t>
            </a:r>
          </a:p>
          <a:p>
            <a:endParaRPr lang="en-US" smtClean="0"/>
          </a:p>
        </p:txBody>
      </p:sp>
      <p:pic>
        <p:nvPicPr>
          <p:cNvPr id="12294" name="Picture 8" descr="rhuba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14800"/>
            <a:ext cx="35052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pomagran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52600"/>
            <a:ext cx="1958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smtClean="0"/>
              <a:t>Pomegranate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400" b="1" smtClean="0"/>
              <a:t>Prickly Pear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sz="2400" b="1" smtClean="0"/>
              <a:t>Rambutan</a:t>
            </a:r>
          </a:p>
        </p:txBody>
      </p:sp>
      <p:sp>
        <p:nvSpPr>
          <p:cNvPr id="13318" name="Rectangle 8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b="1" smtClean="0"/>
              <a:t>Star Fruit</a:t>
            </a:r>
          </a:p>
        </p:txBody>
      </p:sp>
      <p:pic>
        <p:nvPicPr>
          <p:cNvPr id="13319" name="Picture 9" descr="prickly pe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7575" y="1600200"/>
            <a:ext cx="17240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0" descr="rambut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4191000"/>
            <a:ext cx="251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1" descr="Star_Fruit_Carambol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267200"/>
            <a:ext cx="24384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apples design template">
  <a:themeElements>
    <a:clrScheme name="Green apples design template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Green apples desig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Green apples design template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apples design template</Template>
  <TotalTime>273</TotalTime>
  <Words>429</Words>
  <Application>Microsoft Office PowerPoint</Application>
  <PresentationFormat>On-screen Show (4:3)</PresentationFormat>
  <Paragraphs>170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Times New Roman</vt:lpstr>
      <vt:lpstr>Arial</vt:lpstr>
      <vt:lpstr>Verdana</vt:lpstr>
      <vt:lpstr>Wingdings</vt:lpstr>
      <vt:lpstr>Calibri</vt:lpstr>
      <vt:lpstr>Green apples design template</vt:lpstr>
      <vt:lpstr>FRUITS</vt:lpstr>
      <vt:lpstr>Fruits</vt:lpstr>
      <vt:lpstr>Fruits</vt:lpstr>
      <vt:lpstr>Berries</vt:lpstr>
      <vt:lpstr>Slide 5</vt:lpstr>
      <vt:lpstr>Citrus</vt:lpstr>
      <vt:lpstr>Citrus</vt:lpstr>
      <vt:lpstr>Exotics</vt:lpstr>
      <vt:lpstr>Slide 9</vt:lpstr>
      <vt:lpstr>Slide 10</vt:lpstr>
      <vt:lpstr>Grapes and Melons</vt:lpstr>
      <vt:lpstr>Apples</vt:lpstr>
      <vt:lpstr>Pears</vt:lpstr>
      <vt:lpstr>Stone Fruits</vt:lpstr>
      <vt:lpstr>Tropical</vt:lpstr>
      <vt:lpstr>Slide 16</vt:lpstr>
      <vt:lpstr>Nutrition</vt:lpstr>
      <vt:lpstr>Nutrition, Continued</vt:lpstr>
      <vt:lpstr>Guidelines for Selecting Fruits</vt:lpstr>
      <vt:lpstr>Purchasing and Storing Fruits</vt:lpstr>
      <vt:lpstr>Ripening</vt:lpstr>
      <vt:lpstr>Browning</vt:lpstr>
    </vt:vector>
  </TitlesOfParts>
  <Company>Southern Utah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FRUITS</dc:title>
  <dc:creator>Authorized User</dc:creator>
  <cp:lastModifiedBy>Jaymie</cp:lastModifiedBy>
  <cp:revision>74</cp:revision>
  <dcterms:created xsi:type="dcterms:W3CDTF">2004-10-04T20:27:04Z</dcterms:created>
  <dcterms:modified xsi:type="dcterms:W3CDTF">2012-08-17T19:31:01Z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TC011408291033</vt:lpwstr>
  </property>
</Properties>
</file>