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0" r:id="rId7"/>
    <p:sldId id="270" r:id="rId8"/>
    <p:sldId id="271" r:id="rId9"/>
    <p:sldId id="272" r:id="rId10"/>
    <p:sldId id="273" r:id="rId11"/>
    <p:sldId id="261" r:id="rId12"/>
    <p:sldId id="279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7" r:id="rId21"/>
    <p:sldId id="278" r:id="rId22"/>
    <p:sldId id="275" r:id="rId23"/>
    <p:sldId id="276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CD1E1-071D-4C94-8083-B503E30D1BB2}" type="datetimeFigureOut">
              <a:rPr lang="en-US" smtClean="0"/>
              <a:t>11/11/2013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16681-D427-407C-AA51-8D0146308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098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CD1E1-071D-4C94-8083-B503E30D1BB2}" type="datetimeFigureOut">
              <a:rPr lang="en-US" smtClean="0"/>
              <a:t>11/11/2013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16681-D427-407C-AA51-8D0146308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137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CD1E1-071D-4C94-8083-B503E30D1BB2}" type="datetimeFigureOut">
              <a:rPr lang="en-US" smtClean="0"/>
              <a:t>11/11/2013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16681-D427-407C-AA51-8D0146308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53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CD1E1-071D-4C94-8083-B503E30D1BB2}" type="datetimeFigureOut">
              <a:rPr lang="en-US" smtClean="0"/>
              <a:t>11/11/2013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16681-D427-407C-AA51-8D0146308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878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CD1E1-071D-4C94-8083-B503E30D1BB2}" type="datetimeFigureOut">
              <a:rPr lang="en-US" smtClean="0"/>
              <a:t>11/11/2013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16681-D427-407C-AA51-8D0146308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460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CD1E1-071D-4C94-8083-B503E30D1BB2}" type="datetimeFigureOut">
              <a:rPr lang="en-US" smtClean="0"/>
              <a:t>11/11/2013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16681-D427-407C-AA51-8D0146308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186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CD1E1-071D-4C94-8083-B503E30D1BB2}" type="datetimeFigureOut">
              <a:rPr lang="en-US" smtClean="0"/>
              <a:t>11/11/2013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16681-D427-407C-AA51-8D0146308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15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CD1E1-071D-4C94-8083-B503E30D1BB2}" type="datetimeFigureOut">
              <a:rPr lang="en-US" smtClean="0"/>
              <a:t>11/11/2013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16681-D427-407C-AA51-8D0146308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79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CD1E1-071D-4C94-8083-B503E30D1BB2}" type="datetimeFigureOut">
              <a:rPr lang="en-US" smtClean="0"/>
              <a:t>11/11/2013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16681-D427-407C-AA51-8D0146308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829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CD1E1-071D-4C94-8083-B503E30D1BB2}" type="datetimeFigureOut">
              <a:rPr lang="en-US" smtClean="0"/>
              <a:t>11/11/2013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16681-D427-407C-AA51-8D0146308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89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CD1E1-071D-4C94-8083-B503E30D1BB2}" type="datetimeFigureOut">
              <a:rPr lang="en-US" smtClean="0"/>
              <a:t>11/11/2013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16681-D427-407C-AA51-8D0146308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635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CD1E1-071D-4C94-8083-B503E30D1BB2}" type="datetimeFigureOut">
              <a:rPr lang="en-US" smtClean="0"/>
              <a:t>11/11/2013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B16681-D427-407C-AA51-8D0146308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1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9" y="685800"/>
            <a:ext cx="8915400" cy="594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4029" y="685800"/>
            <a:ext cx="7772400" cy="1470025"/>
          </a:xfrm>
        </p:spPr>
        <p:txBody>
          <a:bodyPr/>
          <a:lstStyle/>
          <a:p>
            <a:r>
              <a:rPr lang="en-US" dirty="0" smtClean="0"/>
              <a:t>Fruits and Vegetables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829" y="5638800"/>
            <a:ext cx="6400800" cy="1208314"/>
          </a:xfrm>
        </p:spPr>
        <p:txBody>
          <a:bodyPr/>
          <a:lstStyle/>
          <a:p>
            <a:r>
              <a:rPr lang="en-US" dirty="0" smtClean="0"/>
              <a:t>Vitamins and Minerals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64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1700212"/>
            <a:ext cx="59817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Classifying Vegetables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3200" b="1" u="sng" dirty="0" smtClean="0"/>
              <a:t>Flowers</a:t>
            </a:r>
          </a:p>
          <a:p>
            <a:pPr lvl="1"/>
            <a:r>
              <a:rPr lang="en-US" dirty="0" smtClean="0"/>
              <a:t>Broccoli</a:t>
            </a:r>
          </a:p>
          <a:p>
            <a:pPr lvl="1"/>
            <a:r>
              <a:rPr lang="en-US" dirty="0" smtClean="0"/>
              <a:t>Cauliflower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428999"/>
            <a:ext cx="3672023" cy="3079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530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Fruits and Vegetables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Vegetables contain more </a:t>
            </a:r>
            <a:r>
              <a:rPr lang="en-US" b="1" dirty="0" smtClean="0"/>
              <a:t>starch</a:t>
            </a:r>
            <a:r>
              <a:rPr lang="en-US" dirty="0" smtClean="0"/>
              <a:t> and </a:t>
            </a:r>
            <a:r>
              <a:rPr lang="en-US" dirty="0"/>
              <a:t>less </a:t>
            </a:r>
            <a:r>
              <a:rPr lang="en-US" b="1" dirty="0"/>
              <a:t>sugar</a:t>
            </a:r>
            <a:r>
              <a:rPr lang="en-US" dirty="0"/>
              <a:t> than </a:t>
            </a:r>
            <a:r>
              <a:rPr lang="en-US" dirty="0" smtClean="0"/>
              <a:t>fruits</a:t>
            </a:r>
          </a:p>
          <a:p>
            <a:r>
              <a:rPr lang="en-US" dirty="0" smtClean="0"/>
              <a:t>When selecting fruits and vegetables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Firm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Free From Decay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Crisp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Smooth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Dense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Free From Bruises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Good Color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Good Smell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In Season (Will Be Cheaper)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67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Fruits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Botanically</a:t>
            </a:r>
          </a:p>
          <a:p>
            <a:pPr lvl="1"/>
            <a:r>
              <a:rPr lang="en-US" dirty="0"/>
              <a:t>A fruit is an organ that develops from a flowering plant and contains one or more seeds</a:t>
            </a:r>
          </a:p>
          <a:p>
            <a:r>
              <a:rPr lang="en-US" u="sng" dirty="0"/>
              <a:t>Culinary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A fruit is a perfect snack food, basis of a dessert, colorful sauce or soup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42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Classifying fruit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600" b="1" u="sng" dirty="0" smtClean="0"/>
              <a:t>Pomes</a:t>
            </a:r>
          </a:p>
          <a:p>
            <a:pPr lvl="1"/>
            <a:r>
              <a:rPr lang="en-US" dirty="0"/>
              <a:t>Has a core and seeds</a:t>
            </a:r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752600"/>
            <a:ext cx="2968625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45" y="3444705"/>
            <a:ext cx="3953555" cy="288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210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771"/>
            <a:ext cx="251142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Classifying fruit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3200" b="1" u="sng" dirty="0" smtClean="0"/>
              <a:t>Berries</a:t>
            </a:r>
          </a:p>
          <a:p>
            <a:pPr lvl="1"/>
            <a:r>
              <a:rPr lang="en-US" dirty="0" smtClean="0"/>
              <a:t>Made up of mostly water and very fragile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466154"/>
            <a:ext cx="3810000" cy="2985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45471"/>
            <a:ext cx="4419600" cy="2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426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Classifying fruit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600" b="1" u="sng" dirty="0" smtClean="0"/>
              <a:t>Citrus fruit</a:t>
            </a:r>
          </a:p>
          <a:p>
            <a:pPr lvl="1"/>
            <a:r>
              <a:rPr lang="en-US" dirty="0" smtClean="0"/>
              <a:t>High in Vitamin C </a:t>
            </a:r>
          </a:p>
          <a:p>
            <a:pPr lvl="1"/>
            <a:r>
              <a:rPr lang="en-US" dirty="0" smtClean="0"/>
              <a:t>Sour</a:t>
            </a:r>
          </a:p>
          <a:p>
            <a:pPr lvl="1"/>
            <a:r>
              <a:rPr lang="en-US" dirty="0" smtClean="0"/>
              <a:t>Has a peel, eat the flesh inside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95400"/>
            <a:ext cx="36195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28" y="3977368"/>
            <a:ext cx="3301843" cy="247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061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3707069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Classifying fruit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525963"/>
          </a:xfrm>
        </p:spPr>
        <p:txBody>
          <a:bodyPr/>
          <a:lstStyle/>
          <a:p>
            <a:r>
              <a:rPr lang="en-US" sz="3600" b="1" u="sng" dirty="0" smtClean="0"/>
              <a:t>Drupes</a:t>
            </a:r>
          </a:p>
          <a:p>
            <a:pPr lvl="1"/>
            <a:r>
              <a:rPr lang="en-US" dirty="0" smtClean="0"/>
              <a:t>Has one pit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31088"/>
            <a:ext cx="4398312" cy="439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810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Classifying fruit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600" b="1" u="sng" dirty="0" smtClean="0"/>
              <a:t>Tropical Fruit</a:t>
            </a:r>
          </a:p>
          <a:p>
            <a:pPr lvl="1"/>
            <a:r>
              <a:rPr lang="en-US" dirty="0" smtClean="0"/>
              <a:t>Grown in a tropical place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2600"/>
            <a:ext cx="4302938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95600"/>
            <a:ext cx="3810000" cy="321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776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216745"/>
            <a:ext cx="4876800" cy="3260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Classifying fruit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4000" b="1" u="sng" dirty="0" smtClean="0"/>
              <a:t>Melon</a:t>
            </a:r>
          </a:p>
          <a:p>
            <a:pPr lvl="1"/>
            <a:r>
              <a:rPr lang="en-US" dirty="0" smtClean="0"/>
              <a:t>Cannot be preserved (canned or frozen)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3881501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88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Classifying fruit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600" b="1" u="sng" dirty="0" smtClean="0"/>
              <a:t>Grapes</a:t>
            </a:r>
            <a:endParaRPr lang="en-US" sz="3600" b="1" u="sng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7526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468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Botanical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Roots  </a:t>
            </a:r>
            <a:endParaRPr lang="en-US" dirty="0"/>
          </a:p>
          <a:p>
            <a:r>
              <a:rPr lang="en-US" dirty="0"/>
              <a:t>Stems and shoots </a:t>
            </a:r>
          </a:p>
          <a:p>
            <a:r>
              <a:rPr lang="en-US" dirty="0" smtClean="0"/>
              <a:t>Tubers </a:t>
            </a:r>
            <a:endParaRPr lang="en-US" dirty="0"/>
          </a:p>
          <a:p>
            <a:r>
              <a:rPr lang="en-US" dirty="0" smtClean="0"/>
              <a:t>Leaves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/>
              <a:t>Bulbs  </a:t>
            </a:r>
          </a:p>
          <a:p>
            <a:r>
              <a:rPr lang="en-US" dirty="0"/>
              <a:t>Seeds  </a:t>
            </a:r>
          </a:p>
          <a:p>
            <a:r>
              <a:rPr lang="en-US" dirty="0"/>
              <a:t>Fruits</a:t>
            </a:r>
          </a:p>
          <a:p>
            <a:r>
              <a:rPr lang="en-US" dirty="0"/>
              <a:t>Flowers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66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837" y="2362200"/>
            <a:ext cx="2316163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Nutrition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330281" cy="4525963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Fruits are 75 – 95% water</a:t>
            </a:r>
          </a:p>
          <a:p>
            <a:pPr>
              <a:lnSpc>
                <a:spcPct val="90000"/>
              </a:lnSpc>
            </a:pPr>
            <a:r>
              <a:rPr lang="en-US" dirty="0"/>
              <a:t>Low in </a:t>
            </a:r>
            <a:r>
              <a:rPr lang="en-US" u="sng" dirty="0"/>
              <a:t>fat</a:t>
            </a:r>
            <a:r>
              <a:rPr lang="en-US" dirty="0"/>
              <a:t>, </a:t>
            </a:r>
            <a:r>
              <a:rPr lang="en-US" u="sng" dirty="0"/>
              <a:t>sodium</a:t>
            </a:r>
            <a:r>
              <a:rPr lang="en-US" dirty="0"/>
              <a:t> and </a:t>
            </a:r>
            <a:r>
              <a:rPr lang="en-US" u="sng" dirty="0"/>
              <a:t>protein</a:t>
            </a:r>
          </a:p>
          <a:p>
            <a:pPr>
              <a:lnSpc>
                <a:spcPct val="90000"/>
              </a:lnSpc>
            </a:pPr>
            <a:r>
              <a:rPr lang="en-US" dirty="0"/>
              <a:t>Excellent source of </a:t>
            </a:r>
            <a:r>
              <a:rPr lang="en-US" u="sng" dirty="0"/>
              <a:t>fiber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/>
              <a:t>especially the skins!)</a:t>
            </a:r>
          </a:p>
          <a:p>
            <a:pPr>
              <a:lnSpc>
                <a:spcPct val="90000"/>
              </a:lnSpc>
            </a:pPr>
            <a:r>
              <a:rPr lang="en-US" dirty="0"/>
              <a:t>Vitamins/Minerals Fruits Provide:</a:t>
            </a:r>
          </a:p>
          <a:p>
            <a:pPr lvl="1">
              <a:lnSpc>
                <a:spcPct val="90000"/>
              </a:lnSpc>
            </a:pPr>
            <a:r>
              <a:rPr lang="en-US" sz="3200" dirty="0"/>
              <a:t>Vitamin C (Citrus, melons, strawberries)</a:t>
            </a:r>
          </a:p>
          <a:p>
            <a:pPr lvl="1">
              <a:lnSpc>
                <a:spcPct val="90000"/>
              </a:lnSpc>
            </a:pPr>
            <a:r>
              <a:rPr lang="en-US" sz="3200" dirty="0"/>
              <a:t>Vitamin A (Deep yellow and green fruits)</a:t>
            </a:r>
          </a:p>
          <a:p>
            <a:pPr lvl="1">
              <a:lnSpc>
                <a:spcPct val="90000"/>
              </a:lnSpc>
            </a:pPr>
            <a:r>
              <a:rPr lang="en-US" sz="3200" dirty="0"/>
              <a:t>Potassium (Bananas, raisins, figs)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51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Nutrition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3600" dirty="0"/>
              <a:t>Choose </a:t>
            </a:r>
            <a:r>
              <a:rPr lang="en-US" sz="3600" u="sng" dirty="0"/>
              <a:t>whole</a:t>
            </a:r>
            <a:r>
              <a:rPr lang="en-US" sz="3600" dirty="0"/>
              <a:t> or </a:t>
            </a:r>
            <a:r>
              <a:rPr lang="en-US" sz="3600" u="sng" dirty="0"/>
              <a:t>cut up</a:t>
            </a:r>
            <a:r>
              <a:rPr lang="en-US" sz="3600" dirty="0"/>
              <a:t> fruits more often than fruit juice.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3600" dirty="0"/>
          </a:p>
          <a:p>
            <a:pPr>
              <a:lnSpc>
                <a:spcPct val="90000"/>
              </a:lnSpc>
            </a:pPr>
            <a:r>
              <a:rPr lang="en-US" sz="3600" u="sng" dirty="0"/>
              <a:t>Air</a:t>
            </a:r>
            <a:r>
              <a:rPr lang="en-US" sz="3600" dirty="0"/>
              <a:t>, </a:t>
            </a:r>
            <a:r>
              <a:rPr lang="en-US" sz="3600" u="sng" dirty="0"/>
              <a:t>Heat</a:t>
            </a:r>
            <a:r>
              <a:rPr lang="en-US" sz="3600" dirty="0"/>
              <a:t> and </a:t>
            </a:r>
            <a:r>
              <a:rPr lang="en-US" sz="3600" u="sng" dirty="0"/>
              <a:t>Water</a:t>
            </a:r>
            <a:r>
              <a:rPr lang="en-US" sz="3600" dirty="0"/>
              <a:t> Can Destroy Nutrients in both Fruits and Vegetables.</a:t>
            </a:r>
          </a:p>
          <a:p>
            <a:pPr>
              <a:lnSpc>
                <a:spcPct val="90000"/>
              </a:lnSpc>
            </a:pPr>
            <a:endParaRPr lang="en-US" sz="3600" dirty="0"/>
          </a:p>
          <a:p>
            <a:pPr>
              <a:lnSpc>
                <a:spcPct val="90000"/>
              </a:lnSpc>
            </a:pPr>
            <a:r>
              <a:rPr lang="en-US" sz="3600" dirty="0"/>
              <a:t>Always </a:t>
            </a:r>
            <a:r>
              <a:rPr lang="en-US" sz="3600" u="sng" dirty="0"/>
              <a:t>wash</a:t>
            </a:r>
            <a:r>
              <a:rPr lang="en-US" sz="3600" dirty="0"/>
              <a:t> fruits and vegetables to remove pesticides that might remain on the skin.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74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63" y="2352675"/>
            <a:ext cx="6821487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Ripening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lnSpcReduction="10000"/>
          </a:bodyPr>
          <a:lstStyle/>
          <a:p>
            <a:r>
              <a:rPr lang="en-US" u="sng" dirty="0"/>
              <a:t>Ripening</a:t>
            </a:r>
            <a:r>
              <a:rPr lang="en-US" dirty="0"/>
              <a:t> happens when </a:t>
            </a:r>
            <a:r>
              <a:rPr lang="en-US" u="sng" dirty="0"/>
              <a:t>starches</a:t>
            </a:r>
            <a:r>
              <a:rPr lang="en-US" dirty="0"/>
              <a:t> found in the fruit break down into </a:t>
            </a:r>
            <a:r>
              <a:rPr lang="en-US" u="sng" dirty="0"/>
              <a:t>sugar</a:t>
            </a:r>
            <a:r>
              <a:rPr lang="en-US" dirty="0"/>
              <a:t> </a:t>
            </a:r>
            <a:r>
              <a:rPr lang="en-US" sz="2400" dirty="0" smtClean="0"/>
              <a:t>(</a:t>
            </a:r>
            <a:r>
              <a:rPr lang="en-US" sz="2400" dirty="0"/>
              <a:t>Bananas in the fridge)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sz="2900" dirty="0"/>
              <a:t>This leads to deterioration or spoilage:</a:t>
            </a:r>
          </a:p>
          <a:p>
            <a:pPr lvl="3">
              <a:lnSpc>
                <a:spcPct val="90000"/>
              </a:lnSpc>
            </a:pPr>
            <a:r>
              <a:rPr lang="en-US" sz="2600" dirty="0"/>
              <a:t>Color Lightens</a:t>
            </a:r>
          </a:p>
          <a:p>
            <a:pPr lvl="3">
              <a:lnSpc>
                <a:spcPct val="90000"/>
              </a:lnSpc>
            </a:pPr>
            <a:r>
              <a:rPr lang="en-US" sz="2600" dirty="0"/>
              <a:t>Texture Softens</a:t>
            </a:r>
          </a:p>
          <a:p>
            <a:pPr lvl="3">
              <a:lnSpc>
                <a:spcPct val="90000"/>
              </a:lnSpc>
            </a:pPr>
            <a:r>
              <a:rPr lang="en-US" sz="2600" dirty="0"/>
              <a:t>Decreases in Acidity</a:t>
            </a:r>
          </a:p>
          <a:p>
            <a:pPr lvl="3">
              <a:lnSpc>
                <a:spcPct val="90000"/>
              </a:lnSpc>
            </a:pPr>
            <a:r>
              <a:rPr lang="en-US" sz="2600" dirty="0"/>
              <a:t>Increases in Sweetness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95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Browning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172200" cy="4876800"/>
          </a:xfrm>
        </p:spPr>
        <p:txBody>
          <a:bodyPr/>
          <a:lstStyle/>
          <a:p>
            <a:r>
              <a:rPr lang="en-US" u="sng" dirty="0"/>
              <a:t>Browning</a:t>
            </a:r>
            <a:r>
              <a:rPr lang="en-US" dirty="0"/>
              <a:t> occurs when the cut surfaces of food reacts with oxygen.</a:t>
            </a:r>
          </a:p>
          <a:p>
            <a:pPr>
              <a:buFont typeface="Wingdings" pitchFamily="2" charset="2"/>
              <a:buNone/>
            </a:pPr>
            <a:endParaRPr lang="en-US" sz="1000" dirty="0"/>
          </a:p>
          <a:p>
            <a:r>
              <a:rPr lang="en-US" dirty="0"/>
              <a:t>This is called </a:t>
            </a:r>
            <a:r>
              <a:rPr lang="en-US" u="sng" dirty="0"/>
              <a:t>OXIDATION.</a:t>
            </a:r>
          </a:p>
          <a:p>
            <a:endParaRPr lang="en-US" sz="1000" u="sng" dirty="0"/>
          </a:p>
          <a:p>
            <a:r>
              <a:rPr lang="en-US" dirty="0"/>
              <a:t>To prevent this, cover cut fruits with a liquid containing </a:t>
            </a:r>
            <a:r>
              <a:rPr lang="en-US" u="sng" dirty="0"/>
              <a:t>Ascorbic Acid (Vitamin C</a:t>
            </a:r>
            <a:r>
              <a:rPr lang="en-US" u="sng" dirty="0" smtClean="0"/>
              <a:t>).</a:t>
            </a:r>
            <a:endParaRPr lang="en-US" sz="2600" b="1" u="sng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828800"/>
            <a:ext cx="2386548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095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143000"/>
            <a:ext cx="6524625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Classifying vegetables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600" b="1" u="sng" dirty="0" smtClean="0"/>
              <a:t>Roots</a:t>
            </a:r>
          </a:p>
          <a:p>
            <a:pPr lvl="1"/>
            <a:r>
              <a:rPr lang="en-US" dirty="0" smtClean="0"/>
              <a:t>Carrots</a:t>
            </a:r>
          </a:p>
          <a:p>
            <a:pPr lvl="1"/>
            <a:r>
              <a:rPr lang="en-US" dirty="0" smtClean="0"/>
              <a:t>Radishes</a:t>
            </a:r>
          </a:p>
          <a:p>
            <a:pPr lvl="1"/>
            <a:r>
              <a:rPr lang="en-US" dirty="0" smtClean="0"/>
              <a:t>Beets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38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886200"/>
            <a:ext cx="5362256" cy="282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399"/>
            <a:ext cx="4648200" cy="3245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Classifying vegetables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3600" b="1" u="sng" dirty="0" smtClean="0"/>
              <a:t>Stems</a:t>
            </a:r>
          </a:p>
          <a:p>
            <a:pPr lvl="1"/>
            <a:r>
              <a:rPr lang="en-US" dirty="0" smtClean="0"/>
              <a:t>Celery</a:t>
            </a:r>
          </a:p>
          <a:p>
            <a:pPr lvl="1"/>
            <a:r>
              <a:rPr lang="en-US" dirty="0" smtClean="0"/>
              <a:t>Mushrooms</a:t>
            </a:r>
          </a:p>
          <a:p>
            <a:pPr lvl="1"/>
            <a:r>
              <a:rPr lang="en-US" dirty="0" smtClean="0"/>
              <a:t>Asparagus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26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816" y="2362200"/>
            <a:ext cx="6002734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Classifying vegetables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600" b="1" u="sng" dirty="0" smtClean="0"/>
              <a:t>Tubers</a:t>
            </a:r>
          </a:p>
          <a:p>
            <a:pPr lvl="1"/>
            <a:r>
              <a:rPr lang="en-US" dirty="0" smtClean="0"/>
              <a:t>Potatoes</a:t>
            </a:r>
          </a:p>
          <a:p>
            <a:pPr lvl="1"/>
            <a:r>
              <a:rPr lang="en-US" dirty="0" smtClean="0"/>
              <a:t>Sweet potatoes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20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Classifying vegetables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1600200"/>
            <a:ext cx="2971800" cy="4525963"/>
          </a:xfrm>
        </p:spPr>
        <p:txBody>
          <a:bodyPr/>
          <a:lstStyle/>
          <a:p>
            <a:r>
              <a:rPr lang="en-US" sz="3600" b="1" u="sng" dirty="0" smtClean="0"/>
              <a:t>Leaves</a:t>
            </a:r>
          </a:p>
          <a:p>
            <a:pPr lvl="1"/>
            <a:r>
              <a:rPr lang="en-US" dirty="0" smtClean="0"/>
              <a:t>Romaine</a:t>
            </a:r>
          </a:p>
          <a:p>
            <a:pPr lvl="1"/>
            <a:r>
              <a:rPr lang="en-US" dirty="0" smtClean="0"/>
              <a:t>Spinach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100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288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Classifying Vegetables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600" b="1" u="sng" dirty="0" smtClean="0"/>
              <a:t>Bulbs</a:t>
            </a:r>
            <a:endParaRPr lang="en-US" sz="3600" b="1" u="sn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37806"/>
            <a:ext cx="5972175" cy="4169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0"/>
            <a:ext cx="2910468" cy="19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84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Classifying Vegetables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4000" b="1" u="sng" dirty="0" smtClean="0"/>
              <a:t>Seeds</a:t>
            </a:r>
            <a:endParaRPr lang="en-US" sz="4000" b="1" u="sng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418478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59529"/>
            <a:ext cx="2371725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6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Classifying Vegetables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200" b="1" u="sng" dirty="0" smtClean="0"/>
              <a:t>Fruits</a:t>
            </a:r>
          </a:p>
          <a:p>
            <a:pPr lvl="1"/>
            <a:r>
              <a:rPr lang="en-US" dirty="0" smtClean="0"/>
              <a:t>Seeds on the inside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799" y="1295400"/>
            <a:ext cx="2928341" cy="2195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106680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665" y="5067299"/>
            <a:ext cx="265747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972" y="3209925"/>
            <a:ext cx="3711142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90042"/>
            <a:ext cx="2243818" cy="2991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20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366</Words>
  <Application>Microsoft Office PowerPoint</Application>
  <PresentationFormat>On-screen Show (4:3)</PresentationFormat>
  <Paragraphs>109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Fruits and Vegetables</vt:lpstr>
      <vt:lpstr>Botanical Classification</vt:lpstr>
      <vt:lpstr>Classifying vegetables</vt:lpstr>
      <vt:lpstr>Classifying vegetables</vt:lpstr>
      <vt:lpstr>Classifying vegetables</vt:lpstr>
      <vt:lpstr>Classifying vegetables</vt:lpstr>
      <vt:lpstr>Classifying Vegetables</vt:lpstr>
      <vt:lpstr>Classifying Vegetables</vt:lpstr>
      <vt:lpstr>Classifying Vegetables</vt:lpstr>
      <vt:lpstr>Classifying Vegetables</vt:lpstr>
      <vt:lpstr>Fruits and Vegetables</vt:lpstr>
      <vt:lpstr>Fruits</vt:lpstr>
      <vt:lpstr>Classifying fruit</vt:lpstr>
      <vt:lpstr>Classifying fruit</vt:lpstr>
      <vt:lpstr>Classifying fruit</vt:lpstr>
      <vt:lpstr>Classifying fruit</vt:lpstr>
      <vt:lpstr>Classifying fruit</vt:lpstr>
      <vt:lpstr>Classifying fruit</vt:lpstr>
      <vt:lpstr>Classifying fruit</vt:lpstr>
      <vt:lpstr>Nutrition</vt:lpstr>
      <vt:lpstr>Nutrition</vt:lpstr>
      <vt:lpstr>Ripening</vt:lpstr>
      <vt:lpstr>Browning</vt:lpstr>
    </vt:vector>
  </TitlesOfParts>
  <Company>Washington County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Fruits and Vegetables</dc:title>
  <dc:creator>Jenn Russell</dc:creator>
  <cp:lastModifiedBy>Jenn Russell</cp:lastModifiedBy>
  <cp:revision>11</cp:revision>
  <dcterms:created xsi:type="dcterms:W3CDTF">2013-10-31T19:08:53Z</dcterms:created>
  <dcterms:modified xsi:type="dcterms:W3CDTF">2013-11-11T21:51:30Z</dcterms:modified>
</cp:coreProperties>
</file>