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0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B053-95C7-457A-8EE6-119E483F1D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2ABA-3F93-4957-B8D6-2652B0A5B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Milk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0" y="1371600"/>
            <a:ext cx="83089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Milk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08113"/>
            <a:ext cx="86931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30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Century Gothic" pitchFamily="34" charset="0"/>
              </a:rPr>
              <a:t>Pasteurization</a:t>
            </a:r>
            <a:r>
              <a:rPr lang="en-US" u="sng" dirty="0">
                <a:latin typeface="Century Gothic" pitchFamily="34" charset="0"/>
              </a:rPr>
              <a:t>:</a:t>
            </a:r>
            <a:r>
              <a:rPr lang="en-US" dirty="0">
                <a:latin typeface="Century Gothic" pitchFamily="34" charset="0"/>
              </a:rPr>
              <a:t> milk that has been </a:t>
            </a:r>
            <a:r>
              <a:rPr lang="en-US" u="sng" dirty="0">
                <a:latin typeface="Century Gothic" pitchFamily="34" charset="0"/>
              </a:rPr>
              <a:t>heat treated </a:t>
            </a:r>
            <a:r>
              <a:rPr lang="en-US" dirty="0">
                <a:latin typeface="Century Gothic" pitchFamily="34" charset="0"/>
              </a:rPr>
              <a:t>to remove or kill harmful </a:t>
            </a:r>
            <a:r>
              <a:rPr lang="en-US" dirty="0" smtClean="0">
                <a:latin typeface="Century Gothic" pitchFamily="34" charset="0"/>
              </a:rPr>
              <a:t>organisms</a:t>
            </a:r>
          </a:p>
          <a:p>
            <a:endParaRPr lang="en-US" dirty="0" smtClean="0">
              <a:latin typeface="Century Gothic" pitchFamily="34" charset="0"/>
            </a:endParaRPr>
          </a:p>
          <a:p>
            <a:pPr lvl="0"/>
            <a:r>
              <a:rPr lang="en-US" b="1" u="sng" dirty="0">
                <a:latin typeface="Century Gothic" pitchFamily="34" charset="0"/>
              </a:rPr>
              <a:t>Homogenization</a:t>
            </a:r>
            <a:r>
              <a:rPr lang="en-US" u="sng" dirty="0">
                <a:latin typeface="Century Gothic" pitchFamily="34" charset="0"/>
              </a:rPr>
              <a:t>:</a:t>
            </a:r>
            <a:r>
              <a:rPr lang="en-US" dirty="0">
                <a:latin typeface="Century Gothic" pitchFamily="34" charset="0"/>
              </a:rPr>
              <a:t>  the fat particles in milk have been </a:t>
            </a:r>
            <a:r>
              <a:rPr lang="en-US" u="sng" dirty="0">
                <a:latin typeface="Century Gothic" pitchFamily="34" charset="0"/>
              </a:rPr>
              <a:t>broken down </a:t>
            </a:r>
            <a:r>
              <a:rPr lang="en-US" dirty="0">
                <a:latin typeface="Century Gothic" pitchFamily="34" charset="0"/>
              </a:rPr>
              <a:t>and evenly distributed so they cannot join together again.  </a:t>
            </a:r>
            <a:r>
              <a:rPr lang="en-US" u="sng" dirty="0">
                <a:latin typeface="Century Gothic" pitchFamily="34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83" y="4268430"/>
            <a:ext cx="3568798" cy="24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55" y="1349829"/>
            <a:ext cx="2915655" cy="26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with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Scorching occurs when the proteins in milk are </a:t>
            </a:r>
            <a:r>
              <a:rPr lang="en-US" u="sng" dirty="0" smtClean="0">
                <a:solidFill>
                  <a:schemeClr val="tx1"/>
                </a:solidFill>
              </a:rPr>
              <a:t>overcooked</a:t>
            </a:r>
            <a:r>
              <a:rPr lang="en-US" dirty="0" smtClean="0">
                <a:solidFill>
                  <a:schemeClr val="tx1"/>
                </a:solidFill>
              </a:rPr>
              <a:t>.  They fall and cling to the bottom of the pan.  They create a thick, black layer that is difficult to remove.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7560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with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84632" indent="-457200"/>
            <a:r>
              <a:rPr lang="en-US" dirty="0" smtClean="0">
                <a:solidFill>
                  <a:schemeClr val="tx1"/>
                </a:solidFill>
              </a:rPr>
              <a:t>To prevent scorching, cook milk on </a:t>
            </a:r>
            <a:r>
              <a:rPr lang="en-US" u="sng" dirty="0" smtClean="0">
                <a:solidFill>
                  <a:schemeClr val="tx1"/>
                </a:solidFill>
              </a:rPr>
              <a:t>low heat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u="sng" dirty="0" smtClean="0">
                <a:solidFill>
                  <a:schemeClr val="tx1"/>
                </a:solidFill>
              </a:rPr>
              <a:t>stir it constantly</a:t>
            </a:r>
            <a:r>
              <a:rPr lang="en-US" dirty="0" smtClean="0">
                <a:solidFill>
                  <a:schemeClr val="tx1"/>
                </a:solidFill>
              </a:rPr>
              <a:t> to prevent the proteins from collecting on the bottom of the pan.</a:t>
            </a:r>
          </a:p>
          <a:p>
            <a:pPr marL="541782" indent="-514350">
              <a:buAutoNum type="arabicPeriod" startAt="11"/>
            </a:pPr>
            <a:endParaRPr lang="en-US" dirty="0" smtClean="0">
              <a:solidFill>
                <a:schemeClr val="tx1"/>
              </a:solidFill>
            </a:endParaRPr>
          </a:p>
          <a:p>
            <a:pPr marL="484632" indent="-457200"/>
            <a:r>
              <a:rPr lang="en-US" dirty="0" smtClean="0">
                <a:solidFill>
                  <a:schemeClr val="tx1"/>
                </a:solidFill>
              </a:rPr>
              <a:t>Heating milk in the </a:t>
            </a:r>
            <a:r>
              <a:rPr lang="en-US" u="sng" dirty="0" smtClean="0">
                <a:solidFill>
                  <a:schemeClr val="tx1"/>
                </a:solidFill>
              </a:rPr>
              <a:t>microwave</a:t>
            </a:r>
            <a:r>
              <a:rPr lang="en-US" dirty="0" smtClean="0">
                <a:solidFill>
                  <a:schemeClr val="tx1"/>
                </a:solidFill>
              </a:rPr>
              <a:t> will also prevent scorching.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2209800"/>
            <a:ext cx="38354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in an opaque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Milk spoils easier in a glass or see through container</a:t>
            </a:r>
          </a:p>
          <a:p>
            <a:r>
              <a:rPr lang="en-US" dirty="0" smtClean="0"/>
              <a:t>Sun destroys vitamin A and riboflavin (B₂)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8137"/>
            <a:ext cx="2381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Got Milk?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It is recommended that we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switch to low-fat or fat-free milk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and get least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3 cups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daily from the Dairy food group</a:t>
            </a:r>
          </a:p>
          <a:p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Milk and milk products, (yogurt, cheese, etc.) are excellent sources of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complete proteins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because they come from animal sources.   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8" y="1905000"/>
            <a:ext cx="4053682" cy="405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3" t="7254" r="24976" b="24032"/>
          <a:stretch/>
        </p:blipFill>
        <p:spPr bwMode="auto">
          <a:xfrm>
            <a:off x="348344" y="1295399"/>
            <a:ext cx="4419600" cy="52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Milk is one of the most nutritious drink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Calcium/Phosphorous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Vitamin 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Lactose (sugar) Carbohydrate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Fat (2</a:t>
            </a:r>
            <a:r>
              <a:rPr lang="en-US" smtClean="0"/>
              <a:t>% </a:t>
            </a:r>
            <a:r>
              <a:rPr lang="en-US" smtClean="0"/>
              <a:t>or </a:t>
            </a:r>
            <a:r>
              <a:rPr lang="en-US" dirty="0" smtClean="0"/>
              <a:t>whole)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law, milk must be fortified with </a:t>
            </a:r>
            <a:r>
              <a:rPr lang="en-US" u="sng" dirty="0" smtClean="0">
                <a:solidFill>
                  <a:schemeClr val="tx1"/>
                </a:solidFill>
              </a:rPr>
              <a:t>Vitamins A and D. </a:t>
            </a: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Fortified</a:t>
            </a:r>
            <a:r>
              <a:rPr lang="en-US" dirty="0" smtClean="0">
                <a:solidFill>
                  <a:schemeClr val="tx1"/>
                </a:solidFill>
              </a:rPr>
              <a:t> means that “</a:t>
            </a:r>
            <a:r>
              <a:rPr lang="en-US" u="sng" dirty="0" smtClean="0">
                <a:solidFill>
                  <a:schemeClr val="tx1"/>
                </a:solidFill>
              </a:rPr>
              <a:t>extra</a:t>
            </a:r>
            <a:r>
              <a:rPr lang="en-US" dirty="0" smtClean="0">
                <a:solidFill>
                  <a:schemeClr val="tx1"/>
                </a:solidFill>
              </a:rPr>
              <a:t>” has been added to the product.  </a:t>
            </a:r>
          </a:p>
          <a:p>
            <a:endParaRPr lang="en-US" u="sng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00800" y="4343400"/>
            <a:ext cx="1219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Milk (red)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2476884"/>
              </p:ext>
            </p:extLst>
          </p:nvPr>
        </p:nvGraphicFramePr>
        <p:xfrm>
          <a:off x="381000" y="1295400"/>
          <a:ext cx="8229600" cy="1920240"/>
        </p:xfrm>
        <a:graphic>
          <a:graphicData uri="http://schemas.openxmlformats.org/drawingml/2006/table">
            <a:tbl>
              <a:tblPr firstRow="1" bandRow="1"/>
              <a:tblGrid>
                <a:gridCol w="8229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</a:t>
                      </a:r>
                      <a:r>
                        <a:rPr lang="en-US" baseline="0" dirty="0" smtClean="0"/>
                        <a:t> IS ABOUT 3.3% FAT BY WEIGHT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8 FAT GRAMS PER CUP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2.99 A GALLON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7CA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083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3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2%-reduced (blue)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IT IS ABOUT 1.3% FAT BY WEIGHT</a:t>
            </a:r>
          </a:p>
          <a:p>
            <a:pPr fontAlgn="t"/>
            <a:endParaRPr lang="en-US" b="1" dirty="0" smtClean="0"/>
          </a:p>
          <a:p>
            <a:pPr fontAlgn="t"/>
            <a:r>
              <a:rPr lang="en-US" dirty="0" smtClean="0"/>
              <a:t>5 FAT GRAMS PER CUP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2.69 A GALLON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Low-fat or 1% (light blue)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r>
              <a:rPr lang="en-US" b="1" dirty="0" smtClean="0"/>
              <a:t>HAS SOME OF THE FAT REMOVED</a:t>
            </a:r>
          </a:p>
          <a:p>
            <a:pPr fontAlgn="t"/>
            <a:r>
              <a:rPr lang="en-US" dirty="0" smtClean="0"/>
              <a:t>0 FAT GRAMS PER CUP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2.59 A GALLON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84" y="2514600"/>
            <a:ext cx="2735716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Fat-Free or Skim (pink)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Got Milk?</vt:lpstr>
      <vt:lpstr>Milk</vt:lpstr>
      <vt:lpstr>Milk is one of the most nutritious drink</vt:lpstr>
      <vt:lpstr>Milk</vt:lpstr>
      <vt:lpstr>Whole Milk (red)</vt:lpstr>
      <vt:lpstr>2%-reduced (blue)</vt:lpstr>
      <vt:lpstr>Low-fat or 1% (light blue)</vt:lpstr>
      <vt:lpstr>Fat-Free or Skim (pink)</vt:lpstr>
      <vt:lpstr>Types of Milk</vt:lpstr>
      <vt:lpstr>Types of Milk</vt:lpstr>
      <vt:lpstr>Processing Milk</vt:lpstr>
      <vt:lpstr>Cooking with Milk</vt:lpstr>
      <vt:lpstr>Cooking with Milk</vt:lpstr>
      <vt:lpstr>Milk in an opaque container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Russell</dc:creator>
  <cp:lastModifiedBy>Jenn Russell</cp:lastModifiedBy>
  <cp:revision>4</cp:revision>
  <dcterms:created xsi:type="dcterms:W3CDTF">2013-11-11T23:15:41Z</dcterms:created>
  <dcterms:modified xsi:type="dcterms:W3CDTF">2013-11-12T18:43:39Z</dcterms:modified>
</cp:coreProperties>
</file>