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63"/>
  </p:notesMasterIdLst>
  <p:handoutMasterIdLst>
    <p:handoutMasterId r:id="rId64"/>
  </p:handoutMasterIdLst>
  <p:sldIdLst>
    <p:sldId id="324" r:id="rId6"/>
    <p:sldId id="297" r:id="rId7"/>
    <p:sldId id="296" r:id="rId8"/>
    <p:sldId id="257" r:id="rId9"/>
    <p:sldId id="271" r:id="rId10"/>
    <p:sldId id="277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312" r:id="rId19"/>
    <p:sldId id="313" r:id="rId20"/>
    <p:sldId id="314" r:id="rId21"/>
    <p:sldId id="315" r:id="rId22"/>
    <p:sldId id="316" r:id="rId23"/>
    <p:sldId id="317" r:id="rId24"/>
    <p:sldId id="262" r:id="rId25"/>
    <p:sldId id="263" r:id="rId26"/>
    <p:sldId id="266" r:id="rId27"/>
    <p:sldId id="264" r:id="rId28"/>
    <p:sldId id="301" r:id="rId29"/>
    <p:sldId id="259" r:id="rId30"/>
    <p:sldId id="298" r:id="rId31"/>
    <p:sldId id="299" r:id="rId32"/>
    <p:sldId id="260" r:id="rId33"/>
    <p:sldId id="265" r:id="rId34"/>
    <p:sldId id="267" r:id="rId35"/>
    <p:sldId id="269" r:id="rId36"/>
    <p:sldId id="292" r:id="rId37"/>
    <p:sldId id="284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8" r:id="rId48"/>
    <p:sldId id="285" r:id="rId49"/>
    <p:sldId id="319" r:id="rId50"/>
    <p:sldId id="286" r:id="rId51"/>
    <p:sldId id="320" r:id="rId52"/>
    <p:sldId id="289" r:id="rId53"/>
    <p:sldId id="302" r:id="rId54"/>
    <p:sldId id="321" r:id="rId55"/>
    <p:sldId id="290" r:id="rId56"/>
    <p:sldId id="322" r:id="rId57"/>
    <p:sldId id="323" r:id="rId58"/>
    <p:sldId id="288" r:id="rId59"/>
    <p:sldId id="293" r:id="rId60"/>
    <p:sldId id="268" r:id="rId61"/>
    <p:sldId id="28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663300"/>
    <a:srgbClr val="406288"/>
    <a:srgbClr val="162BF6"/>
    <a:srgbClr val="5B84B1"/>
    <a:srgbClr val="290048"/>
    <a:srgbClr val="5C0700"/>
    <a:srgbClr val="131040"/>
    <a:srgbClr val="000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53725-E6FF-4EE6-B143-E3356EC7B5E4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1F48B-063C-45CC-9F61-1F69BA9F9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D3F5D-1D6A-4708-BF09-4FCA46586713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C5B3-7DBA-498C-833B-414CBC9EC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Repeat;</a:t>
            </a:r>
            <a:r>
              <a:rPr lang="en-US" baseline="0" dirty="0" smtClean="0"/>
              <a:t>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C5B3-7DBA-498C-833B-414CBC9EC1F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E1300-8B99-42FF-8694-07669601C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0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5E4F-E174-4B16-B5EC-FD735886E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4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D1467-19DE-4000-84C2-D4E6D2577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70A1-0B1B-4C31-93CC-77515CCE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86206-17AA-41A8-A691-44C0C0AEE2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9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9D2D3-64A4-4971-B01B-D79B84C799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7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5729-2CA0-41DD-A695-2597798285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6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6C28-7960-46FB-88B5-9A2867132E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0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2018-2179-4E32-B932-F7F3BC4BB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6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D4273-2D94-4566-AF08-7820211257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86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4C172-76F7-4A2F-B21F-AFACA75BF7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96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E1300-8B99-42FF-8694-07669601C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30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5E4F-E174-4B16-B5EC-FD735886E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52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D1467-19DE-4000-84C2-D4E6D2577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2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70A1-0B1B-4C31-93CC-77515CCE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4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86206-17AA-41A8-A691-44C0C0AEE2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34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9D2D3-64A4-4971-B01B-D79B84C799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61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5729-2CA0-41DD-A695-2597798285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6C28-7960-46FB-88B5-9A2867132E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87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2018-2179-4E32-B932-F7F3BC4BB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84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D4273-2D94-4566-AF08-7820211257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34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4C172-76F7-4A2F-B21F-AFACA75BF7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46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E1300-8B99-42FF-8694-07669601C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61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5E4F-E174-4B16-B5EC-FD735886E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40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D1467-19DE-4000-84C2-D4E6D2577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54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70A1-0B1B-4C31-93CC-77515CCE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66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86206-17AA-41A8-A691-44C0C0AEE2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31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9D2D3-64A4-4971-B01B-D79B84C799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5729-2CA0-41DD-A695-2597798285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61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6C28-7960-46FB-88B5-9A2867132E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7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2018-2179-4E32-B932-F7F3BC4BB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0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D4273-2D94-4566-AF08-7820211257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91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4C172-76F7-4A2F-B21F-AFACA75BF7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51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E1300-8B99-42FF-8694-07669601C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97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5E4F-E174-4B16-B5EC-FD735886E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02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D1467-19DE-4000-84C2-D4E6D2577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97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70A1-0B1B-4C31-93CC-77515CCE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44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86206-17AA-41A8-A691-44C0C0AEE2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9D2D3-64A4-4971-B01B-D79B84C799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5729-2CA0-41DD-A695-2597798285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95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6C28-7960-46FB-88B5-9A2867132E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1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2018-2179-4E32-B932-F7F3BC4BB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11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D4273-2D94-4566-AF08-7820211257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19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4C172-76F7-4A2F-B21F-AFACA75BF7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23EF5F-72D4-4BB8-932F-32BD15AC38F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68EA97-E4A5-4627-B9E3-89D729148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609600"/>
            <a:ext cx="533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59E87B-21E5-4956-B601-19BCEED50A1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5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4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609600"/>
            <a:ext cx="533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59E87B-21E5-4956-B601-19BCEED50A1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4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609600"/>
            <a:ext cx="533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59E87B-21E5-4956-B601-19BCEED50A1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0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4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609600"/>
            <a:ext cx="533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59E87B-21E5-4956-B601-19BCEED50A1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4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3399"/>
          </a:solidFill>
          <a:latin typeface="Engravers M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6934200" cy="5791200"/>
          </a:xfrm>
        </p:spPr>
        <p:txBody>
          <a:bodyPr/>
          <a:lstStyle/>
          <a:p>
            <a:r>
              <a:rPr lang="en-US" altLang="en-US" sz="9600" b="1"/>
              <a:t>Color</a:t>
            </a:r>
            <a:r>
              <a:rPr lang="en-US" altLang="en-US" b="1"/>
              <a:t> </a:t>
            </a:r>
            <a:br>
              <a:rPr lang="en-US" altLang="en-US" b="1"/>
            </a:br>
            <a:r>
              <a:rPr lang="en-US" altLang="en-US" b="1"/>
              <a:t>in Fashion</a:t>
            </a:r>
            <a:endParaRPr lang="en-US" altLang="en-US" sz="8000" b="1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86200" y="1600200"/>
            <a:ext cx="6553200" cy="2286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76200" y="5486400"/>
            <a:ext cx="6553200" cy="2286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1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BLACK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0" y="457200"/>
            <a:ext cx="3886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Sophisticated, mysterious, dramatic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Mourning, sorrow, depression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Power and strong authority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Good accent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Most slimming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Men who wear black are considered arrogant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People who wear black tend to have more complex personalities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 descr="http://osatelegraph.org/wp-content/uploads/2012/05/Famous-Little-Black-Dress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599"/>
            <a:ext cx="3962400" cy="46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C80"/>
                </a:solidFill>
              </a:rPr>
              <a:t>PINK</a:t>
            </a:r>
            <a:endParaRPr lang="en-US" dirty="0">
              <a:solidFill>
                <a:srgbClr val="FF7C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30352"/>
            <a:ext cx="4114800" cy="49560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Sweeter than any other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Can be calming (it has been suggested that all prisoners wear pink jumpsuits and paint walls pink)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Feminine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Laidback, carefree, innocent, romantic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Good accent for clothing not recommended as overall in clothing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Not a good color if you want to be taken serious</a:t>
            </a:r>
          </a:p>
          <a:p>
            <a:endParaRPr lang="en-US" dirty="0"/>
          </a:p>
        </p:txBody>
      </p:sp>
      <p:pic>
        <p:nvPicPr>
          <p:cNvPr id="7170" name="Picture 2" descr="http://www.weddingchicks.com/wp-content/uploads/2013/10/bridesmaiddre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49727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VIOLET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533400"/>
            <a:ext cx="393192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Most complex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Combines red and blue, creating mixed effects. Royalty, dignity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Women all over the world accept purple as a color to wear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 get sick of violet quicker than any other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More inventors favorite color was purple than any other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Seen as an artistic and expressive color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 descr="http://cdnc.lystit.com/photos/2010/12/13/alice-olivia-berry-keren-oversized-sequin-top-purple-product-3-135565-104163865_large_fle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685800"/>
            <a:ext cx="224663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wsfashiontrend.com/wp-content/uploads/2011/08/Purple-dress-Kate-Middleton-fashion-sty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56607"/>
            <a:ext cx="1769619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ORANGE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41148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Warms a room in a very welcoming way.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Informal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Stimulation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Considered a cheap, inexpensive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Good around fast food—makes you hungry quickly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 majority of people only like orange in the fall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Least favorite m &amp; m color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18" name="Picture 2" descr="http://www.glamour.com/fashion/blogs/slaves-to-fashion/1222-alice-olivia-pre-fall-2012-4_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276600" cy="49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800"/>
              <a:t>COLOR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 maintain or decrease attention and apparent size, to appear taller and slimmer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Cooler hues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Darker values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Duller intensities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Close contrasts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Examples: navy, khaki, grape, charcoal, mauve</a:t>
            </a:r>
          </a:p>
        </p:txBody>
      </p:sp>
    </p:spTree>
    <p:extLst>
      <p:ext uri="{BB962C8B-B14F-4D97-AF65-F5344CB8AC3E}">
        <p14:creationId xmlns:p14="http://schemas.microsoft.com/office/powerpoint/2010/main" val="40472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800"/>
              <a:t>color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To increase attention and apparent size, to appear shorter and heavier</a:t>
            </a:r>
          </a:p>
          <a:p>
            <a:pPr lvl="1"/>
            <a:r>
              <a:rPr lang="en-US" altLang="en-US" sz="2400"/>
              <a:t>Warmer hues</a:t>
            </a:r>
          </a:p>
          <a:p>
            <a:pPr lvl="1"/>
            <a:r>
              <a:rPr lang="en-US" altLang="en-US" sz="2400"/>
              <a:t>Lighter values</a:t>
            </a:r>
          </a:p>
          <a:p>
            <a:pPr lvl="1"/>
            <a:r>
              <a:rPr lang="en-US" altLang="en-US" sz="2400"/>
              <a:t>Brighter intensities</a:t>
            </a:r>
          </a:p>
          <a:p>
            <a:pPr lvl="1"/>
            <a:r>
              <a:rPr lang="en-US" altLang="en-US" sz="2400"/>
              <a:t>Strong contrasts</a:t>
            </a:r>
          </a:p>
          <a:p>
            <a:pPr lvl="2"/>
            <a:r>
              <a:rPr lang="en-US" altLang="en-US" sz="2000"/>
              <a:t>Examples: shocking pink, pumpkin, tangerine, raspberry</a:t>
            </a:r>
          </a:p>
        </p:txBody>
      </p:sp>
    </p:spTree>
    <p:extLst>
      <p:ext uri="{BB962C8B-B14F-4D97-AF65-F5344CB8AC3E}">
        <p14:creationId xmlns:p14="http://schemas.microsoft.com/office/powerpoint/2010/main" val="382390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6019800" cy="2286000"/>
          </a:xfrm>
        </p:spPr>
        <p:txBody>
          <a:bodyPr/>
          <a:lstStyle/>
          <a:p>
            <a:r>
              <a:rPr lang="en-US" altLang="en-US"/>
              <a:t>Color personalities!!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848600" cy="3886200"/>
          </a:xfrm>
        </p:spPr>
        <p:txBody>
          <a:bodyPr/>
          <a:lstStyle/>
          <a:p>
            <a:r>
              <a:rPr lang="en-US" altLang="en-US"/>
              <a:t>To appear refined, romantic</a:t>
            </a:r>
          </a:p>
          <a:p>
            <a:pPr lvl="1"/>
            <a:r>
              <a:rPr lang="en-US" altLang="en-US"/>
              <a:t>Warm to cool hues</a:t>
            </a:r>
          </a:p>
          <a:p>
            <a:pPr lvl="1"/>
            <a:r>
              <a:rPr lang="en-US" altLang="en-US"/>
              <a:t>Lighter values</a:t>
            </a:r>
          </a:p>
          <a:p>
            <a:pPr lvl="1"/>
            <a:r>
              <a:rPr lang="en-US" altLang="en-US"/>
              <a:t>Dull, muted to medium intensities including pastels</a:t>
            </a:r>
          </a:p>
          <a:p>
            <a:pPr lvl="1"/>
            <a:r>
              <a:rPr lang="en-US" altLang="en-US"/>
              <a:t>Close contrasts, subtle</a:t>
            </a:r>
          </a:p>
          <a:p>
            <a:pPr lvl="2"/>
            <a:r>
              <a:rPr lang="en-US" altLang="en-US"/>
              <a:t>Examples: shell pink, lavender, misty rose, orchid, blue, peach, all pastels</a:t>
            </a:r>
          </a:p>
        </p:txBody>
      </p:sp>
    </p:spTree>
    <p:extLst>
      <p:ext uri="{BB962C8B-B14F-4D97-AF65-F5344CB8AC3E}">
        <p14:creationId xmlns:p14="http://schemas.microsoft.com/office/powerpoint/2010/main" val="4202604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 feel and appear happy, youthful, sportive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Warmer hues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Light to dark values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Medium to bright intensities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Strong contrasts, bold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Examples: coral, red, khaki, ivory, brown, camel, cinnamon, brick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3124200" y="609600"/>
            <a:ext cx="6019800" cy="1981200"/>
          </a:xfrm>
        </p:spPr>
        <p:txBody>
          <a:bodyPr/>
          <a:lstStyle/>
          <a:p>
            <a:r>
              <a:rPr lang="en-US" altLang="en-US" sz="3600"/>
              <a:t>Color Personalities!!!</a:t>
            </a:r>
          </a:p>
        </p:txBody>
      </p:sp>
    </p:spTree>
    <p:extLst>
      <p:ext uri="{BB962C8B-B14F-4D97-AF65-F5344CB8AC3E}">
        <p14:creationId xmlns:p14="http://schemas.microsoft.com/office/powerpoint/2010/main" val="385798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09600"/>
            <a:ext cx="6019800" cy="1981200"/>
          </a:xfrm>
        </p:spPr>
        <p:txBody>
          <a:bodyPr/>
          <a:lstStyle/>
          <a:p>
            <a:r>
              <a:rPr lang="en-US" altLang="en-US" sz="3600"/>
              <a:t>Color personalities!!!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appear mature, serious, somber, classic</a:t>
            </a:r>
          </a:p>
          <a:p>
            <a:pPr lvl="1"/>
            <a:r>
              <a:rPr lang="en-US" altLang="en-US"/>
              <a:t>Cool hues</a:t>
            </a:r>
          </a:p>
          <a:p>
            <a:pPr lvl="1"/>
            <a:r>
              <a:rPr lang="en-US" altLang="en-US"/>
              <a:t>Dark values</a:t>
            </a:r>
          </a:p>
          <a:p>
            <a:pPr lvl="1"/>
            <a:r>
              <a:rPr lang="en-US" altLang="en-US"/>
              <a:t>Dull intensities</a:t>
            </a:r>
          </a:p>
          <a:p>
            <a:pPr lvl="2"/>
            <a:r>
              <a:rPr lang="en-US" altLang="en-US"/>
              <a:t>Examples: navy blue, taupe, charcoal, maroon, gray, black</a:t>
            </a:r>
          </a:p>
        </p:txBody>
      </p:sp>
    </p:spTree>
    <p:extLst>
      <p:ext uri="{BB962C8B-B14F-4D97-AF65-F5344CB8AC3E}">
        <p14:creationId xmlns:p14="http://schemas.microsoft.com/office/powerpoint/2010/main" val="325695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09600"/>
            <a:ext cx="6019800" cy="1981200"/>
          </a:xfrm>
        </p:spPr>
        <p:txBody>
          <a:bodyPr/>
          <a:lstStyle/>
          <a:p>
            <a:r>
              <a:rPr lang="en-US" altLang="en-US"/>
              <a:t>Color personalities!!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 feel and appear dramatic/exotic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Warm to cool hues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Dark values, deep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Bright intensities, rich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Strong contrasts, bold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Magenta, fuchsia, emerald green, royal blue, regal purple, sapphire, amethyst</a:t>
            </a:r>
          </a:p>
        </p:txBody>
      </p:sp>
    </p:spTree>
    <p:extLst>
      <p:ext uri="{BB962C8B-B14F-4D97-AF65-F5344CB8AC3E}">
        <p14:creationId xmlns:p14="http://schemas.microsoft.com/office/powerpoint/2010/main" val="389215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3150"/>
          </a:xfrm>
        </p:spPr>
        <p:txBody>
          <a:bodyPr/>
          <a:lstStyle/>
          <a:p>
            <a:r>
              <a:rPr lang="en-US" dirty="0" smtClean="0"/>
              <a:t>Components of 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879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Color is a property of light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Light is made up of energy rays of different wavelengths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Each wavelength is a separate color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When sunlight passes through a prism, the rays are bent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Each wavelength bends a different amount and the light is separated into colors—red, orange, yellow, green, blue, indigo, and violet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90550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533400"/>
            <a:ext cx="37338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The color wheel is circular arrangement of primary, secondary, and tertiary colors.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sequence of colors on the wheel is fixed.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first color wheel was developed by Sir Isaac Newton in 1666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340" name="Picture 4" descr="http://northlite.net/ps/images/color_whe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570383" cy="471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COLORS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Yellow, red, and blue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These colors are basic—they cannot be created by mixing other colors.</a:t>
            </a:r>
          </a:p>
        </p:txBody>
      </p:sp>
      <p:pic>
        <p:nvPicPr>
          <p:cNvPr id="13314" name="Picture 2" descr="http://www.color-wheel-artist.com/images/color-wheel-pri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3810000" cy="333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14800" y="3124200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Yellow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533400"/>
            <a:ext cx="3931920" cy="4541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Orange, violet, and green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These colors are made by mixing equal parts of two primary colors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Secondary colors appear on the color wheel halfway between the primary colors that make them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2770" name="Picture 2" descr="http://www.color-wheel-artist.com/images/color-wheel-second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4191000" cy="366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TERTIARY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Yellow-orange, red-orange, red-violet, blue-violet, blue-green, and yellow-green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Also known as intermediate colors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Created by combining a primary color with a neighboring secondary color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818" name="Picture 2" descr="http://www.color-wheel-artist.com/images/color-wheel-terti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533400"/>
            <a:ext cx="4114799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3150"/>
          </a:xfrm>
        </p:spPr>
        <p:txBody>
          <a:bodyPr/>
          <a:lstStyle/>
          <a:p>
            <a:r>
              <a:rPr lang="en-US" dirty="0" smtClean="0"/>
              <a:t>Components of 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879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Color is a property of light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Light is made up of energy rays of different wavelengths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Each wavelength is a separate color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When sunlight passes through a prism, the rays are bent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Each wavelength bends a different amount and the light is separated into colors—red, orange, yellow, green, blue, indigo, and violet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90550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upload.wikimedia.org/wikipedia/commons/thumb/0/08/Colored_pencils_chevre.jpg/800px-Colored_pencils_che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4191000" cy="313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Hue—another name for color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533400"/>
            <a:ext cx="4114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specific name of a color is its </a:t>
            </a:r>
            <a:r>
              <a:rPr lang="en-US" b="1" dirty="0" smtClean="0">
                <a:solidFill>
                  <a:srgbClr val="FFFFFF"/>
                </a:solidFill>
              </a:rPr>
              <a:t>hue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Hue is the feature of color that makes one color different from others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Each color on the color wheel is a hue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Black, white, and gray don’t appear on the color wheel because they have no hue—technically they are not colors at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803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All objects contain pigments—substances that absorb some light rays and reflect others.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colors that you see are the </a:t>
            </a:r>
            <a:r>
              <a:rPr lang="en-US" b="1" dirty="0" smtClean="0">
                <a:solidFill>
                  <a:srgbClr val="FFFFFF"/>
                </a:solidFill>
              </a:rPr>
              <a:t>reflected</a:t>
            </a:r>
            <a:r>
              <a:rPr lang="en-US" dirty="0" smtClean="0">
                <a:solidFill>
                  <a:srgbClr val="FFFFFF"/>
                </a:solidFill>
              </a:rPr>
              <a:t> light rays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For example, when light strikes a red chair, all the rays in the light are absorbed </a:t>
            </a:r>
            <a:r>
              <a:rPr lang="en-US" b="1" dirty="0" smtClean="0">
                <a:solidFill>
                  <a:srgbClr val="FFFFFF"/>
                </a:solidFill>
              </a:rPr>
              <a:t>except</a:t>
            </a:r>
            <a:r>
              <a:rPr lang="en-US" dirty="0" smtClean="0">
                <a:solidFill>
                  <a:srgbClr val="FFFFFF"/>
                </a:solidFill>
              </a:rPr>
              <a:t> the red rays)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57200"/>
            <a:ext cx="83820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brightness or dullness of a color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High intensity—objects seem larger and closer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Low intensity—muted and generally create a calmer effect than intense or pure colors</a:t>
            </a:r>
          </a:p>
        </p:txBody>
      </p:sp>
      <p:pic>
        <p:nvPicPr>
          <p:cNvPr id="4" name="Picture 5" descr="colo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Lightness and darkness of a color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basic hues in the color wheel are considered middle or normal values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386" name="Picture 2" descr="http://z.about.com/d/painting/1/5/E/U/Ton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95654"/>
            <a:ext cx="4178618" cy="443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533400"/>
            <a:ext cx="3931920" cy="438912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hue that is lighter than its normal value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Has white added to it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Examples: pink is a tint of red, peach is a tint of orange, lavender is a tint of violet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0178" name="Picture 2" descr="http://www.color-wheel-artist.com/images/color-wheel-t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4114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8036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Color affects: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How we feel—our mood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Our body temperatures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Our energy level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Our stress level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It can even affect your eye sight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9154" name="Picture 2" descr="http://www.visuallee.com/weblog/images/color_pencil_t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85800"/>
            <a:ext cx="4216400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color that is darker than its normal value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Has black added to a hue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Examples: navy is a shade of blue, rust is a shade of orange, maroon is a shade of red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9154" name="Picture 2" descr="Shades on a Color Wh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4191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791448" cy="267004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Color that has gray added to it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Duller than its normal value, but not as dark as a shade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3352800"/>
            <a:ext cx="1905000" cy="1752600"/>
          </a:xfrm>
          <a:prstGeom prst="ellipse">
            <a:avLst/>
          </a:prstGeom>
          <a:solidFill>
            <a:srgbClr val="162BF6"/>
          </a:solidFill>
          <a:ln>
            <a:solidFill>
              <a:srgbClr val="162B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3429000"/>
            <a:ext cx="1981200" cy="1752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3429000"/>
            <a:ext cx="1981200" cy="1752600"/>
          </a:xfrm>
          <a:prstGeom prst="ellipse">
            <a:avLst/>
          </a:prstGeom>
          <a:solidFill>
            <a:srgbClr val="406288"/>
          </a:solidFill>
          <a:ln>
            <a:solidFill>
              <a:srgbClr val="406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all are values!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0" y="533401"/>
          <a:ext cx="5486400" cy="4419598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586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8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89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Tints</a:t>
                      </a:r>
                      <a:r>
                        <a:rPr lang="en-US" dirty="0"/>
                        <a:t> - adding white to a pure hue: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906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89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 Shades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- adding black to a pure hue: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81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89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Tones</a:t>
                      </a:r>
                      <a:r>
                        <a:rPr lang="en-US" dirty="0"/>
                        <a:t> - adding gray to a pure hue: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0417" name="Picture 1" descr="t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62000"/>
            <a:ext cx="4238625" cy="666750"/>
          </a:xfrm>
          <a:prstGeom prst="rect">
            <a:avLst/>
          </a:prstGeom>
          <a:noFill/>
        </p:spPr>
      </p:pic>
      <p:pic>
        <p:nvPicPr>
          <p:cNvPr id="60418" name="Picture 2" descr="Sh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4238625" cy="666750"/>
          </a:xfrm>
          <a:prstGeom prst="rect">
            <a:avLst/>
          </a:prstGeom>
          <a:noFill/>
        </p:spPr>
      </p:pic>
      <p:pic>
        <p:nvPicPr>
          <p:cNvPr id="60419" name="Picture 3" descr="T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81400"/>
            <a:ext cx="4238625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685800"/>
            <a:ext cx="16177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Tint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Shade 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Tone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Color Schemes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33400"/>
            <a:ext cx="3600448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A color scheme is the choice of colors used in design in order to create a mood or set a tone</a:t>
            </a:r>
          </a:p>
          <a:p>
            <a:r>
              <a:rPr lang="en-US" sz="3000" dirty="0" smtClean="0">
                <a:solidFill>
                  <a:srgbClr val="FFFFFF"/>
                </a:solidFill>
              </a:rPr>
              <a:t>Color schemes are used to create style and appeal.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6084" name="Picture 4" descr="http://lh3.google.com/kabloomofsandysprings/R58q4UH-nUI/AAAAAAAAAgI/BUTDdOwCorU/s800/color%20wheel%20claire%20l%20e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33400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Color Schemes in Clothing</a:t>
            </a:r>
          </a:p>
        </p:txBody>
      </p:sp>
      <p:pic>
        <p:nvPicPr>
          <p:cNvPr id="2051" name="Content Placeholder 3" descr="img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0" t="59235" r="3252" b="21848"/>
          <a:stretch>
            <a:fillRect/>
          </a:stretch>
        </p:blipFill>
        <p:spPr>
          <a:xfrm>
            <a:off x="5105400" y="749300"/>
            <a:ext cx="3003550" cy="4389438"/>
          </a:xfrm>
        </p:spPr>
      </p:pic>
      <p:pic>
        <p:nvPicPr>
          <p:cNvPr id="2052" name="Content Placeholder 3" descr="img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19725" b="9386"/>
          <a:stretch>
            <a:fillRect/>
          </a:stretch>
        </p:blipFill>
        <p:spPr bwMode="auto">
          <a:xfrm>
            <a:off x="838200" y="457200"/>
            <a:ext cx="30480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7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img013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t="14789" r="4849" b="845"/>
          <a:stretch>
            <a:fillRect/>
          </a:stretch>
        </p:blipFill>
        <p:spPr>
          <a:xfrm>
            <a:off x="1143000" y="685800"/>
            <a:ext cx="3200400" cy="5486400"/>
          </a:xfrm>
        </p:spPr>
      </p:pic>
      <p:pic>
        <p:nvPicPr>
          <p:cNvPr id="3075" name="Content Placeholder 3" descr="img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17055" r="72794" b="71495"/>
          <a:stretch>
            <a:fillRect/>
          </a:stretch>
        </p:blipFill>
        <p:spPr bwMode="auto">
          <a:xfrm>
            <a:off x="5410200" y="1600200"/>
            <a:ext cx="2693988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14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g014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5" b="6467"/>
          <a:stretch>
            <a:fillRect/>
          </a:stretch>
        </p:blipFill>
        <p:spPr>
          <a:xfrm>
            <a:off x="762000" y="533400"/>
            <a:ext cx="3276600" cy="5638800"/>
          </a:xfrm>
        </p:spPr>
      </p:pic>
      <p:pic>
        <p:nvPicPr>
          <p:cNvPr id="4099" name="Content Placeholder 3" descr="img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3" t="57152" r="1897" b="25684"/>
          <a:stretch>
            <a:fillRect/>
          </a:stretch>
        </p:blipFill>
        <p:spPr bwMode="auto">
          <a:xfrm>
            <a:off x="5181600" y="1143000"/>
            <a:ext cx="325596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16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img015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t="10641" r="10774"/>
          <a:stretch>
            <a:fillRect/>
          </a:stretch>
        </p:blipFill>
        <p:spPr>
          <a:xfrm>
            <a:off x="990600" y="533400"/>
            <a:ext cx="2667000" cy="5718175"/>
          </a:xfrm>
        </p:spPr>
      </p:pic>
      <p:pic>
        <p:nvPicPr>
          <p:cNvPr id="5123" name="Content Placeholder 3" descr="img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11943" r="68233" b="72430"/>
          <a:stretch>
            <a:fillRect/>
          </a:stretch>
        </p:blipFill>
        <p:spPr bwMode="auto">
          <a:xfrm>
            <a:off x="4800600" y="1219200"/>
            <a:ext cx="3475038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086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img016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26553" b="9325"/>
          <a:stretch>
            <a:fillRect/>
          </a:stretch>
        </p:blipFill>
        <p:spPr>
          <a:xfrm>
            <a:off x="1066800" y="533400"/>
            <a:ext cx="2743200" cy="5715000"/>
          </a:xfrm>
        </p:spPr>
      </p:pic>
      <p:pic>
        <p:nvPicPr>
          <p:cNvPr id="6147" name="Content Placeholder 3" descr="img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1" t="64560" r="2933" b="20274"/>
          <a:stretch>
            <a:fillRect/>
          </a:stretch>
        </p:blipFill>
        <p:spPr bwMode="auto">
          <a:xfrm>
            <a:off x="5029200" y="1676400"/>
            <a:ext cx="27543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81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img017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8418" r="16698" b="5717"/>
          <a:stretch>
            <a:fillRect/>
          </a:stretch>
        </p:blipFill>
        <p:spPr>
          <a:xfrm>
            <a:off x="1295400" y="609600"/>
            <a:ext cx="2971800" cy="5413375"/>
          </a:xfrm>
        </p:spPr>
      </p:pic>
      <p:pic>
        <p:nvPicPr>
          <p:cNvPr id="7171" name="Content Placeholder 3" descr="img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71819" r="77568" b="8052"/>
          <a:stretch>
            <a:fillRect/>
          </a:stretch>
        </p:blipFill>
        <p:spPr bwMode="auto">
          <a:xfrm>
            <a:off x="5334000" y="12192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97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Say the color of the word and not the name of the word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800" dirty="0" smtClean="0">
                <a:solidFill>
                  <a:srgbClr val="009900"/>
                </a:solidFill>
              </a:rPr>
              <a:t>YELLOW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rgbClr val="CC0000"/>
                </a:solidFill>
              </a:rPr>
              <a:t>BLUE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rgbClr val="0000FF"/>
                </a:solidFill>
              </a:rPr>
              <a:t>ORANGE</a:t>
            </a:r>
            <a:r>
              <a:rPr lang="en-US" sz="5800" dirty="0" smtClean="0"/>
              <a:t>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5800" dirty="0" smtClean="0">
                <a:solidFill>
                  <a:srgbClr val="FFFF00"/>
                </a:solidFill>
              </a:rPr>
              <a:t>BLACK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rgbClr val="0000FF"/>
                </a:solidFill>
              </a:rPr>
              <a:t>RED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GREEN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5800" dirty="0" smtClean="0">
                <a:solidFill>
                  <a:srgbClr val="CC0000"/>
                </a:solidFill>
              </a:rPr>
              <a:t>PURPLE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YELLOW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rgbClr val="009900"/>
                </a:solidFill>
              </a:rPr>
              <a:t>RED </a:t>
            </a:r>
            <a:r>
              <a:rPr lang="en-US" sz="5800" dirty="0" smtClean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5800" dirty="0" smtClean="0">
                <a:solidFill>
                  <a:srgbClr val="7030A0"/>
                </a:solidFill>
              </a:rPr>
              <a:t>ORANGE  </a:t>
            </a:r>
            <a:r>
              <a:rPr lang="en-US" sz="5800" dirty="0" smtClean="0">
                <a:solidFill>
                  <a:srgbClr val="CC0000"/>
                </a:solidFill>
              </a:rPr>
              <a:t>GREEN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rgbClr val="FFFF00"/>
                </a:solidFill>
              </a:rPr>
              <a:t>BLACK</a:t>
            </a:r>
            <a:r>
              <a:rPr lang="en-US" sz="5800" dirty="0" smtClean="0"/>
              <a:t>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5800" dirty="0" smtClean="0">
                <a:solidFill>
                  <a:srgbClr val="009900"/>
                </a:solidFill>
              </a:rPr>
              <a:t>BLUE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</a:rPr>
              <a:t>RED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rgbClr val="00B0F0"/>
                </a:solidFill>
              </a:rPr>
              <a:t>PURPLE  </a:t>
            </a:r>
            <a:r>
              <a:rPr lang="en-US" sz="5800" dirty="0" smtClean="0">
                <a:solidFill>
                  <a:srgbClr val="0000FF"/>
                </a:solidFill>
              </a:rPr>
              <a:t>GREEN</a:t>
            </a:r>
            <a:r>
              <a:rPr lang="en-US" sz="5800" dirty="0" smtClean="0"/>
              <a:t>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5800" dirty="0" smtClean="0">
                <a:solidFill>
                  <a:srgbClr val="CC0000"/>
                </a:solidFill>
              </a:rPr>
              <a:t>BLUE</a:t>
            </a:r>
            <a:r>
              <a:rPr lang="en-US" sz="5800" dirty="0" smtClean="0"/>
              <a:t>  </a:t>
            </a:r>
            <a:r>
              <a:rPr lang="en-US" sz="5800" dirty="0" smtClean="0">
                <a:solidFill>
                  <a:srgbClr val="009900"/>
                </a:solidFill>
              </a:rPr>
              <a:t>ORANGE </a:t>
            </a:r>
            <a:r>
              <a:rPr lang="en-US" sz="5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img018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6" b="14136"/>
          <a:stretch>
            <a:fillRect/>
          </a:stretch>
        </p:blipFill>
        <p:spPr>
          <a:xfrm>
            <a:off x="1295400" y="381000"/>
            <a:ext cx="3657600" cy="6016625"/>
          </a:xfrm>
        </p:spPr>
      </p:pic>
      <p:pic>
        <p:nvPicPr>
          <p:cNvPr id="8195" name="Content Placeholder 3" descr="img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5" t="2402" r="11916" b="83195"/>
          <a:stretch>
            <a:fillRect/>
          </a:stretch>
        </p:blipFill>
        <p:spPr bwMode="auto">
          <a:xfrm>
            <a:off x="5638800" y="205740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22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img019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10101" r="8325" b="665"/>
          <a:stretch>
            <a:fillRect/>
          </a:stretch>
        </p:blipFill>
        <p:spPr>
          <a:xfrm>
            <a:off x="990600" y="312738"/>
            <a:ext cx="3373438" cy="6164262"/>
          </a:xfrm>
        </p:spPr>
      </p:pic>
      <p:pic>
        <p:nvPicPr>
          <p:cNvPr id="9219" name="Content Placeholder 3" descr="img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72362" r="78029" b="13071"/>
          <a:stretch>
            <a:fillRect/>
          </a:stretch>
        </p:blipFill>
        <p:spPr bwMode="auto">
          <a:xfrm>
            <a:off x="5257800" y="1447800"/>
            <a:ext cx="3048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02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img02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6" b="15820"/>
          <a:stretch>
            <a:fillRect/>
          </a:stretch>
        </p:blipFill>
        <p:spPr>
          <a:xfrm>
            <a:off x="914400" y="533400"/>
            <a:ext cx="3657600" cy="5899150"/>
          </a:xfrm>
        </p:spPr>
      </p:pic>
      <p:pic>
        <p:nvPicPr>
          <p:cNvPr id="10243" name="Content Placeholder 3" descr="img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8" t="517" r="13029" b="87308"/>
          <a:stretch>
            <a:fillRect/>
          </a:stretch>
        </p:blipFill>
        <p:spPr bwMode="auto">
          <a:xfrm>
            <a:off x="4962525" y="1676400"/>
            <a:ext cx="3648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07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olor Schemes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4844" r="32292" b="60156"/>
          <a:stretch>
            <a:fillRect/>
          </a:stretch>
        </p:blipFill>
        <p:spPr bwMode="auto">
          <a:xfrm>
            <a:off x="6324600" y="304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6019800" cy="2057400"/>
          </a:xfrm>
        </p:spPr>
        <p:txBody>
          <a:bodyPr/>
          <a:lstStyle/>
          <a:p>
            <a:r>
              <a:rPr lang="en-US" altLang="en-US" sz="3600"/>
              <a:t>Monochromatic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Mono means “one”, refers to the tints tones and shades of one color</a:t>
            </a:r>
          </a:p>
          <a:p>
            <a:r>
              <a:rPr lang="en-US" altLang="en-US"/>
              <a:t>Possible color combinations are limitless!</a:t>
            </a:r>
          </a:p>
          <a:p>
            <a:pPr lvl="1"/>
            <a:r>
              <a:rPr lang="en-US" altLang="en-US"/>
              <a:t>Mint green and forest green</a:t>
            </a:r>
          </a:p>
          <a:p>
            <a:r>
              <a:rPr lang="en-US" altLang="en-US"/>
              <a:t>Generally calming, however it depends on the hue</a:t>
            </a:r>
          </a:p>
        </p:txBody>
      </p:sp>
    </p:spTree>
    <p:extLst>
      <p:ext uri="{BB962C8B-B14F-4D97-AF65-F5344CB8AC3E}">
        <p14:creationId xmlns:p14="http://schemas.microsoft.com/office/powerpoint/2010/main" val="1669998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Monochromatic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609600"/>
            <a:ext cx="3931920" cy="438912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monochromatic color scheme uses tints and shades of one color on the color wheel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5062" name="Picture 6" descr="monochromatic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19400"/>
            <a:ext cx="3276600" cy="299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242" name="Picture 2" descr="http://2.bp.blogspot.com/-zWY4rjAkbHE/UD_OQkFRieI/AAAAAAAAG4M/W9PpYOqadqE/s1600/head+to+toe+one+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4072467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olor Schemes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38281" r="56836" b="36719"/>
          <a:stretch>
            <a:fillRect/>
          </a:stretch>
        </p:blipFill>
        <p:spPr bwMode="auto">
          <a:xfrm>
            <a:off x="6324600" y="228600"/>
            <a:ext cx="26241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5334000" cy="2057400"/>
          </a:xfrm>
        </p:spPr>
        <p:txBody>
          <a:bodyPr/>
          <a:lstStyle/>
          <a:p>
            <a:r>
              <a:rPr lang="en-US" altLang="en-US"/>
              <a:t>Analogous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915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Often referred to as adjacent.  Two, three, or four hues that lie next to one another on the color wheel.  All hues have one hue in common.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Possible colors (Can include tints, tones &amp; shades)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Yellow-green, yellow, yellow-orange, orange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Feeling created: can be calming or exciting depending on whether they come from the cool or warm side of the color wheel.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This color scheme is most effective if one of the hues repeats some aspect of your personal coloring… eyes, hair…</a:t>
            </a:r>
          </a:p>
        </p:txBody>
      </p:sp>
    </p:spTree>
    <p:extLst>
      <p:ext uri="{BB962C8B-B14F-4D97-AF65-F5344CB8AC3E}">
        <p14:creationId xmlns:p14="http://schemas.microsoft.com/office/powerpoint/2010/main" val="3260544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Two or more colors that are next to each other on the color wheel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4038" name="Picture 6" descr="analogous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399"/>
            <a:ext cx="3200400" cy="2848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1266" name="Picture 2" descr="http://dressuponacloudyday.com/wp-content/uploads/2013/04/Color-Mixing-Analogous-Color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38645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Color Schemes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39063" r="6250" b="37500"/>
          <a:stretch>
            <a:fillRect/>
          </a:stretch>
        </p:blipFill>
        <p:spPr bwMode="auto">
          <a:xfrm>
            <a:off x="6324600" y="3048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334000" cy="2057400"/>
          </a:xfrm>
        </p:spPr>
        <p:txBody>
          <a:bodyPr/>
          <a:lstStyle/>
          <a:p>
            <a:r>
              <a:rPr lang="en-US" altLang="en-US" sz="3200"/>
              <a:t>Complementary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Combine two colors from the opposite side of the color wheel.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Possible colors: red &amp; green, blue &amp; orange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Feeling associated: stimulating due to opposite visual characteristics.  By dulling the intensity or value, calming effect may be achieved.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Can be very flattering to personal coloring, and versatile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943600" y="304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1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533400"/>
            <a:ext cx="3931920" cy="2057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Two colors that are directly across from each other on the color wheel. 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3010" name="Picture 2" descr="complement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2895600" cy="308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2290" name="Picture 2" descr="http://midiamind.blog.com/files/2011/07/5028781848_6dc2d6e1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Complementary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2667000" cy="441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 color scheme that uses three colors. It combines one color with the two colors on each side of its compliment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8372" name="Picture 4" descr="split-complement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09600"/>
            <a:ext cx="2743200" cy="2770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3314" name="Picture 2" descr="http://2.bp.blogspot.com/-jrbfmlFO-h4/URm4Mo2TbtI/AAAAAAAAAYs/3UNWIyHzMGQ/s640/PRABAL-GURUNG-SPRING-2011-RTW-PODIUM-001_run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371848" cy="465124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Most emotional color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Can make people feel bold, excited, or even nervous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Raises blood pressure and heart rate</a:t>
            </a:r>
          </a:p>
          <a:p>
            <a:r>
              <a:rPr lang="en-US" dirty="0">
                <a:solidFill>
                  <a:srgbClr val="FFFFFF"/>
                </a:solidFill>
              </a:rPr>
              <a:t>People will pay more for an item if it has a red tag on it.   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971" y="3733800"/>
            <a:ext cx="3931920" cy="179527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most powerful, dramatic, warm color. </a:t>
            </a:r>
          </a:p>
          <a:p>
            <a:endParaRPr lang="en-US" dirty="0"/>
          </a:p>
        </p:txBody>
      </p:sp>
      <p:pic>
        <p:nvPicPr>
          <p:cNvPr id="1026" name="Picture 2" descr="http://img2.timeinc.net/instyle/images/2011/wrn/011111-red-dress-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391215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Color Schemes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66406" r="6250" b="5469"/>
          <a:stretch>
            <a:fillRect/>
          </a:stretch>
        </p:blipFill>
        <p:spPr bwMode="auto">
          <a:xfrm>
            <a:off x="6248400" y="228600"/>
            <a:ext cx="2819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334000" cy="2057400"/>
          </a:xfrm>
        </p:spPr>
        <p:txBody>
          <a:bodyPr/>
          <a:lstStyle/>
          <a:p>
            <a:r>
              <a:rPr lang="en-US" altLang="en-US"/>
              <a:t>Triad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Three colors equally spaced on the color wheel</a:t>
            </a:r>
          </a:p>
          <a:p>
            <a:r>
              <a:rPr lang="en-US" altLang="en-US"/>
              <a:t>Possible colors: tints, tones and shades of primary or secondary colors</a:t>
            </a:r>
          </a:p>
          <a:p>
            <a:r>
              <a:rPr lang="en-US" altLang="en-US"/>
              <a:t>Very exciting and stimulating if used in full strength.</a:t>
            </a:r>
          </a:p>
        </p:txBody>
      </p:sp>
    </p:spTree>
    <p:extLst>
      <p:ext uri="{BB962C8B-B14F-4D97-AF65-F5344CB8AC3E}">
        <p14:creationId xmlns:p14="http://schemas.microsoft.com/office/powerpoint/2010/main" val="478088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3459480" cy="16794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Three colors that are equally spaced on the color wheel.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62" name="Picture 2" descr="primary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2971800" cy="2897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4338" name="Picture 2" descr="http://dressuponacloudyday.com/wp-content/uploads/2013/05/Color-Mixing-Picking-two-of-a-triad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352800" cy="50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Neutral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8392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One, two, or three achromatic neutrals, may or may not vary in the degree of warmness or coolness, lightness or darkness, brightness or dullness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Possible colors: black and white, combination of browns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Effect: vary in mood depending on the degree of light and dark value contrast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Are most effective if the degree of lightness or darkness in your hair and/or skin coloring is repeated in the lightness or darkness of the clothing</a:t>
            </a:r>
          </a:p>
        </p:txBody>
      </p:sp>
    </p:spTree>
    <p:extLst>
      <p:ext uri="{BB962C8B-B14F-4D97-AF65-F5344CB8AC3E}">
        <p14:creationId xmlns:p14="http://schemas.microsoft.com/office/powerpoint/2010/main" val="1412707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pink fashion ar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Accented neutral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color added to other neutrals to form a scheme.</a:t>
            </a:r>
          </a:p>
          <a:p>
            <a:r>
              <a:rPr lang="en-US" altLang="en-US"/>
              <a:t>Possible colors: black, white &amp; red, browns with light blue</a:t>
            </a:r>
          </a:p>
          <a:p>
            <a:r>
              <a:rPr lang="en-US" altLang="en-US"/>
              <a:t>Effect: draws attention to the one added hue</a:t>
            </a:r>
          </a:p>
        </p:txBody>
      </p:sp>
    </p:spTree>
    <p:extLst>
      <p:ext uri="{BB962C8B-B14F-4D97-AF65-F5344CB8AC3E}">
        <p14:creationId xmlns:p14="http://schemas.microsoft.com/office/powerpoint/2010/main" val="4153530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Accented Neutral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57200"/>
            <a:ext cx="3733800" cy="160324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Neutral color scheme with a  “splash” of color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362" name="Picture 2" descr="http://3.bp.blogspot.com/_Wegm2iRtFk4/S-hDX_Z1ukI/AAAAAAAAHDM/0IjFcfkiATo/s1600/popof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678164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and Cool Colors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152704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You can also divide the color wheel in half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3490" name="Picture 2" descr="Warm and cool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3124200" cy="32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6386" name="Picture 2" descr="http://2.bp.blogspot.com/-qvLgjoiDOGQ/UGIwlbmWI8I/AAAAAAAA1BY/EnK9iphYM08/s1600/FA13-Ladies-Warm-Color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89" y="723900"/>
            <a:ext cx="414420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QUExQVFRUVGB0VFxcYGBceFxQcHBgYGBcYFxgZHCggGCAlHBcXIjEhJikrLi4uGx8zODMsNygtLisBCgoKDg0OGxAQGzUkHyQ0OCwtLCwsLCwsLCwsLCwsLCwsLCwsLCwsLCwsLCwsLCwsNCwsLCwsLCwsLCwsLCwsLP/AABEIAKcBLgMBIgACEQEDEQH/xAAcAAABBQEBAQAAAAAAAAAAAAAHAAMEBQYIAgH/xABQEAABAwEFAwYGDQkHBQEBAAABAgMRAAQFEiExBgdBEyJRYXGBMpGTobHRFBcjNEJTcnOSsrPB0jM1UlRigsLh8BUWJCVEosMIQ2N0tOI2/8QAGQEAAgMBAAAAAAAAAAAAAAAAAwQAAQIF/8QALREAAgIBAwMCBgICAwAAAAAAAAECEQMSITEEFEEyURMiYYGR8DPRccEFQ7H/2gAMAwEAAhEDEQA/ADHfd4izsqdKSoJKRAME4lBP31nXtvEJBPIrMftJqy23H+Dc+U39qihxbkcxXZ91Zvc0kP2nfsyhRSbG9kY8NFW1x70/ZKStFjWhuCcbjzaUqjUJkSruEZa0FGLGh50oMhIUS4YM4RJIEcTEDrIrZXdY1WtsoSrAIhKQSEIToAY17KxPJWxuGPUbK9t8CLPBVZVLQrRbbzakz0HIEHtArz7cjUA+xXc/20VirXs6izpKHee0vLLLDP8APMHpqjve7uQITixJIlKukdfXVxyW6Lli0h1uXbhFosFptoZWlNnDiigqBUrk2+UMEZCdKxit/DI/0b300V52J/8A568/m7R/89BB8aUVIC+Q7e3k1+pvfTbqa5vaUkSbutHZjbxfRmfNQMumyl51loEjGtIKh8Eak9sA0eLEmwIQXYxFMoLigsrGKQSDkBqcxlWJ5IxdM3jxymrRXNb721KCRYnipRwgY25k5RTlp30obUULsLyVJMKSVtyKG1gsfsW8VgyoIc9yUcisKIUlSTxISrPrpvblwrtJcggkAKkyZH6XXEVFNOWkjxtQ1Bz2E27ReXL4GVtciEk4lJOLFi0jTwax3t9MRPsR3yjdNbgdbd8lr/loEtpJKSoEj0gdFbZhB/Tv0ZKSr2G7l+2ivCt/DI1sTw7Vo9VBVgBZ5JuZUcp4VabL2Vxy0ISGy84mSEgSBGkg5QTxNYs0o2FVO/lg6WN7yjde/b2Z/U3vpt0O94Ng5F9KVtcnI5sDgOv4Wf8AWlZbBFWnZUlTo6O2G3lt3laFMIs7jRS2XcSlJIICkpiB8vzVSXtvvZYfeZNkdUWXFtFQWiCUKKSRl1VldwY/zJz/ANZf2jND7bIf5hbv/ae+1VVlBjTv4ZP+je8oinmt9qFAqTd9pUlPhKBSUp7SBArn6aNezOxZTYChdoWC6MZKIASSBkJ1jpNDyZFBBMePWTzv6Y/U3vpope30z+pvfTRQevq43LM6tBONKFABwaKxAlM5mDkfEagFFbTTVow006Z0Nsnvdat1rasqbM42XcQClLSQMKFLzA+TFTtp95rdjedZWwtRagYgpICpSlWQPyooNboE/wCc2Ptc/wDndq83uguXg+31o04+5oma3BJmJOjWOb8GgkK9hvGf20U6jfU0W8Ysj2XDGiaFNlsqVKDYkYdemmr0t4CvY7QCSPCURn2CiOCStg1Nt0gne32x+pveURSG/tj9Te+mj1UGPYzYlKlAqngCCPuPfWi2J2WRaC4XFAhOgB89BDBQujfay/aGWBZHUl51DQUVohJWsJBIA4TV5t3vJbu14NLs7jsoC8SVJAElQiD8mgVdNgDN8WNCTKRa2Y8sitf/ANQXv1PzCfruVTLSNexvmaUUj2I7ziB4aONRbbvzZbcUg2R0lJgnGj1UL7vblxuB8JNRTd3L3kpsglPKArjgnKT5wO+sRls7CShukg0WDfNZVgY2yyTola0yR06Zd9X9s25QhhT4aUtITiGFaecNcjpWAtOzd3GzKVgE4sPgmZ1EK++YqrvK1mz3S222AectqTwTyi8PfhIq45FJcGngcWr4NKd+jME+w3vpt0W0GQD051xpaV5EdX3V2Uz4I7B6K2CkkuCm20H+Ec+Uj7RFDt1BKVDpojbZJJsjkdKD4nEmsGyJOlY8lrgxQuddnSsOLlLi8QSJgJSCpc/vFFWezFlBYS6lxST4SgNFfo59EUr4vBK7QkJIKUjCDwOpWR4oHZT1hsK7O0lJDikf+OcaDM6DMpPVMUs3qk2OYo6VTI+0rCnMMuEhxYCUcBCtR1ACqy8rGTZ4JBLQUtBkSU/CSeiKkWu0qC+clYSEEtlfhGSoYj0ZjT11T3ula2mwJwKTn3HMz4qkfUVkp8G23fP4tnrzJGWC05dP+HFBh0ZA0ZtgLPg2dvQcMFpjs9j0HXdKdjuhCXJdbHXkWHFqgYeYok/AIXGLr5qlyOjso2N2xMpAQMBEmEAoJgkHFMeY0D9m7tXaMTbfhOQmTkkDic9ddBRTsGyqEhKOUfDYiWg4rAY1EagE8AYzpPqaUh/pW9LXJgttr0Fotc80hsQhQ0VzjPoA7BVZeFoSpbikCErWSAdQDwqz2s2Zesz6lkJLayrAEmVoSFGMaIlORGeYgis+lwEaiZEZ9dOY0lFUIZJXJhb3Cpg275LX/LQastpLZDRAUqMIxfAKontijLuF1t3Y1/y0C7fY1trwr8Iwdc8+niO+qkrdGoNpWi1s9jbQtw8pmMkkGFFXVHDWiNuibcSw442G1Fbpx4iQpIAEDLpzoeJsSGRynKJKwmeTkE5jXq6a1+7S9iht0urbbaWvCVq0SSkRj6EqwqAV0iOIoU7cQ+NpTVmh3sY3LM4VsoAQoFtzFKpBiAIkE8QOFCRsyEnpH8q2G8HaVCy0w2oOpaUCVIJKZzMAknEc9T11k7IsKGEgAjPtmrxbLcrPTlsEbcKP8xc/9Zf2jVYnbGwLNvtpCFEG0u5wY/KKrd7iUxeLn/rr+0arVm7kF5/EAZecPjWo0RgEAOzWdxDiVcmo4SDEHMcR4qMuzCmXLMgwqHMlpWo83DGQHHjFaFNwMHMpHSaFt/3w6xanRd7gbbgJIgKCjnKwFjmkzw6BWJYZZV8obHlUOeCbtfYnHXFWeztDk0qSskHnyEqACpz+ET31RDY21H/tHx1bbC3vyNo90XyiXSS4cioqg559fDqFFiz2yzr8FxPfl6aJ8GWNJGJz1uwc7tNlbQzedldWiEoKyTPSy4kecip28lhKbbaVg844ZHRDaaJt0NJ5VBHXH0TQa3nuOpvS1wOYoognT8k3MGt4nuAyrYrNnLQyhK1pOJZkqJOffOYrN3bdzj7ynSFobUuVLCSTCiYCRxnryq1u6437VjS0kEAc7OBppNaTdrenJOqS4SsABLYgZpAxYR0kSdc6meTUEwnTY1KTZLvq7Luas7ZSjCtaZlaVcqSNSrozFWG57Z0Ls63FCSuY7OFLam8WwhwKSFqVAQIEAkrMnM5gHTq66j7EbYKsbSmynENR0igdPGUrYbqZRg0jOquXkb5s4zytjB7i8irnf6mban5hH13KhWO8FWm8rM6qJNqY04APIqdv99+J+YR9dyjZY1QDDLUyFdNwGUOBQIEKjpist/ai7PeSnU5HlMKhrKVQFCOPSOsCtvYLYyxYUOvKw6AakqPQkDWsBabQ2u1LeKVKQuVJGhSYhJV5zA6qAopJjLtyVB0tFuSOdyI5DBixQjkiqJ6dZjhrVHti0hu61BwStRkfLUSox1SaE1pmCnEvCYIbHKYR+0UkQrzUQF7Vs2271sOy26hIhUTJAyJGqZjhPbV4oKN2EzOUqUUC61HXsrspnwR2D0VxrazzT0xXZTPgjsHorSFpFRtk6EWN5R0SAo9gUkmgfeW0rjwhtPJoI4wVKmIxcO7Pvozbx3Am7bUTpgjxqAHnNc+2ZUBI6o8VAztrY1jPbSik4jmR1kyOIAiBPoo1ewQ622tOWJKSesQMxQXUPXRe2EtXKWRrPMJKPoKKR5gDWMNNtMJKTW6M7vJYShLCxkM246iJB8xrCN25aW1NTLZ1QScM8CIMj0dtbvegfc2R0rUfEmPvocr/AJfdUyerYyroK+7hhLtz25oyEq5VBJIkBTCZzjoPRQuvmwWezvFDR5QQCFEhQTIE8IJz7qKG6+2hq6Lc6pONLannCnLnhLQVGeWYyoS3640p91TEhpSsSAdRiEqT3KJHcKcx+mxXO72PrrywUqCiFJMpIOkZiKJtm3htCw8rA9kg4OT6Vx4fyOPblQus6K9Iby68REdw9ZqTxxlVgcGeWNNIfctjjjinXFqK1SpROpJplYZWqVphSedKcioAgqSek4Zg0lKgSahJUcaQeJz6/wChRHsBhbeoLm4rwrcRoQ3HZ7rFB/ZG7lPP85eEeEqQSVRwHXxzoz7kWSn2ZP6Lf/JQjuW0Y5cjCqIy44YCj3gnxVIQ1TpjGbI4Y3KPJs7TsrZCCsN848VLJB6RhEJB7ZqHaNn1J8EJA0k6QSMjGUZCp+z9u5RGL4aclR8MdPbVpa30KaGCPCEngMjrGY7abUVHZI5U5yyO5Pgwb9xhRPKJSEnTCYjoKfXX1WzCQEKSVCAEqUrwVZ9RBTlGemVa5NnTkcPOjMz99Zy+rdCiArIcPRPfVPHCS3Lh1GaEvlYSt0uyrlndVaHUYVKQWxmJIKknFzeaQcIIIjsqTZrKTaXpnN1fncNaXd69ju6xq/8AAhJ7UpCT9WollZh5w9Lqj/uNINVsdyLsGd93utxKsS1eEQlAySIUQBHHhWVvBsBPSTkOnKJPjHnq02wGC1KbmFIeWOrCeek+JQqqtj4W7lonmjuyJ7JmncPgqdFwi50lpEgZITmNevPxVTLsygrk1OLJBHERmciMsq1jLwDScWUJ7sxlWUKwt5UTKnEpT1mMh2TWYTds1KKpHQeztmCUM5zCYPWQCCfHNYbbG6Baba+nMYVJOWp9zTRAuLJKR0KUD41H76yqzjva0IAGRTJ4/k0evzUtiyKK1P2B5sblJRXv/ZnV3d7FszyELhb3Mz1gyFGB1GO+lcGyaAwMRBxqK8STBSrVKkkZg5Ed9fNpLNydocQCSARHYQD99Q7LbHGp5NRTOo4HuNHz4XmxpRdeTp9N0yxw2dtjV8bOWjGpRdW+UpiXCJAGZAKUgd5HCsyGCmcSSCeBrVW+9XnRhWs4TqAAMXbGtMXWjE+2lRlMkkHMQEkkEdcRWcWOWHE3kd1uTL/x0clyTpme2VSUW6yHgq0sjxuoH31s9893h22oBMSykf711n7EB7PswSkAC2tQOgB9Gk1tt5pb9mJxpJPJJz/eXQM0ripROfhjpk4sGV5W4pHJAyke5J7SUgntzNZYoKVR0GOyKunm+UKQeKpPVxp6x2FsxiBOQViJMKJ1yHWRWEdBwcmkVKnObIVhCsikHj1dA6qaYdKVBQMEGe7XPpGVWi7AkKPMSvXmgKTPySVET3VHsyEKUrAMBgiCZlJGFXYRPiJ6KhTi0T7FdRt4CioJUAAsxEyde6a6obGQ7K5v2GbI5ZEap9C/510gjQVceWB6hcPy+TJb2RN12jta+2boCOKgJ7Z+4UfN64/yu0drf2zdAC1aDoEekUDN6kChwSkrmctDl15f0KIm6u2flWp0IcT2KEHzgeOhuFER259nGtTu8tPJ29AnJ1KkDtjGPOnz0OG0kblwTt6Nol5tv9FJWf3lQPqVglK5yRw1PbOX3VpNurXjtzx4IIR9ECR4yqssknEJ19Amrl6myvAU9gh/kF4z+haBn8xQeVCUgd9GXYRAVcV4pOQKbQCeosDPz0FA7JMj7x2U3j9KFcvJYNAlJMxnFe2znrnE+OmGScBHXPmr2DzhnwFEFae466qQQfPUG1KHAZgyBUlSvSKZtiJXAITiAznQdVW+CQVMOG54ym0HpQ2fMugtdgCWApOQ5x/20ZNyKMLDwJkhKRMzxcoN2Qf4MdeXjMZUXD6m/oV1X8cV7sudlXCggjMZHrB4jqrTtCXHJHNPGZiczOXbWRusELgTmqcuyauVWoggE5eKma2ObKVSLC9rUEIIAg6Ag92lYV9CiSojmqJQD0qASo/WTV5aXFrBVolKZJOg/nT12WUO3NaHfhNW5JRPEKbQ2QOn/wDPVQ5vSkg+COpyl9Ax7pFA3TZYM5LHeHVgjuNT2WvdF/KV51Gs3uNtYNgUyTzmHlgiRkFnGO6SrvBrcNt5qPXSUuTsQdoAW89gi83IzxYFdh5NKY83nqjuu71leST0knIZ6TNXm9G1Yb0cKgYISU9YTLZHV4NfbpwKOJChBSBGUiJ4d9MRm1BOJtQTe5IvJYDJHUfMnL0VT7OthdoRIyQ8259Ewat7dZgdSAAk5dJ403sxZFl/3FC1gpKcSUlScYg4MWgVmk9U1lK4s3PZoNVynnqHXiHeIPnHnrH2dahfVsnIEICeuGmyr6wrTXMoh4JVktOSh+6cusaGqq2JH9p5DM4vqND0UlC3ja9v7RudLMmvP9Mym0xJtTk9X1RFVagae2gxi2Pk5pUsx1YebHm89RVJUejvn0V1sP8AHH/B0oO0fFxxNeLtOJ8qCoS22pRPblFNvpUOKR2A+unNn7OVM21Z1CCkeIeo0DrpVha99gzlURnZaxrft1mKPgvoeV8kOhZ82Vafe44RbE/MD6y6x9xWlbN5WMoVGN5ptQ4FK3EpUPEa02+N2Le2P/AD/ucoGeDhUV42OD0slObcvIPhCVHMykTHA5Cm7DaCkciQSDklXwQqJGfGYGY6RXm3FWMACUrgA8cREAd9SrcWy65zMsREphOhjKOHVQqOhdS2JFnvJmEzkQecDkQRrrr3VTu2lK3JCA3GYOIJVE6qSrUeI9tT+SZwKUEHEFJGajoQrKJIjLoqMtpKvgjWRlV0XKTlsafYpauUzzxoM9IgyJ/rjXRSNKAu7yHLQQRoypQmNMSADl30ek1UVuwPVtVFL94MnvV/Nlo7W/tm6CDbA9iWheZXjbSSfgpChASOvEfEKOG9M/5Y/wBrf2zdBOzulVjtSANFtr6yCQD9Whz9f2F4cFYyrKD3GrC6nloeQpIEpWlSM9SCDn0ZyOyq5kdX9eOptiV7ojtHpFL+TaPt7FReWVxONRX2ySY/eqrmVTJz6PRV3tc3gtj46VEjvOL0KFUap1yyzPUJit+Sgv7tEn+yLcBJMuwOP5FOVBa9FhTjqkAJTjJGWevmGtGndy4Rc1uUNRyxHkRQctzYS46gjhiHWCAfST4qbxL5UxbKxtKoEdOfmr60qT3D0U28DI7B6K+Wc590f146IL1sx9ZEmvdmbxEEiRETw1JPppmIME68akqeDSFkkwU80D9MA4O6TB6iasw9/lQTdwTWE27KBDemk+6fyoZ2BANlb1yI7MzlRX3EN+42hUzjCFfXy8UUPrVYi2wtQaWlsLlEpUMKFTgOYyyI1omKlJ2V1MZPHGt9yLYkCQrQpOfdU14lQnPqnX+VR2ACCqebxqULUCU5DKMiRqCdSdOFN+Dk7tiv84WQgABTmSE/CVGq1/opHVV/dF2Nq2ftKBCltvodWDPNAUiFRxkY/Gay71qQVFRAUsiJJOEABStImMjCZzOfTVxsgyu1m2ssuc1TKVLSvm8oA4gkpiYICVD94UDI15Oh08Z8JbPyazcsgJtNsAjNplWXa566KqONYzd9cSWX7U8gYUqS0yBJJlsKKjnpktI7jW0BpSUlN2jpY8bxx0vlAD3wQq1qTEcmCZjXGqYJ4ZemhviI0kd5+6iTvObx3haTJlJSkDOPyaDOR66wFrSoEaEdCoPiM+bWnI49ONElK2NcoYElRPCTI7wZmjJuDtwHspjECTheEccsC4HVzKDqFrjJCPog+k0QNxVqAvJSSACthYGUQQptUDokA+KsT9LIg5P2GXm3UwCmQv8AaThVHeCfETVBaGkqvAqBzbBxD5SUQPEK1orBod/xt4DiFtkeRRSU9o7Bsa1TSZj9oVH2U8g6pcUe5RxD76iYqk3laQ486v8AaPmy+6ogdFdPEmoJM6mKOmNfu7satGYqds62osWpKYlWXjFQnVU1Yr3NnWCRLahC4kkdChlwzn+VA66Dnhenlbh5Uo2yNsvZA5eLBXILT7fN4hQcSc/FRL2v2eD9vLjmaPY4aHaVLk9wiqa7bOy5arNaGyCeUQJGihiET1jga3V/flR8kek0l3Hx7l58nIjgeCdfg53LhbWoyMTC8M/BKkGZ7JHppnkVTpmc+s9YnWiirYyxrS8kN41ErdxFRlKlJJABBGUqBAoVEGIOceLxVqDvgZltyS2mVYHAUmYSfEoD+KkixnKVJHePP0V4sBPPTOXJrMfJGL+Go6BWtyouN8G53SNJFrtUKBIaSO3ngkjq0FHkUE92dwpSU2zlF43UOI5OE4ICwO2eYD46NgrKF+o5MlvXXF12g9bf2zdBm6FA2W3/AKQbbUCDBBxK07DR02+u32Rd9oa4qSCn5SVBSf8AckVzcwoKbSZGfDjETJ6NaFkVOwcOB7lJ1EHjH3p9VewuBIPUCPOabA654Z8In114cGhA450E2en3STK1TJ8JSicKojMngRl3CmnDPNEx51Hs4dlelHr9X86bxjWtIgX93Lf+SW3MHEHtDp7iBB6DlQn2iaCHELjMpIVnrhIA+saKW69c3Lb+177FNC/asZtdi/SinYL5BXJyV6TNeLINT0n0V8UrLLoqKzal85CSBHVn159tXYHS2nROIk5kDomp902TG8hJgjCpapggiAkT3qFVLDKYxKzPSc60uyKJDi4IghAnWBzj6RWkVFb0FjdKwEeyAAAIRkIAHh8KY2xaSmz2gK0LBJ6slgHxxUrdUc7T2I/jqq3xtqF3lSMipSW1a5pnHGXWjzmsSjbGYyUVbBPdV4MJKOVWpKU6hCSVAhShzu6PVrU5++bvS5iShx4GSQoECeGRgVkLP8LQmPH2eKpLCJBB6o0z4mo4Ofl/kHcYb6V+CyvTaMuqSttpDSU5JEAmddeOnpq03TW8N21wq+EwqCepSVETwyHmrP3m0EkJkJhIIBTke8H7qv8AdfY0P3lZ24IxFSlnUFKUqUpMcAYCe+rliUU4o1izW1OjorZeylDAUqcTp5UjoxAQO4Ad81YY8zT4qApzM9pofAW7dgR24fBvG15cUnxJCD9UVmLWiM0jXhAP3Tx4UTN5uziEY7wSoyAlC24EEKUlOKZygkGhxbLQMIJAA0z0B4T0ZxnXU6aerFT8AsiSlsUdrZBzSADxAKB5oBrW7lWCb0Qc+Y24s9kBHpWKxNvdVOFQw9SlSOogqnLrFFXcBd8KtTxGYCGR3krVB7keKlcsluXFBpQrOhxfFtwW28iPgtoPfyeVEJlXOFDDadortt5pR4RZQAOk4JHj0pOe8f33D43U1++DGWK0c0FbeGSeejOTOZVAxCTnx7alr0mQoHjlB6j66j3W5LTZ6Rn28a+vNAkkEjFkRwOWpHT1iuslsdLE24pjVotGFKlA5J1SfQDqPOKz39qrzJgk6dA+81aW8lbKv0og9cHMdYMT21nEmRS/UNqkGcq2NFsZfLqbdZQDk5aGkKHAgupHjz1o87Qn3UfJHpNc+bHtlVvsYAk+yWj3BxJPmBroHaM+6j5I9JpKkmxHN60iqsdkwuLVOS9R05R3ZAUEb2s/Jvuo/RWpInWATHmo6t0Id4VnwW979vC4P3kifODVxVFOTfJWXHZy4+ltOq0rQOsqbWAO8wKgpy1yjWeFWeyzWO1spiZUPNn91ObY3b7HtjzfwScaeghXOPnJFXfzUXFeQibA2JabMwpUYMGJP7xUZ7ecrx0VxQ62IM3dZoM8wjshShHdpRFFZiqA9TNyaGrYiUEf1rQk3rbOtt2RDrLaUcgsAhAAGBwhJyH7WA+Oi86Mqodp7sD9ltDX6bSwO3CSnzgVJKxdM5yC8q8FfUKabVzR46eZbxKSnitQT9IgffS1BbGG1FWv8q+WlcCvrQhRHQSPFlT1isPLulHwUtrcWZiAkdPaRWktyr2CduiVNxW89Jf+xFDratHNaPWoeMA/dRF3Rgf2Hb8OmJ+OzkRFYO/bGt1tOESUqxRxORGU5U7H0sWnyZxek1EZ8M9frFS32VJAC0qT2gjuz1qEy7DhkHVUeP8AlWWUuGWhyy761NwN4WEzqolfjOXmArKqUCUjiuEgQdTkBpFbRtGEBI4AAd2VEiYiq5CJunOdp7Efx1otoLmTa7K6wrLGOaf0VDNCu5QHdNZzdNraexH8dbtpNYbphUrRyVbrAQpXNCVNyhaOIKZBwjtBmoja4VIyzj0TM9lFHe3s7yNt5Yfk7YCfkrAAUO/I956KGDY90A4gxPXOVGaTqS8i0W03F+P/AAk7SKGJvCZGGMu31Vvf+nm7sdtfeOjTISO1xXqQqh3froLpA0TzcuoR91G3/p4suGx2hyPDfw9yG0fes0PM7kwvTqscUFiqpw849p9NWgNUryucrtPpoLGEU+3zHKXbbEayyogdaRiHnFc72N/G3Bzgebr6/VRi3vbQOMWUNNkpL8pU5GQTxQFaBSs+4HtoLWJBRiEHSmMNx38MzLcZeCoIjEnrmU9Yo1birIUWJ5Z/7jxgzqEJSNOGeKg3aG1oKMQIK0BYn4STISodWRo17nLR/gMJEFLyweuYV6FVnK14LigjWZfPH9cKHt7upRb7e4cykt80a+A3n4lE/umt1YXZcT3+g0Dt5F/OMXvawhIglsGZz9yRw74oLjqVG4y0yTPuIB19CdEPuAdmMn76bddgVDslv5VbjpCklxZWrEQZUfCIMaT059tK1OcK62NVBX7HVxSuKZ8C/C6zP9d9VFusqRJTkTw4a+apzK8u3OozypV2CT939dVDypNG5NOJJ2UZcbvGyRhINoZBmDkXUThEZGOOtH3aL8sPkj0mueNnUg2+wGP9Ux9siuhdpVQ8PkD0mufmpcHHwSlJ/M7IzSaGu9OzpNsQZw+4Jz6ee5RJaXVDe1vm0ZpBS0ANBx5xOfaPFQHPTuO446pUDzZFoJtbRSrFmfRH31oNtLsXaLQpSEKWW0pkJkkgmNBmc4rQtWdJCX8ISVrOCAJCQIEx0kHx1PubK0On9hPpV6zWdVysNtGLoi7CWN1mylt5stwslCSRiggEyOHOnKiaKx7zmtbBNGixDO7dkO+LzbszSnnSQhMSQCTmQkZDrIrOHeLYP01+SX6qf3m/m57tb+1RQSoGbLKEqQJKwi+zLg/VkeQX6q9It9whQULOkKSQoHkFyCDIIy6aHFKg/Hl9DWkIvszZ+SfYyJOZPILznXhXz2Vs/n/hkZ5H3BefGDlnQ7pVfx5fQmlBquB+7k2J9VmaCLKnGXUhtQBhAK+aczzYrP8A9v3H8SPIr9VN7JfmW3/Je+xFC8U3CbcUxfI6YU1X/cRBBZBB1BYXB7oqIbZs7M+xUTr73X6qG9KtWzGthKTbtngQRZkAgyP8OvLzVK/vBcfxI8gv1UK6VXbJrYedjrxsLvK+wkYcOHlOYpM+Fh1141BG8+7v03PJL9VUO5b/AFfY3/HQmFHwY1kuwPUdRLGlXkNF8bbXPakpTaAXUpViSFNOZGCJGXQTVYq9dniQSwJGY9xcyoVUqY7eK8sUfWTfKQT1WvZs5mzJn5lyru59ubosrfJWcKabkqwpaciTqdOoUFaVV20TXfZPZHRWz+2VltjhaYUorCSsyhSRAIBzI6VCq227dXc2442srxoUpKoaWecCQc4zzrDblffznzCvrt1mtqPflq+fc+uqh/BjraOj0s3lhqYVH9vbqWMKwpQ6FMrI8RFVytoLiOL3HwiSYZcAM65AUKaVa7eA1pCc/eezyykrs4UUpCEyy7zUpySkdQqxu3a65rOjAygtpJxQllyJMSdOoUIKVTt4FaUHe5NsbA++hpgq5Rc4ZbWBkkqOZEDIGmL+RdXshZtDCVPZY1FtRJ5ojMa5RQ23Z/nOzdq/sXK022vv13936iaHLGoypBcGCOSemXsWwXcoz9joz19yVXwquUmfY6J+ZV6qx1Krp+7/ACPrpYrhv8mvCbk/VkeRV6q+YLj/AFZvyKqyNKq0/Unax93+TaXezcvKtcnZmw4HEls8koFK8QwEHhBjOrTanaewWZ4ItWLlCgKENrVzZIGaR0g1hLl98MfOt/XTUbfX7+R8wn666FkikLS6aEciirNcneDdI0x+Rd9VMOba3KolRSolWp5F3Ph0UGaVCpBO3j7v8hoO3VzwlMKhPgjkXcuzKvTe3lzpJUAsFUAnkXc404ddBWlV0idvH3f5DareFdP7fkXfVRBSa5QVpXVyNBVi3UYlCqMxvN/Nz3a39qiglRt3m/m57tb+1RQSpLqPWBjwKlSpUuaFSpUqhAjbJfmW3/Je+xFC8UUNkvzLb/kvfYiheK6GP0IUy+oVKlSrYIVKlSqECbuW/wBX2N/x0JhRZ3Lf6vsb/joTCnek8ivW+mP3/wBCpUqVNiAqVKlUIb/cr7+c+YV9dus1tR78tXz7n11Vpdyvv5z5hX126zW1Hvy1fPufXVQP+xnb6D+MrKVKlRB4VKlSqENPuz/Odm7V/YuVpttffrv7v1E1md2f5zs3av7FytNtr79d/d+oml8nr+wz0n8j/wAf7KOlSpVR0hUqVKoQm3L74Y+db+umo2+v38j5hP111JuX3wx8639dNRt9fv5HzCfrroOUVyfyx/wzAUqVKhGxUqVKoQ+K0rq5GgrlFWldXI0FWJdZ4MxvN/Nz3a39qiglXRd6Xc3aGlNOpxIVEiSJghQzGeoFUXtf2D4k+Uc/FS+XFKcrQonQEaVG72v7B8SfKOfipe1/YPiT5Rz8VC7aRepARpUbva/sHxJ8o5+Kl7X9g+JPlHPxVO2kTUjL7JfmW3/Je+xFC6ui7Hs7Z2mHLOhBDTuILTiUZxJwqzJkZVVe11d/xJ8o5+KmoRaikBnFydoBVKjr7XV3/Enyjn4qXtdXf8SfKOfirVGPhsBVKjr7XV3/ABJ8o5+Kl7XV3/Enyjn4qlE+GzL7lv8AV9jf8dCYV0rcezdnsmPkEFHKRi5yjMTHhExqaqPa1u74g+Ud/FTGDIoXYDqOnlkSS8ABpUfva2u74g+Ud/FS9rW7viD5R38VH7mIt2OT3X79gA0qP3tbXd8QfKO/ipe1td3xB8o7+Kp3MSdjk91+/YwG5X3858wr67dZraj35avn3Prqo63HsjZLI4XGGyhZSUE41nIkEiFE8QKi2vYCwuLW4tklS1FajyjgkkyTAVlmaH8aOts6PSweKGmQAaVHn2uLv+JPlHPxUva4u/4k+Uc/FWu4iM60AalR59ri7/iD5Rz8VL2uLv8AiD5Rz8VTuIk1oFu7P852btX9i5Wm229+u/u/UTW2uvYmxWd1LzTRS4icJxrMSCk5FUaE1Kt2zNmeWXHEEqVqcShoIGQPVQpZU5WFwZownqfsCOlRV/udZPij9Nfrpf3NsnxR+mv11XxEOd7j9mCqlRV/udZPij9Nfrpf3OsnxR+mv11PiIne4/Zg2uX3wx8639dNR99fv5HzCfrroqMbJ2VCkqS2QpJCgcS8iDI49Irzfmx9ktbgcfbK1hOAHGsZAkxCSBqTWJy1AZ9TBzUkc3Uq6A9rO7fiD5R38VL2s7t+IPlHfxVg13cPqc/0q6A9rO7fiD5R38VL2s7t+IPlHfxVCd3D6nPytK6uRoKyXtZ3b8QfKO/irXAVBfPmjkqj7SpUqgsQrxQ6Y5IxzVDWIJHMVoZg1VPWG1HHhXEqBTKycKIzQeklWeLIxlOWapVCFhdjDyVK5RQUk5pzzBK1HCcswE4YM8SOEmypUqhBUqVKoQVZ7+zrWASHpOEGCTGLCoKGcmJKTPSBlAgqlUIWt0tLS0kOmVjwjJMnpkn+ugaVMpUqhBUqVKoQp70sT6llTbmFPMATJEwqXMwRHN6M+sUmbPaMZK1AoKsQSlRBSMwBMZgAJJE5lSu9UqhBsWS08VfAiMZnlI/KTHg/sadVWV2NuJbAdViWJxKGis9QPg/J4aSdaVKoQlUqVKoQYtyFFBCDCso4cRInhIkTwmqX2HbJBDiQJBKcSsgkIITnM4lJUCdYJzMiFSqEPTd32kFUuk4kZAE81UmdTnIj7sNXbAOFOKMUCYkiYzgnM50qVQg5UC9bM44Ehtzk4JlQmdDECc841kdRr7SqEK1+w2tRBDgSMSJTiV4OQczEaxPTnkU61IsdltCVNhayoI5QKVPhyqWyQI0TlnP30qVQg23Y7SEJTygJASSrEczhhac5Ik5gzl0cK+LsdqkELGEEkIJM+EmAtcyrKdI4eEKVKoQl3Qy+nFyygqYwwZIgFJGg4BJ7SqrKlSqEFVTabI+XFFKyEkiM84wmQBoBiCM4nNXVH2lUIRGbFbAQOVRAwiTiMgLSoqg5+DiTE9cjQXFgQtLaA4cSwIUek8TSpVCEilSpV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QUExQVFRUVGB0VFxcYGBceFxQcHBgYGBcYFxgZHCggGCAlHBcXIjEhJikrLi4uGx8zODMsNygtLisBCgoKDg0OGxAQGzUkHyQ0OCwtLCwsLCwsLCwsLCwsLCwsLCwsLCwsLCwsLCwsLCwsNCwsLCwsLCwsLCwsLCwsLP/AABEIAKcBLgMBIgACEQEDEQH/xAAcAAABBQEBAQAAAAAAAAAAAAAHAAMEBQYIAgH/xABQEAABAwEFAwYGDQkHBQEBAAABAgMRAAQFEiExBgdBEyJRYXGBMpGTobHRFBcjNEJTcnOSsrPB0jM1UlRigsLh8BUWJCVEosMIQ2N0tOI2/8QAGQEAAgMBAAAAAAAAAAAAAAAAAwQAAQIF/8QALREAAgIBAwMCBgICAwAAAAAAAAECEQMSITEEFEEyURMiYYGR8DPRccEFQ7H/2gAMAwEAAhEDEQA/ADHfd4izsqdKSoJKRAME4lBP31nXtvEJBPIrMftJqy23H+Dc+U39qihxbkcxXZ91Zvc0kP2nfsyhRSbG9kY8NFW1x70/ZKStFjWhuCcbjzaUqjUJkSruEZa0FGLGh50oMhIUS4YM4RJIEcTEDrIrZXdY1WtsoSrAIhKQSEIToAY17KxPJWxuGPUbK9t8CLPBVZVLQrRbbzakz0HIEHtArz7cjUA+xXc/20VirXs6izpKHee0vLLLDP8APMHpqjve7uQITixJIlKukdfXVxyW6Lli0h1uXbhFosFptoZWlNnDiigqBUrk2+UMEZCdKxit/DI/0b300V52J/8A568/m7R/89BB8aUVIC+Q7e3k1+pvfTbqa5vaUkSbutHZjbxfRmfNQMumyl51loEjGtIKh8Eak9sA0eLEmwIQXYxFMoLigsrGKQSDkBqcxlWJ5IxdM3jxymrRXNb721KCRYnipRwgY25k5RTlp30obUULsLyVJMKSVtyKG1gsfsW8VgyoIc9yUcisKIUlSTxISrPrpvblwrtJcggkAKkyZH6XXEVFNOWkjxtQ1Bz2E27ReXL4GVtciEk4lJOLFi0jTwax3t9MRPsR3yjdNbgdbd8lr/loEtpJKSoEj0gdFbZhB/Tv0ZKSr2G7l+2ivCt/DI1sTw7Vo9VBVgBZ5JuZUcp4VabL2Vxy0ISGy84mSEgSBGkg5QTxNYs0o2FVO/lg6WN7yjde/b2Z/U3vpt0O94Ng5F9KVtcnI5sDgOv4Wf8AWlZbBFWnZUlTo6O2G3lt3laFMIs7jRS2XcSlJIICkpiB8vzVSXtvvZYfeZNkdUWXFtFQWiCUKKSRl1VldwY/zJz/ANZf2jND7bIf5hbv/ae+1VVlBjTv4ZP+je8oinmt9qFAqTd9pUlPhKBSUp7SBArn6aNezOxZTYChdoWC6MZKIASSBkJ1jpNDyZFBBMePWTzv6Y/U3vpope30z+pvfTRQevq43LM6tBONKFABwaKxAlM5mDkfEagFFbTTVow006Z0Nsnvdat1rasqbM42XcQClLSQMKFLzA+TFTtp95rdjedZWwtRagYgpICpSlWQPyooNboE/wCc2Ptc/wDndq83uguXg+31o04+5oma3BJmJOjWOb8GgkK9hvGf20U6jfU0W8Ysj2XDGiaFNlsqVKDYkYdemmr0t4CvY7QCSPCURn2CiOCStg1Nt0gne32x+pveURSG/tj9Te+mj1UGPYzYlKlAqngCCPuPfWi2J2WRaC4XFAhOgB89BDBQujfay/aGWBZHUl51DQUVohJWsJBIA4TV5t3vJbu14NLs7jsoC8SVJAElQiD8mgVdNgDN8WNCTKRa2Y8sitf/ANQXv1PzCfruVTLSNexvmaUUj2I7ziB4aONRbbvzZbcUg2R0lJgnGj1UL7vblxuB8JNRTd3L3kpsglPKArjgnKT5wO+sRls7CShukg0WDfNZVgY2yyTola0yR06Zd9X9s25QhhT4aUtITiGFaecNcjpWAtOzd3GzKVgE4sPgmZ1EK++YqrvK1mz3S222AectqTwTyi8PfhIq45FJcGngcWr4NKd+jME+w3vpt0W0GQD051xpaV5EdX3V2Uz4I7B6K2CkkuCm20H+Ec+Uj7RFDt1BKVDpojbZJJsjkdKD4nEmsGyJOlY8lrgxQuddnSsOLlLi8QSJgJSCpc/vFFWezFlBYS6lxST4SgNFfo59EUr4vBK7QkJIKUjCDwOpWR4oHZT1hsK7O0lJDikf+OcaDM6DMpPVMUs3qk2OYo6VTI+0rCnMMuEhxYCUcBCtR1ACqy8rGTZ4JBLQUtBkSU/CSeiKkWu0qC+clYSEEtlfhGSoYj0ZjT11T3ula2mwJwKTn3HMz4qkfUVkp8G23fP4tnrzJGWC05dP+HFBh0ZA0ZtgLPg2dvQcMFpjs9j0HXdKdjuhCXJdbHXkWHFqgYeYok/AIXGLr5qlyOjso2N2xMpAQMBEmEAoJgkHFMeY0D9m7tXaMTbfhOQmTkkDic9ddBRTsGyqEhKOUfDYiWg4rAY1EagE8AYzpPqaUh/pW9LXJgttr0Fotc80hsQhQ0VzjPoA7BVZeFoSpbikCErWSAdQDwqz2s2Zesz6lkJLayrAEmVoSFGMaIlORGeYgis+lwEaiZEZ9dOY0lFUIZJXJhb3Cpg275LX/LQastpLZDRAUqMIxfAKontijLuF1t3Y1/y0C7fY1trwr8Iwdc8+niO+qkrdGoNpWi1s9jbQtw8pmMkkGFFXVHDWiNuibcSw442G1Fbpx4iQpIAEDLpzoeJsSGRynKJKwmeTkE5jXq6a1+7S9iht0urbbaWvCVq0SSkRj6EqwqAV0iOIoU7cQ+NpTVmh3sY3LM4VsoAQoFtzFKpBiAIkE8QOFCRsyEnpH8q2G8HaVCy0w2oOpaUCVIJKZzMAknEc9T11k7IsKGEgAjPtmrxbLcrPTlsEbcKP8xc/9Zf2jVYnbGwLNvtpCFEG0u5wY/KKrd7iUxeLn/rr+0arVm7kF5/EAZecPjWo0RgEAOzWdxDiVcmo4SDEHMcR4qMuzCmXLMgwqHMlpWo83DGQHHjFaFNwMHMpHSaFt/3w6xanRd7gbbgJIgKCjnKwFjmkzw6BWJYZZV8obHlUOeCbtfYnHXFWeztDk0qSskHnyEqACpz+ET31RDY21H/tHx1bbC3vyNo90XyiXSS4cioqg559fDqFFiz2yzr8FxPfl6aJ8GWNJGJz1uwc7tNlbQzedldWiEoKyTPSy4kecip28lhKbbaVg844ZHRDaaJt0NJ5VBHXH0TQa3nuOpvS1wOYoognT8k3MGt4nuAyrYrNnLQyhK1pOJZkqJOffOYrN3bdzj7ynSFobUuVLCSTCiYCRxnryq1u6437VjS0kEAc7OBppNaTdrenJOqS4SsABLYgZpAxYR0kSdc6meTUEwnTY1KTZLvq7Luas7ZSjCtaZlaVcqSNSrozFWG57Z0Ls63FCSuY7OFLam8WwhwKSFqVAQIEAkrMnM5gHTq66j7EbYKsbSmynENR0igdPGUrYbqZRg0jOquXkb5s4zytjB7i8irnf6mban5hH13KhWO8FWm8rM6qJNqY04APIqdv99+J+YR9dyjZY1QDDLUyFdNwGUOBQIEKjpist/ai7PeSnU5HlMKhrKVQFCOPSOsCtvYLYyxYUOvKw6AakqPQkDWsBabQ2u1LeKVKQuVJGhSYhJV5zA6qAopJjLtyVB0tFuSOdyI5DBixQjkiqJ6dZjhrVHti0hu61BwStRkfLUSox1SaE1pmCnEvCYIbHKYR+0UkQrzUQF7Vs2271sOy26hIhUTJAyJGqZjhPbV4oKN2EzOUqUUC61HXsrspnwR2D0VxrazzT0xXZTPgjsHorSFpFRtk6EWN5R0SAo9gUkmgfeW0rjwhtPJoI4wVKmIxcO7Pvozbx3Am7bUTpgjxqAHnNc+2ZUBI6o8VAztrY1jPbSik4jmR1kyOIAiBPoo1ewQ622tOWJKSesQMxQXUPXRe2EtXKWRrPMJKPoKKR5gDWMNNtMJKTW6M7vJYShLCxkM246iJB8xrCN25aW1NTLZ1QScM8CIMj0dtbvegfc2R0rUfEmPvocr/AJfdUyerYyroK+7hhLtz25oyEq5VBJIkBTCZzjoPRQuvmwWezvFDR5QQCFEhQTIE8IJz7qKG6+2hq6Lc6pONLannCnLnhLQVGeWYyoS3640p91TEhpSsSAdRiEqT3KJHcKcx+mxXO72PrrywUqCiFJMpIOkZiKJtm3htCw8rA9kg4OT6Vx4fyOPblQus6K9Iby68REdw9ZqTxxlVgcGeWNNIfctjjjinXFqK1SpROpJplYZWqVphSedKcioAgqSek4Zg0lKgSahJUcaQeJz6/wChRHsBhbeoLm4rwrcRoQ3HZ7rFB/ZG7lPP85eEeEqQSVRwHXxzoz7kWSn2ZP6Lf/JQjuW0Y5cjCqIy44YCj3gnxVIQ1TpjGbI4Y3KPJs7TsrZCCsN848VLJB6RhEJB7ZqHaNn1J8EJA0k6QSMjGUZCp+z9u5RGL4aclR8MdPbVpa30KaGCPCEngMjrGY7abUVHZI5U5yyO5Pgwb9xhRPKJSEnTCYjoKfXX1WzCQEKSVCAEqUrwVZ9RBTlGemVa5NnTkcPOjMz99Zy+rdCiArIcPRPfVPHCS3Lh1GaEvlYSt0uyrlndVaHUYVKQWxmJIKknFzeaQcIIIjsqTZrKTaXpnN1fncNaXd69ju6xq/8AAhJ7UpCT9WollZh5w9Lqj/uNINVsdyLsGd93utxKsS1eEQlAySIUQBHHhWVvBsBPSTkOnKJPjHnq02wGC1KbmFIeWOrCeek+JQqqtj4W7lonmjuyJ7JmncPgqdFwi50lpEgZITmNevPxVTLsygrk1OLJBHERmciMsq1jLwDScWUJ7sxlWUKwt5UTKnEpT1mMh2TWYTds1KKpHQeztmCUM5zCYPWQCCfHNYbbG6Baba+nMYVJOWp9zTRAuLJKR0KUD41H76yqzjva0IAGRTJ4/k0evzUtiyKK1P2B5sblJRXv/ZnV3d7FszyELhb3Mz1gyFGB1GO+lcGyaAwMRBxqK8STBSrVKkkZg5Ed9fNpLNydocQCSARHYQD99Q7LbHGp5NRTOo4HuNHz4XmxpRdeTp9N0yxw2dtjV8bOWjGpRdW+UpiXCJAGZAKUgd5HCsyGCmcSSCeBrVW+9XnRhWs4TqAAMXbGtMXWjE+2lRlMkkHMQEkkEdcRWcWOWHE3kd1uTL/x0clyTpme2VSUW6yHgq0sjxuoH31s9893h22oBMSykf711n7EB7PswSkAC2tQOgB9Gk1tt5pb9mJxpJPJJz/eXQM0ripROfhjpk4sGV5W4pHJAyke5J7SUgntzNZYoKVR0GOyKunm+UKQeKpPVxp6x2FsxiBOQViJMKJ1yHWRWEdBwcmkVKnObIVhCsikHj1dA6qaYdKVBQMEGe7XPpGVWi7AkKPMSvXmgKTPySVET3VHsyEKUrAMBgiCZlJGFXYRPiJ6KhTi0T7FdRt4CioJUAAsxEyde6a6obGQ7K5v2GbI5ZEap9C/510gjQVceWB6hcPy+TJb2RN12jta+2boCOKgJ7Z+4UfN64/yu0drf2zdAC1aDoEekUDN6kChwSkrmctDl15f0KIm6u2flWp0IcT2KEHzgeOhuFER259nGtTu8tPJ29AnJ1KkDtjGPOnz0OG0kblwTt6Nol5tv9FJWf3lQPqVglK5yRw1PbOX3VpNurXjtzx4IIR9ECR4yqssknEJ19Amrl6myvAU9gh/kF4z+haBn8xQeVCUgd9GXYRAVcV4pOQKbQCeosDPz0FA7JMj7x2U3j9KFcvJYNAlJMxnFe2znrnE+OmGScBHXPmr2DzhnwFEFae466qQQfPUG1KHAZgyBUlSvSKZtiJXAITiAznQdVW+CQVMOG54ym0HpQ2fMugtdgCWApOQ5x/20ZNyKMLDwJkhKRMzxcoN2Qf4MdeXjMZUXD6m/oV1X8cV7sudlXCggjMZHrB4jqrTtCXHJHNPGZiczOXbWRusELgTmqcuyauVWoggE5eKma2ObKVSLC9rUEIIAg6Ag92lYV9CiSojmqJQD0qASo/WTV5aXFrBVolKZJOg/nT12WUO3NaHfhNW5JRPEKbQ2QOn/wDPVQ5vSkg+COpyl9Ax7pFA3TZYM5LHeHVgjuNT2WvdF/KV51Gs3uNtYNgUyTzmHlgiRkFnGO6SrvBrcNt5qPXSUuTsQdoAW89gi83IzxYFdh5NKY83nqjuu71leST0knIZ6TNXm9G1Yb0cKgYISU9YTLZHV4NfbpwKOJChBSBGUiJ4d9MRm1BOJtQTe5IvJYDJHUfMnL0VT7OthdoRIyQ8259Ewat7dZgdSAAk5dJ403sxZFl/3FC1gpKcSUlScYg4MWgVmk9U1lK4s3PZoNVynnqHXiHeIPnHnrH2dahfVsnIEICeuGmyr6wrTXMoh4JVktOSh+6cusaGqq2JH9p5DM4vqND0UlC3ja9v7RudLMmvP9Mym0xJtTk9X1RFVagae2gxi2Pk5pUsx1YebHm89RVJUejvn0V1sP8AHH/B0oO0fFxxNeLtOJ8qCoS22pRPblFNvpUOKR2A+unNn7OVM21Z1CCkeIeo0DrpVha99gzlURnZaxrft1mKPgvoeV8kOhZ82Vafe44RbE/MD6y6x9xWlbN5WMoVGN5ptQ4FK3EpUPEa02+N2Le2P/AD/ucoGeDhUV42OD0slObcvIPhCVHMykTHA5Cm7DaCkciQSDklXwQqJGfGYGY6RXm3FWMACUrgA8cREAd9SrcWy65zMsREphOhjKOHVQqOhdS2JFnvJmEzkQecDkQRrrr3VTu2lK3JCA3GYOIJVE6qSrUeI9tT+SZwKUEHEFJGajoQrKJIjLoqMtpKvgjWRlV0XKTlsafYpauUzzxoM9IgyJ/rjXRSNKAu7yHLQQRoypQmNMSADl30ek1UVuwPVtVFL94MnvV/Nlo7W/tm6CDbA9iWheZXjbSSfgpChASOvEfEKOG9M/5Y/wBrf2zdBOzulVjtSANFtr6yCQD9Whz9f2F4cFYyrKD3GrC6nloeQpIEpWlSM9SCDn0ZyOyq5kdX9eOptiV7ojtHpFL+TaPt7FReWVxONRX2ySY/eqrmVTJz6PRV3tc3gtj46VEjvOL0KFUap1yyzPUJit+Sgv7tEn+yLcBJMuwOP5FOVBa9FhTjqkAJTjJGWevmGtGndy4Rc1uUNRyxHkRQctzYS46gjhiHWCAfST4qbxL5UxbKxtKoEdOfmr60qT3D0U28DI7B6K+Wc590f146IL1sx9ZEmvdmbxEEiRETw1JPppmIME68akqeDSFkkwU80D9MA4O6TB6iasw9/lQTdwTWE27KBDemk+6fyoZ2BANlb1yI7MzlRX3EN+42hUzjCFfXy8UUPrVYi2wtQaWlsLlEpUMKFTgOYyyI1omKlJ2V1MZPHGt9yLYkCQrQpOfdU14lQnPqnX+VR2ACCqebxqULUCU5DKMiRqCdSdOFN+Dk7tiv84WQgABTmSE/CVGq1/opHVV/dF2Nq2ftKBCltvodWDPNAUiFRxkY/Gay71qQVFRAUsiJJOEABStImMjCZzOfTVxsgyu1m2ssuc1TKVLSvm8oA4gkpiYICVD94UDI15Oh08Z8JbPyazcsgJtNsAjNplWXa566KqONYzd9cSWX7U8gYUqS0yBJJlsKKjnpktI7jW0BpSUlN2jpY8bxx0vlAD3wQq1qTEcmCZjXGqYJ4ZemhviI0kd5+6iTvObx3haTJlJSkDOPyaDOR66wFrSoEaEdCoPiM+bWnI49ONElK2NcoYElRPCTI7wZmjJuDtwHspjECTheEccsC4HVzKDqFrjJCPog+k0QNxVqAvJSSACthYGUQQptUDokA+KsT9LIg5P2GXm3UwCmQv8AaThVHeCfETVBaGkqvAqBzbBxD5SUQPEK1orBod/xt4DiFtkeRRSU9o7Bsa1TSZj9oVH2U8g6pcUe5RxD76iYqk3laQ486v8AaPmy+6ogdFdPEmoJM6mKOmNfu7satGYqds62osWpKYlWXjFQnVU1Yr3NnWCRLahC4kkdChlwzn+VA66Dnhenlbh5Uo2yNsvZA5eLBXILT7fN4hQcSc/FRL2v2eD9vLjmaPY4aHaVLk9wiqa7bOy5arNaGyCeUQJGihiET1jga3V/flR8kek0l3Hx7l58nIjgeCdfg53LhbWoyMTC8M/BKkGZ7JHppnkVTpmc+s9YnWiirYyxrS8kN41ErdxFRlKlJJABBGUqBAoVEGIOceLxVqDvgZltyS2mVYHAUmYSfEoD+KkixnKVJHePP0V4sBPPTOXJrMfJGL+Go6BWtyouN8G53SNJFrtUKBIaSO3ngkjq0FHkUE92dwpSU2zlF43UOI5OE4ICwO2eYD46NgrKF+o5MlvXXF12g9bf2zdBm6FA2W3/AKQbbUCDBBxK07DR02+u32Rd9oa4qSCn5SVBSf8AckVzcwoKbSZGfDjETJ6NaFkVOwcOB7lJ1EHjH3p9VewuBIPUCPOabA654Z8In114cGhA450E2en3STK1TJ8JSicKojMngRl3CmnDPNEx51Hs4dlelHr9X86bxjWtIgX93Lf+SW3MHEHtDp7iBB6DlQn2iaCHELjMpIVnrhIA+saKW69c3Lb+177FNC/asZtdi/SinYL5BXJyV6TNeLINT0n0V8UrLLoqKzal85CSBHVn159tXYHS2nROIk5kDomp902TG8hJgjCpapggiAkT3qFVLDKYxKzPSc60uyKJDi4IghAnWBzj6RWkVFb0FjdKwEeyAAAIRkIAHh8KY2xaSmz2gK0LBJ6slgHxxUrdUc7T2I/jqq3xtqF3lSMipSW1a5pnHGXWjzmsSjbGYyUVbBPdV4MJKOVWpKU6hCSVAhShzu6PVrU5++bvS5iShx4GSQoECeGRgVkLP8LQmPH2eKpLCJBB6o0z4mo4Ofl/kHcYb6V+CyvTaMuqSttpDSU5JEAmddeOnpq03TW8N21wq+EwqCepSVETwyHmrP3m0EkJkJhIIBTke8H7qv8AdfY0P3lZ24IxFSlnUFKUqUpMcAYCe+rliUU4o1izW1OjorZeylDAUqcTp5UjoxAQO4Ad81YY8zT4qApzM9pofAW7dgR24fBvG15cUnxJCD9UVmLWiM0jXhAP3Tx4UTN5uziEY7wSoyAlC24EEKUlOKZygkGhxbLQMIJAA0z0B4T0ZxnXU6aerFT8AsiSlsUdrZBzSADxAKB5oBrW7lWCb0Qc+Y24s9kBHpWKxNvdVOFQw9SlSOogqnLrFFXcBd8KtTxGYCGR3krVB7keKlcsluXFBpQrOhxfFtwW28iPgtoPfyeVEJlXOFDDadortt5pR4RZQAOk4JHj0pOe8f33D43U1++DGWK0c0FbeGSeejOTOZVAxCTnx7alr0mQoHjlB6j66j3W5LTZ6Rn28a+vNAkkEjFkRwOWpHT1iuslsdLE24pjVotGFKlA5J1SfQDqPOKz39qrzJgk6dA+81aW8lbKv0og9cHMdYMT21nEmRS/UNqkGcq2NFsZfLqbdZQDk5aGkKHAgupHjz1o87Qn3UfJHpNc+bHtlVvsYAk+yWj3BxJPmBroHaM+6j5I9JpKkmxHN60iqsdkwuLVOS9R05R3ZAUEb2s/Jvuo/RWpInWATHmo6t0Id4VnwW979vC4P3kifODVxVFOTfJWXHZy4+ltOq0rQOsqbWAO8wKgpy1yjWeFWeyzWO1spiZUPNn91ObY3b7HtjzfwScaeghXOPnJFXfzUXFeQibA2JabMwpUYMGJP7xUZ7ecrx0VxQ62IM3dZoM8wjshShHdpRFFZiqA9TNyaGrYiUEf1rQk3rbOtt2RDrLaUcgsAhAAGBwhJyH7WA+Oi86Mqodp7sD9ltDX6bSwO3CSnzgVJKxdM5yC8q8FfUKabVzR46eZbxKSnitQT9IgffS1BbGG1FWv8q+WlcCvrQhRHQSPFlT1isPLulHwUtrcWZiAkdPaRWktyr2CduiVNxW89Jf+xFDratHNaPWoeMA/dRF3Rgf2Hb8OmJ+OzkRFYO/bGt1tOESUqxRxORGU5U7H0sWnyZxek1EZ8M9frFS32VJAC0qT2gjuz1qEy7DhkHVUeP8AlWWUuGWhyy761NwN4WEzqolfjOXmArKqUCUjiuEgQdTkBpFbRtGEBI4AAd2VEiYiq5CJunOdp7Efx1otoLmTa7K6wrLGOaf0VDNCu5QHdNZzdNraexH8dbtpNYbphUrRyVbrAQpXNCVNyhaOIKZBwjtBmoja4VIyzj0TM9lFHe3s7yNt5Yfk7YCfkrAAUO/I956KGDY90A4gxPXOVGaTqS8i0W03F+P/AAk7SKGJvCZGGMu31Vvf+nm7sdtfeOjTISO1xXqQqh3froLpA0TzcuoR91G3/p4suGx2hyPDfw9yG0fes0PM7kwvTqscUFiqpw849p9NWgNUryucrtPpoLGEU+3zHKXbbEayyogdaRiHnFc72N/G3Bzgebr6/VRi3vbQOMWUNNkpL8pU5GQTxQFaBSs+4HtoLWJBRiEHSmMNx38MzLcZeCoIjEnrmU9Yo1birIUWJ5Z/7jxgzqEJSNOGeKg3aG1oKMQIK0BYn4STISodWRo17nLR/gMJEFLyweuYV6FVnK14LigjWZfPH9cKHt7upRb7e4cykt80a+A3n4lE/umt1YXZcT3+g0Dt5F/OMXvawhIglsGZz9yRw74oLjqVG4y0yTPuIB19CdEPuAdmMn76bddgVDslv5VbjpCklxZWrEQZUfCIMaT059tK1OcK62NVBX7HVxSuKZ8C/C6zP9d9VFusqRJTkTw4a+apzK8u3OozypV2CT939dVDypNG5NOJJ2UZcbvGyRhINoZBmDkXUThEZGOOtH3aL8sPkj0mueNnUg2+wGP9Ux9siuhdpVQ8PkD0mufmpcHHwSlJ/M7IzSaGu9OzpNsQZw+4Jz6ee5RJaXVDe1vm0ZpBS0ANBx5xOfaPFQHPTuO446pUDzZFoJtbRSrFmfRH31oNtLsXaLQpSEKWW0pkJkkgmNBmc4rQtWdJCX8ISVrOCAJCQIEx0kHx1PubK0On9hPpV6zWdVysNtGLoi7CWN1mylt5stwslCSRiggEyOHOnKiaKx7zmtbBNGixDO7dkO+LzbszSnnSQhMSQCTmQkZDrIrOHeLYP01+SX6qf3m/m57tb+1RQSoGbLKEqQJKwi+zLg/VkeQX6q9It9whQULOkKSQoHkFyCDIIy6aHFKg/Hl9DWkIvszZ+SfYyJOZPILznXhXz2Vs/n/hkZ5H3BefGDlnQ7pVfx5fQmlBquB+7k2J9VmaCLKnGXUhtQBhAK+aczzYrP8A9v3H8SPIr9VN7JfmW3/Je+xFC8U3CbcUxfI6YU1X/cRBBZBB1BYXB7oqIbZs7M+xUTr73X6qG9KtWzGthKTbtngQRZkAgyP8OvLzVK/vBcfxI8gv1UK6VXbJrYedjrxsLvK+wkYcOHlOYpM+Fh1141BG8+7v03PJL9VUO5b/AFfY3/HQmFHwY1kuwPUdRLGlXkNF8bbXPakpTaAXUpViSFNOZGCJGXQTVYq9dniQSwJGY9xcyoVUqY7eK8sUfWTfKQT1WvZs5mzJn5lyru59ubosrfJWcKabkqwpaciTqdOoUFaVV20TXfZPZHRWz+2VltjhaYUorCSsyhSRAIBzI6VCq227dXc2442srxoUpKoaWecCQc4zzrDblffznzCvrt1mtqPflq+fc+uqh/BjraOj0s3lhqYVH9vbqWMKwpQ6FMrI8RFVytoLiOL3HwiSYZcAM65AUKaVa7eA1pCc/eezyykrs4UUpCEyy7zUpySkdQqxu3a65rOjAygtpJxQllyJMSdOoUIKVTt4FaUHe5NsbA++hpgq5Rc4ZbWBkkqOZEDIGmL+RdXshZtDCVPZY1FtRJ5ojMa5RQ23Z/nOzdq/sXK022vv13936iaHLGoypBcGCOSemXsWwXcoz9joz19yVXwquUmfY6J+ZV6qx1Krp+7/ACPrpYrhv8mvCbk/VkeRV6q+YLj/AFZvyKqyNKq0/Unax93+TaXezcvKtcnZmw4HEls8koFK8QwEHhBjOrTanaewWZ4ItWLlCgKENrVzZIGaR0g1hLl98MfOt/XTUbfX7+R8wn666FkikLS6aEciirNcneDdI0x+Rd9VMOba3KolRSolWp5F3Ph0UGaVCpBO3j7v8hoO3VzwlMKhPgjkXcuzKvTe3lzpJUAsFUAnkXc404ddBWlV0idvH3f5DareFdP7fkXfVRBSa5QVpXVyNBVi3UYlCqMxvN/Nz3a39qiglRt3m/m57tb+1RQSpLqPWBjwKlSpUuaFSpUqhAjbJfmW3/Je+xFC8UUNkvzLb/kvfYiheK6GP0IUy+oVKlSrYIVKlSqECbuW/wBX2N/x0JhRZ3Lf6vsb/joTCnek8ivW+mP3/wBCpUqVNiAqVKlUIb/cr7+c+YV9dus1tR78tXz7n11Vpdyvv5z5hX126zW1Hvy1fPufXVQP+xnb6D+MrKVKlRB4VKlSqENPuz/Odm7V/YuVpttffrv7v1E1md2f5zs3av7FytNtr79d/d+oml8nr+wz0n8j/wAf7KOlSpVR0hUqVKoQm3L74Y+db+umo2+v38j5hP111JuX3wx8639dNRt9fv5HzCfrroOUVyfyx/wzAUqVKhGxUqVKoQ+K0rq5GgrlFWldXI0FWJdZ4MxvN/Nz3a39qiglXRd6Xc3aGlNOpxIVEiSJghQzGeoFUXtf2D4k+Uc/FS+XFKcrQonQEaVG72v7B8SfKOfipe1/YPiT5Rz8VC7aRepARpUbva/sHxJ8o5+Kl7X9g+JPlHPxVO2kTUjL7JfmW3/Je+xFC6ui7Hs7Z2mHLOhBDTuILTiUZxJwqzJkZVVe11d/xJ8o5+KmoRaikBnFydoBVKjr7XV3/Enyjn4qXtdXf8SfKOfirVGPhsBVKjr7XV3/ABJ8o5+Kl7XV3/Enyjn4qlE+GzL7lv8AV9jf8dCYV0rcezdnsmPkEFHKRi5yjMTHhExqaqPa1u74g+Ud/FTGDIoXYDqOnlkSS8ABpUfva2u74g+Ud/FS9rW7viD5R38VH7mIt2OT3X79gA0qP3tbXd8QfKO/ipe1td3xB8o7+Kp3MSdjk91+/YwG5X3858wr67dZraj35avn3Prqo63HsjZLI4XGGyhZSUE41nIkEiFE8QKi2vYCwuLW4tklS1FajyjgkkyTAVlmaH8aOts6PSweKGmQAaVHn2uLv+JPlHPxUva4u/4k+Uc/FWu4iM60AalR59ri7/iD5Rz8VL2uLv8AiD5Rz8VTuIk1oFu7P852btX9i5Wm229+u/u/UTW2uvYmxWd1LzTRS4icJxrMSCk5FUaE1Kt2zNmeWXHEEqVqcShoIGQPVQpZU5WFwZownqfsCOlRV/udZPij9Nfrpf3NsnxR+mv11XxEOd7j9mCqlRV/udZPij9Nfrpf3OsnxR+mv11PiIne4/Zg2uX3wx8639dNR99fv5HzCfrroqMbJ2VCkqS2QpJCgcS8iDI49Irzfmx9ktbgcfbK1hOAHGsZAkxCSBqTWJy1AZ9TBzUkc3Uq6A9rO7fiD5R38VL2s7t+IPlHfxVg13cPqc/0q6A9rO7fiD5R38VL2s7t+IPlHfxVCd3D6nPytK6uRoKyXtZ3b8QfKO/irXAVBfPmjkqj7SpUqgsQrxQ6Y5IxzVDWIJHMVoZg1VPWG1HHhXEqBTKycKIzQeklWeLIxlOWapVCFhdjDyVK5RQUk5pzzBK1HCcswE4YM8SOEmypUqhBUqVKoQVZ7+zrWASHpOEGCTGLCoKGcmJKTPSBlAgqlUIWt0tLS0kOmVjwjJMnpkn+ugaVMpUqhBUqVKoQp70sT6llTbmFPMATJEwqXMwRHN6M+sUmbPaMZK1AoKsQSlRBSMwBMZgAJJE5lSu9UqhBsWS08VfAiMZnlI/KTHg/sadVWV2NuJbAdViWJxKGis9QPg/J4aSdaVKoQlUqVKoQYtyFFBCDCso4cRInhIkTwmqX2HbJBDiQJBKcSsgkIITnM4lJUCdYJzMiFSqEPTd32kFUuk4kZAE81UmdTnIj7sNXbAOFOKMUCYkiYzgnM50qVQg5UC9bM44Ehtzk4JlQmdDECc841kdRr7SqEK1+w2tRBDgSMSJTiV4OQczEaxPTnkU61IsdltCVNhayoI5QKVPhyqWyQI0TlnP30qVQg23Y7SEJTygJASSrEczhhac5Ik5gzl0cK+LsdqkELGEEkIJM+EmAtcyrKdI4eEKVKoQl3Qy+nFyygqYwwZIgFJGg4BJ7SqrKlSqEFVTabI+XFFKyEkiM84wmQBoBiCM4nNXVH2lUIRGbFbAQOVRAwiTiMgLSoqg5+DiTE9cjQXFgQtLaA4cSwIUek8TSpVCEilSpVC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news.fashion.bg/img13/Cool1_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55" y="3179892"/>
            <a:ext cx="4267200" cy="23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609600"/>
            <a:ext cx="54864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Warm colors make things appear closer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Red-orange conveys the most warmth of any color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3505200"/>
            <a:ext cx="35814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solidFill>
                  <a:srgbClr val="FFFFFF"/>
                </a:solidFill>
              </a:rPr>
              <a:t>In general, colors associated with the sun—red, orange, and yellow—are considered warm colors</a:t>
            </a:r>
          </a:p>
          <a:p>
            <a:pPr lvl="8"/>
            <a:endParaRPr lang="en-US" dirty="0"/>
          </a:p>
        </p:txBody>
      </p:sp>
      <p:pic>
        <p:nvPicPr>
          <p:cNvPr id="1030" name="Picture 6" descr="http://www.lowes.com/images/LCI/Planning/HowTos/ht_ChooseaColorScheme_warmcolors.gif"/>
          <p:cNvPicPr>
            <a:picLocks noChangeAspect="1" noChangeArrowheads="1"/>
          </p:cNvPicPr>
          <p:nvPr/>
        </p:nvPicPr>
        <p:blipFill>
          <a:blip r:embed="rId2" cstate="print"/>
          <a:srcRect l="14872" r="10769"/>
          <a:stretch>
            <a:fillRect/>
          </a:stretch>
        </p:blipFill>
        <p:spPr bwMode="auto">
          <a:xfrm>
            <a:off x="533400" y="533400"/>
            <a:ext cx="2819400" cy="2932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7410" name="Picture 2" descr="http://m.rgbimg.com/cache1nw6FT/users/a/ay/ayla87/600/mfjRF6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8602"/>
            <a:ext cx="4696737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30352"/>
            <a:ext cx="3581400" cy="20604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Blues and greens—colors that capture the essence of the ocean—are considered cool colors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24028" y="4114800"/>
            <a:ext cx="502968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Cool colors things appear further away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Cool colors have a relaxing effect</a:t>
            </a:r>
          </a:p>
          <a:p>
            <a:endParaRPr lang="en-US" dirty="0"/>
          </a:p>
        </p:txBody>
      </p:sp>
      <p:pic>
        <p:nvPicPr>
          <p:cNvPr id="49154" name="Picture 2" descr="Cool Colors"/>
          <p:cNvPicPr>
            <a:picLocks noChangeAspect="1" noChangeArrowheads="1"/>
          </p:cNvPicPr>
          <p:nvPr/>
        </p:nvPicPr>
        <p:blipFill>
          <a:blip r:embed="rId2" cstate="print"/>
          <a:srcRect l="10518" r="15855"/>
          <a:stretch>
            <a:fillRect/>
          </a:stretch>
        </p:blipFill>
        <p:spPr bwMode="auto">
          <a:xfrm>
            <a:off x="762000" y="2514600"/>
            <a:ext cx="2743200" cy="288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8434" name="Picture 2" descr="http://www.designyourway.net/drb/ths/diverse/fabrictex/2253404145_3d9cd96f0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3895737" cy="29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533400"/>
            <a:ext cx="41910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Blue is generally subdued and is often used to create a calm feeling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Best </a:t>
            </a:r>
            <a:r>
              <a:rPr lang="en-US" dirty="0">
                <a:solidFill>
                  <a:srgbClr val="FFFFFF"/>
                </a:solidFill>
              </a:rPr>
              <a:t>color to wear for job interviews</a:t>
            </a:r>
          </a:p>
          <a:p>
            <a:r>
              <a:rPr lang="en-US" dirty="0">
                <a:solidFill>
                  <a:srgbClr val="FFFFFF"/>
                </a:solidFill>
              </a:rPr>
              <a:t>Suggests respect, responsibility, authority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Blue </a:t>
            </a:r>
            <a:r>
              <a:rPr lang="en-US" dirty="0">
                <a:solidFill>
                  <a:srgbClr val="FFFFFF"/>
                </a:solidFill>
              </a:rPr>
              <a:t>is the favorite </a:t>
            </a:r>
            <a:r>
              <a:rPr lang="en-US" dirty="0" err="1" smtClean="0">
                <a:solidFill>
                  <a:srgbClr val="FFFFFF"/>
                </a:solidFill>
              </a:rPr>
              <a:t>m&amp;m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Slows down time 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http://2.bp.blogspot.com/-n2OknFM1HjQ/UWq2V-wFPwI/AAAAAAAABRE/INE6aiL0lQc/s1600/BR13+Royal+Hea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YELLOW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57200"/>
            <a:ext cx="52578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Makes you cheerful and hopeful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Yellow helps jog your memory (Use yellow paper to take notes, legal pads)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Draws attention</a:t>
            </a:r>
          </a:p>
        </p:txBody>
      </p:sp>
      <p:pic>
        <p:nvPicPr>
          <p:cNvPr id="3074" name="Picture 2" descr="http://3.bp.blogspot.com/_ORedXBtaTsc/S86VZQsVtjI/AAAAAAAACUs/jfBfjQRUi6U/s1600/yellow_dr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0314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533400"/>
            <a:ext cx="355092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Green has a calming effect, like nature.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Color of success (dollar bills)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Soothes pain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Everyone mellows out around the color green</a:t>
            </a:r>
          </a:p>
        </p:txBody>
      </p:sp>
      <p:pic>
        <p:nvPicPr>
          <p:cNvPr id="4098" name="Picture 2" descr="http://katemiddletonstyle.org/wp-content/uploads/2011/07/kate-green-d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2" y="685801"/>
            <a:ext cx="383687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BROWN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41148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Friendly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Warm, snug, secure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Home-like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If you wear brown people tend to think you are a better listener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Brown is associated with good food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Protective color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Stable, self-disciplines, dependable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 descr="http://www.tommyhilfigerusaoutletonline.com/images/Tommy%20Hilfiger/Tommy%20Hilfiger%20Men%20Half%20Zip%20Solid%20Brown%20Sw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86" y="729343"/>
            <a:ext cx="4336929" cy="43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rgbClr val="0C0C0C"/>
      </a:dk1>
      <a:lt1>
        <a:srgbClr val="0C0C0C"/>
      </a:lt1>
      <a:dk2>
        <a:srgbClr val="000000"/>
      </a:dk2>
      <a:lt2>
        <a:srgbClr val="000000"/>
      </a:lt2>
      <a:accent1>
        <a:srgbClr val="66A7B8"/>
      </a:accent1>
      <a:accent2>
        <a:srgbClr val="DAAC3A"/>
      </a:accent2>
      <a:accent3>
        <a:srgbClr val="EC700A"/>
      </a:accent3>
      <a:accent4>
        <a:srgbClr val="FFC000"/>
      </a:accent4>
      <a:accent5>
        <a:srgbClr val="66A7B8"/>
      </a:accent5>
      <a:accent6>
        <a:srgbClr val="00B050"/>
      </a:accent6>
      <a:hlink>
        <a:srgbClr val="66A7B8"/>
      </a:hlink>
      <a:folHlink>
        <a:srgbClr val="66A7B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Engravers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Engravers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Engravers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Engravers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1855</TotalTime>
  <Words>1713</Words>
  <Application>Microsoft Office PowerPoint</Application>
  <PresentationFormat>On-screen Show (4:3)</PresentationFormat>
  <Paragraphs>239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Aspect</vt:lpstr>
      <vt:lpstr>Default Design</vt:lpstr>
      <vt:lpstr>1_Default Design</vt:lpstr>
      <vt:lpstr>2_Default Design</vt:lpstr>
      <vt:lpstr>3_Default Design</vt:lpstr>
      <vt:lpstr>Color  in Fashion</vt:lpstr>
      <vt:lpstr>Components of Color</vt:lpstr>
      <vt:lpstr>Color</vt:lpstr>
      <vt:lpstr>Say the color of the word and not the name of the word </vt:lpstr>
      <vt:lpstr>RED</vt:lpstr>
      <vt:lpstr>BLUE</vt:lpstr>
      <vt:lpstr>YELLOW</vt:lpstr>
      <vt:lpstr>GREEN</vt:lpstr>
      <vt:lpstr>BROWN</vt:lpstr>
      <vt:lpstr>BLACK</vt:lpstr>
      <vt:lpstr>PINK</vt:lpstr>
      <vt:lpstr>VIOLET</vt:lpstr>
      <vt:lpstr>ORANGE</vt:lpstr>
      <vt:lpstr>COLOR</vt:lpstr>
      <vt:lpstr>color</vt:lpstr>
      <vt:lpstr>Color personalities!!</vt:lpstr>
      <vt:lpstr>Color Personalities!!!</vt:lpstr>
      <vt:lpstr>Color personalities!!!</vt:lpstr>
      <vt:lpstr>Color personalities!!</vt:lpstr>
      <vt:lpstr>COLOR WHEEL</vt:lpstr>
      <vt:lpstr>PRIMARY COLORS </vt:lpstr>
      <vt:lpstr>SECONDARY COLORS</vt:lpstr>
      <vt:lpstr>TERTIARY COLORS</vt:lpstr>
      <vt:lpstr>Components of Color</vt:lpstr>
      <vt:lpstr>Hue—another name for color</vt:lpstr>
      <vt:lpstr>Pigments</vt:lpstr>
      <vt:lpstr>Intensity</vt:lpstr>
      <vt:lpstr>VALUE </vt:lpstr>
      <vt:lpstr>Tint</vt:lpstr>
      <vt:lpstr>Shade</vt:lpstr>
      <vt:lpstr>Tone</vt:lpstr>
      <vt:lpstr>Remember: all are values!</vt:lpstr>
      <vt:lpstr>Color Schemes</vt:lpstr>
      <vt:lpstr>Color Schemes in Clothing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Monochromatic</vt:lpstr>
      <vt:lpstr>Monochromatic</vt:lpstr>
      <vt:lpstr>Analogous</vt:lpstr>
      <vt:lpstr>Analogous</vt:lpstr>
      <vt:lpstr>Complementary</vt:lpstr>
      <vt:lpstr>Complementary</vt:lpstr>
      <vt:lpstr>Split Complementary</vt:lpstr>
      <vt:lpstr>Triad</vt:lpstr>
      <vt:lpstr>Triad</vt:lpstr>
      <vt:lpstr>Neutral</vt:lpstr>
      <vt:lpstr>Accented neutral</vt:lpstr>
      <vt:lpstr>Accented Neutral</vt:lpstr>
      <vt:lpstr>Warm and Cool Colors</vt:lpstr>
      <vt:lpstr>Warm Colors</vt:lpstr>
      <vt:lpstr>Cool colors</vt:lpstr>
    </vt:vector>
  </TitlesOfParts>
  <Company>Cache Co.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COLOR!!</dc:title>
  <dc:creator>User</dc:creator>
  <cp:lastModifiedBy>Tierra Davis</cp:lastModifiedBy>
  <cp:revision>146</cp:revision>
  <dcterms:created xsi:type="dcterms:W3CDTF">2010-03-24T17:50:22Z</dcterms:created>
  <dcterms:modified xsi:type="dcterms:W3CDTF">2014-09-17T15:08:45Z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TC300012161033</vt:lpwstr>
  </property>
</Properties>
</file>