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82" r:id="rId2"/>
    <p:sldId id="269" r:id="rId3"/>
    <p:sldId id="270" r:id="rId4"/>
    <p:sldId id="271" r:id="rId5"/>
    <p:sldId id="272" r:id="rId6"/>
    <p:sldId id="274" r:id="rId7"/>
    <p:sldId id="275" r:id="rId8"/>
    <p:sldId id="273" r:id="rId9"/>
    <p:sldId id="28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4667" autoAdjust="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BB0BDD-B175-4155-B9D5-2D81A589DCCC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65DE96-D0FB-470B-972B-4110130F59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687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5DE96-D0FB-470B-972B-4110130F592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9A0FC-BCE4-4146-B0C6-769D63CFBBB4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CE3E-8BD6-492A-B8D1-A3F4928233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9A0FC-BCE4-4146-B0C6-769D63CFBBB4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CE3E-8BD6-492A-B8D1-A3F4928233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9A0FC-BCE4-4146-B0C6-769D63CFBBB4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CE3E-8BD6-492A-B8D1-A3F4928233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9A0FC-BCE4-4146-B0C6-769D63CFBBB4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CE3E-8BD6-492A-B8D1-A3F4928233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9A0FC-BCE4-4146-B0C6-769D63CFBBB4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CE3E-8BD6-492A-B8D1-A3F4928233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9A0FC-BCE4-4146-B0C6-769D63CFBBB4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CE3E-8BD6-492A-B8D1-A3F4928233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9A0FC-BCE4-4146-B0C6-769D63CFBBB4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CE3E-8BD6-492A-B8D1-A3F4928233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9A0FC-BCE4-4146-B0C6-769D63CFBBB4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CE3E-8BD6-492A-B8D1-A3F4928233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9A0FC-BCE4-4146-B0C6-769D63CFBBB4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CE3E-8BD6-492A-B8D1-A3F4928233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9A0FC-BCE4-4146-B0C6-769D63CFBBB4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CE3E-8BD6-492A-B8D1-A3F4928233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9A0FC-BCE4-4146-B0C6-769D63CFBBB4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CE3E-8BD6-492A-B8D1-A3F4928233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9A0FC-BCE4-4146-B0C6-769D63CFBBB4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ECE3E-8BD6-492A-B8D1-A3F49282337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t Milk- Commercial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53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0"/>
            <a:ext cx="7406640" cy="1752600"/>
          </a:xfrm>
        </p:spPr>
        <p:txBody>
          <a:bodyPr>
            <a:normAutofit/>
          </a:bodyPr>
          <a:lstStyle/>
          <a:p>
            <a:pPr algn="ctr"/>
            <a:r>
              <a:rPr lang="en-US" sz="10000" dirty="0" smtClean="0">
                <a:latin typeface="Century Gothic" pitchFamily="34" charset="0"/>
              </a:rPr>
              <a:t>Milk</a:t>
            </a:r>
            <a:endParaRPr lang="en-US" sz="3300" dirty="0">
              <a:latin typeface="Century Gothic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838201"/>
            <a:ext cx="2976563" cy="463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55098"/>
            <a:ext cx="7406640" cy="1087902"/>
          </a:xfrm>
        </p:spPr>
        <p:txBody>
          <a:bodyPr>
            <a:noAutofit/>
          </a:bodyPr>
          <a:lstStyle/>
          <a:p>
            <a:r>
              <a:rPr lang="en-US" sz="8000" u="sng" dirty="0" smtClean="0">
                <a:latin typeface="Century Gothic" pitchFamily="34" charset="0"/>
              </a:rPr>
              <a:t>Milk</a:t>
            </a:r>
            <a:endParaRPr lang="en-US" sz="8000" u="sng" dirty="0">
              <a:latin typeface="Century Gothic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066800"/>
            <a:ext cx="8763000" cy="4545103"/>
          </a:xfrm>
        </p:spPr>
        <p:txBody>
          <a:bodyPr>
            <a:normAutofit/>
          </a:bodyPr>
          <a:lstStyle/>
          <a:p>
            <a:pPr marL="541782" indent="-514350" algn="l">
              <a:buClrTx/>
              <a:buAutoNum type="arabicPeriod"/>
            </a:pPr>
            <a:r>
              <a:rPr lang="en-US" sz="3000" dirty="0" smtClean="0">
                <a:solidFill>
                  <a:schemeClr val="tx1"/>
                </a:solidFill>
                <a:latin typeface="Century Gothic" pitchFamily="34" charset="0"/>
              </a:rPr>
              <a:t>It is recommended that we </a:t>
            </a:r>
            <a:r>
              <a:rPr lang="en-US" sz="3000" u="sng" dirty="0" smtClean="0">
                <a:solidFill>
                  <a:schemeClr val="tx1"/>
                </a:solidFill>
                <a:latin typeface="Century Gothic" pitchFamily="34" charset="0"/>
              </a:rPr>
              <a:t>switch to low-fat or fat-free milk </a:t>
            </a:r>
            <a:r>
              <a:rPr lang="en-US" sz="3000" dirty="0" smtClean="0">
                <a:solidFill>
                  <a:schemeClr val="tx1"/>
                </a:solidFill>
                <a:latin typeface="Century Gothic" pitchFamily="34" charset="0"/>
              </a:rPr>
              <a:t>and get least </a:t>
            </a:r>
            <a:r>
              <a:rPr lang="en-US" sz="3000" u="sng" dirty="0" smtClean="0">
                <a:solidFill>
                  <a:schemeClr val="tx1"/>
                </a:solidFill>
                <a:latin typeface="Century Gothic" pitchFamily="34" charset="0"/>
              </a:rPr>
              <a:t>3 cups</a:t>
            </a:r>
            <a:r>
              <a:rPr lang="en-US" sz="3000" dirty="0" smtClean="0">
                <a:solidFill>
                  <a:schemeClr val="tx1"/>
                </a:solidFill>
                <a:latin typeface="Century Gothic" pitchFamily="34" charset="0"/>
              </a:rPr>
              <a:t> daily from the Dairy food group. </a:t>
            </a:r>
          </a:p>
          <a:p>
            <a:pPr marL="541782" indent="-514350" algn="l">
              <a:buClrTx/>
              <a:buAutoNum type="arabicPeriod"/>
            </a:pPr>
            <a:r>
              <a:rPr lang="en-US" sz="3000" dirty="0" smtClean="0">
                <a:solidFill>
                  <a:schemeClr val="tx1"/>
                </a:solidFill>
                <a:latin typeface="Century Gothic" pitchFamily="34" charset="0"/>
              </a:rPr>
              <a:t>Milk and milk products, (yogurt, cheese, etc.) are excellent sources of </a:t>
            </a:r>
            <a:r>
              <a:rPr lang="en-US" sz="3000" u="sng" dirty="0" smtClean="0">
                <a:solidFill>
                  <a:schemeClr val="tx1"/>
                </a:solidFill>
                <a:latin typeface="Century Gothic" pitchFamily="34" charset="0"/>
              </a:rPr>
              <a:t>complete proteins </a:t>
            </a:r>
            <a:r>
              <a:rPr lang="en-US" sz="3000" dirty="0" smtClean="0">
                <a:solidFill>
                  <a:schemeClr val="tx1"/>
                </a:solidFill>
                <a:latin typeface="Century Gothic" pitchFamily="34" charset="0"/>
              </a:rPr>
              <a:t>because they come from animal sources.   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3962400"/>
            <a:ext cx="2895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55098"/>
            <a:ext cx="7711440" cy="1087902"/>
          </a:xfrm>
        </p:spPr>
        <p:txBody>
          <a:bodyPr>
            <a:noAutofit/>
          </a:bodyPr>
          <a:lstStyle/>
          <a:p>
            <a:r>
              <a:rPr lang="en-US" sz="8000" u="sng" dirty="0" smtClean="0">
                <a:latin typeface="Century Gothic" pitchFamily="34" charset="0"/>
              </a:rPr>
              <a:t>Nutrients In Milk</a:t>
            </a:r>
            <a:endParaRPr lang="en-US" sz="8000" u="sng" dirty="0">
              <a:latin typeface="Century Gothic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295400"/>
            <a:ext cx="8686800" cy="5638800"/>
          </a:xfrm>
        </p:spPr>
        <p:txBody>
          <a:bodyPr>
            <a:normAutofit/>
          </a:bodyPr>
          <a:lstStyle/>
          <a:p>
            <a:pPr marL="541782" indent="-514350" algn="l">
              <a:buClrTx/>
              <a:buAutoNum type="arabicPeriod" startAt="3"/>
            </a:pPr>
            <a:r>
              <a:rPr lang="en-US" sz="3000" dirty="0" smtClean="0">
                <a:solidFill>
                  <a:schemeClr val="tx1"/>
                </a:solidFill>
              </a:rPr>
              <a:t>By law, milk must be fortified with </a:t>
            </a:r>
            <a:r>
              <a:rPr lang="en-US" sz="3000" u="sng" dirty="0" smtClean="0">
                <a:solidFill>
                  <a:schemeClr val="tx1"/>
                </a:solidFill>
              </a:rPr>
              <a:t>Vitamins A and D. </a:t>
            </a:r>
          </a:p>
          <a:p>
            <a:pPr marL="541782" indent="-514350" algn="l">
              <a:buClrTx/>
              <a:buAutoNum type="arabicPeriod" startAt="3"/>
            </a:pPr>
            <a:r>
              <a:rPr lang="en-US" sz="3000" u="sng" dirty="0" smtClean="0">
                <a:solidFill>
                  <a:schemeClr val="tx1"/>
                </a:solidFill>
              </a:rPr>
              <a:t>Fortified</a:t>
            </a:r>
            <a:r>
              <a:rPr lang="en-US" sz="3000" dirty="0" smtClean="0">
                <a:solidFill>
                  <a:schemeClr val="tx1"/>
                </a:solidFill>
              </a:rPr>
              <a:t> means that “</a:t>
            </a:r>
            <a:r>
              <a:rPr lang="en-US" sz="3000" u="sng" dirty="0" smtClean="0">
                <a:solidFill>
                  <a:schemeClr val="tx1"/>
                </a:solidFill>
              </a:rPr>
              <a:t>extra</a:t>
            </a:r>
            <a:r>
              <a:rPr lang="en-US" sz="3000" dirty="0" smtClean="0">
                <a:solidFill>
                  <a:schemeClr val="tx1"/>
                </a:solidFill>
              </a:rPr>
              <a:t>” has been added to the product.  </a:t>
            </a:r>
          </a:p>
          <a:p>
            <a:pPr marL="541782" indent="-514350" algn="l">
              <a:buClrTx/>
              <a:buAutoNum type="arabicPeriod" startAt="3"/>
            </a:pPr>
            <a:r>
              <a:rPr lang="en-US" sz="3000" dirty="0" smtClean="0">
                <a:solidFill>
                  <a:schemeClr val="tx1"/>
                </a:solidFill>
              </a:rPr>
              <a:t>You can also get Vitamin D from </a:t>
            </a:r>
            <a:r>
              <a:rPr lang="en-US" sz="3000" u="sng" dirty="0" smtClean="0">
                <a:solidFill>
                  <a:schemeClr val="tx1"/>
                </a:solidFill>
              </a:rPr>
              <a:t>sunlight</a:t>
            </a:r>
            <a:r>
              <a:rPr lang="en-US" sz="3000" dirty="0" smtClean="0">
                <a:solidFill>
                  <a:schemeClr val="tx1"/>
                </a:solidFill>
              </a:rPr>
              <a:t>.  That is why it is sometimes called the “</a:t>
            </a:r>
            <a:r>
              <a:rPr lang="en-US" sz="3000" u="sng" dirty="0" smtClean="0">
                <a:solidFill>
                  <a:schemeClr val="tx1"/>
                </a:solidFill>
              </a:rPr>
              <a:t>Sunshine Vitamin</a:t>
            </a:r>
            <a:r>
              <a:rPr lang="en-US" sz="3000" dirty="0" smtClean="0">
                <a:solidFill>
                  <a:schemeClr val="tx1"/>
                </a:solidFill>
              </a:rPr>
              <a:t>.”</a:t>
            </a:r>
          </a:p>
          <a:p>
            <a:pPr marL="541782" indent="-514350" algn="l">
              <a:buClrTx/>
              <a:buAutoNum type="arabicPeriod" startAt="3"/>
            </a:pPr>
            <a:r>
              <a:rPr lang="en-US" sz="3000" dirty="0" smtClean="0">
                <a:solidFill>
                  <a:schemeClr val="tx1"/>
                </a:solidFill>
              </a:rPr>
              <a:t>Milk products also provide important minerals like </a:t>
            </a:r>
            <a:r>
              <a:rPr lang="en-US" sz="3000" u="sng" dirty="0" smtClean="0">
                <a:solidFill>
                  <a:schemeClr val="tx1"/>
                </a:solidFill>
              </a:rPr>
              <a:t>Calcium, Iron and Phosphorus</a:t>
            </a:r>
            <a:r>
              <a:rPr lang="en-US" sz="3000" dirty="0" smtClean="0">
                <a:solidFill>
                  <a:schemeClr val="tx1"/>
                </a:solidFill>
              </a:rPr>
              <a:t> to help build healthy bones and teeth. </a:t>
            </a:r>
          </a:p>
          <a:p>
            <a:pPr marL="541782" indent="-514350">
              <a:buClrTx/>
              <a:buAutoNum type="arabicPeriod" startAt="3"/>
            </a:pPr>
            <a:endParaRPr lang="en-US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55098"/>
            <a:ext cx="7711440" cy="1087902"/>
          </a:xfrm>
        </p:spPr>
        <p:txBody>
          <a:bodyPr>
            <a:noAutofit/>
          </a:bodyPr>
          <a:lstStyle/>
          <a:p>
            <a:r>
              <a:rPr lang="en-US" sz="7200" u="sng" dirty="0" smtClean="0">
                <a:latin typeface="Century Gothic" pitchFamily="34" charset="0"/>
              </a:rPr>
              <a:t>Processing Milk</a:t>
            </a:r>
            <a:endParaRPr lang="en-US" sz="7200" u="sng" dirty="0">
              <a:latin typeface="Century Gothic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219200"/>
            <a:ext cx="8763000" cy="990600"/>
          </a:xfrm>
        </p:spPr>
        <p:txBody>
          <a:bodyPr>
            <a:normAutofit lnSpcReduction="10000"/>
          </a:bodyPr>
          <a:lstStyle/>
          <a:p>
            <a:pPr marL="541782" indent="-514350" algn="l">
              <a:buClrTx/>
            </a:pPr>
            <a:r>
              <a:rPr lang="en-US" sz="3000" dirty="0" smtClean="0">
                <a:solidFill>
                  <a:schemeClr val="tx1"/>
                </a:solidFill>
              </a:rPr>
              <a:t>7.  Milk goes through several treatments before it is safe to drink.  Two of these processes are: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33400" y="2438400"/>
            <a:ext cx="8458200" cy="3657600"/>
          </a:xfrm>
          <a:prstGeom prst="rect">
            <a:avLst/>
          </a:prstGeom>
        </p:spPr>
        <p:txBody>
          <a:bodyPr tIns="0">
            <a:normAutofit/>
          </a:bodyPr>
          <a:lstStyle/>
          <a:p>
            <a:pPr marL="541782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80000"/>
              <a:buFont typeface="+mj-lt"/>
              <a:buAutoNum type="alphaLcPeriod"/>
              <a:tabLst/>
              <a:defRPr/>
            </a:pPr>
            <a:r>
              <a:rPr kumimoji="0" lang="en-US" sz="2800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Pasteurization:</a:t>
            </a:r>
            <a:r>
              <a:rPr kumimoji="0" lang="en-US" sz="28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 milk that has been </a:t>
            </a:r>
            <a:r>
              <a:rPr kumimoji="0" lang="en-US" sz="2800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heat treated </a:t>
            </a:r>
            <a:r>
              <a:rPr kumimoji="0" lang="en-US" sz="28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to remove or kill harmful organisms.</a:t>
            </a:r>
          </a:p>
          <a:p>
            <a:pPr marL="541782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80000"/>
              <a:buFont typeface="+mj-lt"/>
              <a:buAutoNum type="alphaLcPeriod"/>
              <a:tabLst/>
              <a:defRPr/>
            </a:pPr>
            <a:endParaRPr lang="en-US" sz="2800" dirty="0">
              <a:latin typeface="Century Gothic" pitchFamily="34" charset="0"/>
            </a:endParaRPr>
          </a:p>
          <a:p>
            <a:pPr marL="541782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80000"/>
              <a:buFont typeface="+mj-lt"/>
              <a:buAutoNum type="alphaLcPeriod"/>
              <a:tabLst/>
              <a:defRPr/>
            </a:pPr>
            <a:r>
              <a:rPr lang="en-US" sz="2800" u="sng" baseline="0" dirty="0" smtClean="0">
                <a:latin typeface="Century Gothic" pitchFamily="34" charset="0"/>
              </a:rPr>
              <a:t>Homogenization:</a:t>
            </a:r>
            <a:r>
              <a:rPr lang="en-US" sz="2800" baseline="0" dirty="0" smtClean="0">
                <a:latin typeface="Century Gothic" pitchFamily="34" charset="0"/>
              </a:rPr>
              <a:t>  the</a:t>
            </a:r>
            <a:r>
              <a:rPr lang="en-US" sz="2800" dirty="0" smtClean="0">
                <a:latin typeface="Century Gothic" pitchFamily="34" charset="0"/>
              </a:rPr>
              <a:t> fat particles in milk have been </a:t>
            </a:r>
            <a:r>
              <a:rPr lang="en-US" sz="2800" u="sng" dirty="0" smtClean="0">
                <a:latin typeface="Century Gothic" pitchFamily="34" charset="0"/>
              </a:rPr>
              <a:t>broken down </a:t>
            </a:r>
            <a:r>
              <a:rPr lang="en-US" sz="2800" dirty="0" smtClean="0">
                <a:latin typeface="Century Gothic" pitchFamily="34" charset="0"/>
              </a:rPr>
              <a:t>and evenly distributed so they cannot join together again.  </a:t>
            </a:r>
            <a:r>
              <a:rPr kumimoji="0" lang="en-US" sz="2800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  </a:t>
            </a:r>
            <a:endParaRPr lang="en-US" sz="2800" u="sng" noProof="0" dirty="0" smtClean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55098"/>
            <a:ext cx="7711440" cy="1087902"/>
          </a:xfrm>
        </p:spPr>
        <p:txBody>
          <a:bodyPr>
            <a:noAutofit/>
          </a:bodyPr>
          <a:lstStyle/>
          <a:p>
            <a:r>
              <a:rPr lang="en-US" sz="7200" u="sng" dirty="0" smtClean="0">
                <a:latin typeface="Century Gothic" pitchFamily="34" charset="0"/>
              </a:rPr>
              <a:t>Types of Milk</a:t>
            </a:r>
            <a:endParaRPr lang="en-US" sz="7200" u="sng" dirty="0">
              <a:latin typeface="Century Gothic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066800"/>
            <a:ext cx="8610600" cy="609600"/>
          </a:xfrm>
        </p:spPr>
        <p:txBody>
          <a:bodyPr>
            <a:normAutofit/>
          </a:bodyPr>
          <a:lstStyle/>
          <a:p>
            <a:pPr marL="541782" indent="-514350" algn="l">
              <a:buClrTx/>
            </a:pPr>
            <a:r>
              <a:rPr lang="en-US" sz="3000" dirty="0" smtClean="0">
                <a:solidFill>
                  <a:schemeClr val="tx1"/>
                </a:solidFill>
              </a:rPr>
              <a:t>8.  There are several types of Milk: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2974046"/>
              </p:ext>
            </p:extLst>
          </p:nvPr>
        </p:nvGraphicFramePr>
        <p:xfrm>
          <a:off x="533400" y="1600200"/>
          <a:ext cx="8305800" cy="5149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2900"/>
                <a:gridCol w="4152900"/>
              </a:tblGrid>
              <a:tr h="495835">
                <a:tc>
                  <a:txBody>
                    <a:bodyPr/>
                    <a:lstStyle/>
                    <a:p>
                      <a:pPr algn="ctr"/>
                      <a:r>
                        <a:rPr lang="en-US" sz="2000" b="0" u="sng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Type of Milk</a:t>
                      </a:r>
                      <a:endParaRPr lang="en-US" sz="2000" b="0" u="sng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u="sng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Description</a:t>
                      </a:r>
                      <a:endParaRPr lang="en-US" sz="2000" b="0" u="sng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75009"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a. 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  Whole Milk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Contains the highest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 amount of fat-(At least 3.25% or more)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835"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b.  2% Milk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Contains only 2% milk-fat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835"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c.  1% Milk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Contains only 1%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 milk-fat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835"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d.  Skim Milk 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(Fat-Free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 Milk)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Contains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 no fat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85425"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e.  Non-Fat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 Dry Milk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Made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 by removing most of the fat and water. When reconstituted it is like Skim milk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85425"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f.  Evaporated Milk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Whole milk that has half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 of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 water evaporated out of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 it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55098"/>
            <a:ext cx="7406640" cy="1087902"/>
          </a:xfrm>
        </p:spPr>
        <p:txBody>
          <a:bodyPr>
            <a:noAutofit/>
          </a:bodyPr>
          <a:lstStyle/>
          <a:p>
            <a:r>
              <a:rPr lang="en-US" sz="7000" u="sng" dirty="0" smtClean="0"/>
              <a:t>Types of Milk, cont.</a:t>
            </a:r>
            <a:endParaRPr lang="en-US" sz="7000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066800"/>
            <a:ext cx="8686800" cy="609600"/>
          </a:xfrm>
        </p:spPr>
        <p:txBody>
          <a:bodyPr>
            <a:normAutofit/>
          </a:bodyPr>
          <a:lstStyle/>
          <a:p>
            <a:pPr marL="541782" indent="-514350" algn="l">
              <a:buClrTx/>
            </a:pPr>
            <a:r>
              <a:rPr lang="en-US" sz="3000" dirty="0" smtClean="0">
                <a:solidFill>
                  <a:schemeClr val="tx1"/>
                </a:solidFill>
                <a:latin typeface="Century Gothic" pitchFamily="34" charset="0"/>
              </a:rPr>
              <a:t>8.  There are several types of Milk: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8346627"/>
              </p:ext>
            </p:extLst>
          </p:nvPr>
        </p:nvGraphicFramePr>
        <p:xfrm>
          <a:off x="228600" y="1737360"/>
          <a:ext cx="8686800" cy="390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3981"/>
                <a:gridCol w="4092819"/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000" b="0" u="sng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Type of Milk</a:t>
                      </a:r>
                      <a:endParaRPr lang="en-US" sz="2000" b="0" u="sng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u="sng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Description</a:t>
                      </a:r>
                      <a:endParaRPr lang="en-US" sz="2000" b="0" u="sng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g.  Sweetened Condensed Milk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Milk with sugar added and then had water evaporated out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h.  UHT Milk (Ultra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 High Temperature)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Milk heated to 280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sym typeface="Symbol"/>
                        </a:rPr>
                        <a:t> for 2 seconds to kill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sym typeface="Symbol"/>
                        </a:rPr>
                        <a:t> bacteria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i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.  Lactose Free Milk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Milk that has had the lactose sugar removed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j. 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Buttermilk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Milk with lactic acid added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l.  Flavored Milk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Milk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 with flavorings added (chocolate, strawberry, etc.)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5098"/>
            <a:ext cx="9144000" cy="1087902"/>
          </a:xfrm>
        </p:spPr>
        <p:txBody>
          <a:bodyPr>
            <a:noAutofit/>
          </a:bodyPr>
          <a:lstStyle/>
          <a:p>
            <a:r>
              <a:rPr lang="en-US" sz="7200" u="sng" dirty="0" smtClean="0">
                <a:latin typeface="Century Gothic" pitchFamily="34" charset="0"/>
              </a:rPr>
              <a:t>Cooking With Milk</a:t>
            </a:r>
            <a:endParaRPr lang="en-US" sz="7200" u="sng" dirty="0">
              <a:latin typeface="Century Gothic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066800"/>
            <a:ext cx="8153400" cy="2514600"/>
          </a:xfrm>
        </p:spPr>
        <p:txBody>
          <a:bodyPr>
            <a:normAutofit/>
          </a:bodyPr>
          <a:lstStyle/>
          <a:p>
            <a:pPr marL="541782" indent="-514350" algn="l">
              <a:buClrTx/>
              <a:buAutoNum type="arabicPeriod" startAt="9"/>
            </a:pPr>
            <a:r>
              <a:rPr lang="en-US" sz="3000" dirty="0" smtClean="0">
                <a:solidFill>
                  <a:schemeClr val="tx1"/>
                </a:solidFill>
              </a:rPr>
              <a:t>Milk products </a:t>
            </a:r>
            <a:r>
              <a:rPr lang="en-US" sz="3000" u="sng" dirty="0" smtClean="0">
                <a:solidFill>
                  <a:schemeClr val="tx1"/>
                </a:solidFill>
              </a:rPr>
              <a:t>scorch</a:t>
            </a:r>
            <a:r>
              <a:rPr lang="en-US" sz="3000" dirty="0" smtClean="0">
                <a:solidFill>
                  <a:schemeClr val="tx1"/>
                </a:solidFill>
              </a:rPr>
              <a:t> easily.</a:t>
            </a:r>
          </a:p>
          <a:p>
            <a:pPr marL="541782" indent="-514350" algn="l">
              <a:buClrTx/>
              <a:buAutoNum type="arabicPeriod" startAt="9"/>
            </a:pPr>
            <a:r>
              <a:rPr lang="en-US" sz="3000" dirty="0" smtClean="0">
                <a:solidFill>
                  <a:schemeClr val="tx1"/>
                </a:solidFill>
              </a:rPr>
              <a:t>Scorching occurs when the proteins in milk are </a:t>
            </a:r>
            <a:r>
              <a:rPr lang="en-US" sz="3000" u="sng" dirty="0" smtClean="0">
                <a:solidFill>
                  <a:schemeClr val="tx1"/>
                </a:solidFill>
              </a:rPr>
              <a:t>overcooked</a:t>
            </a:r>
            <a:r>
              <a:rPr lang="en-US" sz="3000" dirty="0" smtClean="0">
                <a:solidFill>
                  <a:schemeClr val="tx1"/>
                </a:solidFill>
              </a:rPr>
              <a:t>.  They fall and cling to the bottom of the pan.  They create a thick, black layer that is difficult to remove.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l="7500" r="12500"/>
          <a:stretch>
            <a:fillRect/>
          </a:stretch>
        </p:blipFill>
        <p:spPr bwMode="auto">
          <a:xfrm>
            <a:off x="2819400" y="3544044"/>
            <a:ext cx="3733800" cy="31139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5098"/>
            <a:ext cx="9144000" cy="1087902"/>
          </a:xfrm>
        </p:spPr>
        <p:txBody>
          <a:bodyPr>
            <a:noAutofit/>
          </a:bodyPr>
          <a:lstStyle/>
          <a:p>
            <a:r>
              <a:rPr lang="en-US" sz="7200" u="sng" dirty="0" smtClean="0">
                <a:latin typeface="Century Gothic" pitchFamily="34" charset="0"/>
              </a:rPr>
              <a:t>Cooking Milk, </a:t>
            </a:r>
            <a:r>
              <a:rPr lang="en-US" sz="6000" u="sng" dirty="0" smtClean="0">
                <a:latin typeface="Century Gothic" pitchFamily="34" charset="0"/>
              </a:rPr>
              <a:t>cont.</a:t>
            </a:r>
            <a:endParaRPr lang="en-US" sz="6000" u="sng" dirty="0">
              <a:latin typeface="Century Gothic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066800"/>
            <a:ext cx="8229600" cy="5562600"/>
          </a:xfrm>
        </p:spPr>
        <p:txBody>
          <a:bodyPr>
            <a:normAutofit/>
          </a:bodyPr>
          <a:lstStyle/>
          <a:p>
            <a:pPr marL="541782" indent="-514350" algn="l">
              <a:buClrTx/>
              <a:buAutoNum type="arabicPeriod" startAt="11"/>
            </a:pPr>
            <a:r>
              <a:rPr lang="en-US" sz="3000" dirty="0" smtClean="0">
                <a:solidFill>
                  <a:schemeClr val="tx1"/>
                </a:solidFill>
              </a:rPr>
              <a:t>To prevent scorching, cook milk on </a:t>
            </a:r>
            <a:r>
              <a:rPr lang="en-US" sz="3000" u="sng" dirty="0" smtClean="0">
                <a:solidFill>
                  <a:schemeClr val="tx1"/>
                </a:solidFill>
              </a:rPr>
              <a:t>low heat </a:t>
            </a:r>
            <a:r>
              <a:rPr lang="en-US" sz="3000" dirty="0" smtClean="0">
                <a:solidFill>
                  <a:schemeClr val="tx1"/>
                </a:solidFill>
              </a:rPr>
              <a:t>and </a:t>
            </a:r>
            <a:r>
              <a:rPr lang="en-US" sz="3000" u="sng" dirty="0" smtClean="0">
                <a:solidFill>
                  <a:schemeClr val="tx1"/>
                </a:solidFill>
              </a:rPr>
              <a:t>stir it constantly</a:t>
            </a:r>
            <a:r>
              <a:rPr lang="en-US" sz="3000" dirty="0" smtClean="0">
                <a:solidFill>
                  <a:schemeClr val="tx1"/>
                </a:solidFill>
              </a:rPr>
              <a:t> to prevent the proteins from collecting on the bottom of the pan.</a:t>
            </a:r>
          </a:p>
          <a:p>
            <a:pPr marL="541782" indent="-514350" algn="l">
              <a:buClrTx/>
              <a:buAutoNum type="arabicPeriod" startAt="11"/>
            </a:pPr>
            <a:r>
              <a:rPr lang="en-US" sz="3000" dirty="0" smtClean="0">
                <a:solidFill>
                  <a:schemeClr val="tx1"/>
                </a:solidFill>
              </a:rPr>
              <a:t>Heating milk in the </a:t>
            </a:r>
            <a:r>
              <a:rPr lang="en-US" sz="3000" u="sng" dirty="0" smtClean="0">
                <a:solidFill>
                  <a:schemeClr val="tx1"/>
                </a:solidFill>
              </a:rPr>
              <a:t>microwave</a:t>
            </a:r>
            <a:r>
              <a:rPr lang="en-US" sz="3000" dirty="0" smtClean="0">
                <a:solidFill>
                  <a:schemeClr val="tx1"/>
                </a:solidFill>
              </a:rPr>
              <a:t> will also prevent scorching.   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3657600"/>
            <a:ext cx="3810000" cy="2847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638</TotalTime>
  <Words>454</Words>
  <Application>Microsoft Office PowerPoint</Application>
  <PresentationFormat>On-screen Show (4:3)</PresentationFormat>
  <Paragraphs>51</Paragraphs>
  <Slides>9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Milk</vt:lpstr>
      <vt:lpstr>Milk</vt:lpstr>
      <vt:lpstr>Nutrients In Milk</vt:lpstr>
      <vt:lpstr>Processing Milk</vt:lpstr>
      <vt:lpstr>Types of Milk</vt:lpstr>
      <vt:lpstr>Types of Milk, cont.</vt:lpstr>
      <vt:lpstr>Cooking With Milk</vt:lpstr>
      <vt:lpstr>Cooking Milk, cont.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lschiers</dc:creator>
  <cp:lastModifiedBy>Jenn Russell</cp:lastModifiedBy>
  <cp:revision>87</cp:revision>
  <dcterms:created xsi:type="dcterms:W3CDTF">2009-10-31T02:32:45Z</dcterms:created>
  <dcterms:modified xsi:type="dcterms:W3CDTF">2014-02-21T19:55:46Z</dcterms:modified>
</cp:coreProperties>
</file>