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11" r:id="rId3"/>
    <p:sldMasterId id="2147483726" r:id="rId4"/>
  </p:sldMasterIdLst>
  <p:notesMasterIdLst>
    <p:notesMasterId r:id="rId27"/>
  </p:notesMasterIdLst>
  <p:sldIdLst>
    <p:sldId id="256" r:id="rId5"/>
    <p:sldId id="279" r:id="rId6"/>
    <p:sldId id="259" r:id="rId7"/>
    <p:sldId id="291" r:id="rId8"/>
    <p:sldId id="280" r:id="rId9"/>
    <p:sldId id="281" r:id="rId10"/>
    <p:sldId id="292" r:id="rId11"/>
    <p:sldId id="283" r:id="rId12"/>
    <p:sldId id="293" r:id="rId13"/>
    <p:sldId id="284" r:id="rId14"/>
    <p:sldId id="288" r:id="rId15"/>
    <p:sldId id="285" r:id="rId16"/>
    <p:sldId id="286" r:id="rId17"/>
    <p:sldId id="287" r:id="rId18"/>
    <p:sldId id="257" r:id="rId19"/>
    <p:sldId id="282" r:id="rId20"/>
    <p:sldId id="261" r:id="rId21"/>
    <p:sldId id="272" r:id="rId22"/>
    <p:sldId id="273" r:id="rId23"/>
    <p:sldId id="289" r:id="rId24"/>
    <p:sldId id="275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8D637-D65D-471A-8A5F-00870814DBD2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57888-FEDF-4C97-9B79-CAF8C1A585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2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57888-FEDF-4C97-9B79-CAF8C1A585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0B4967-C5F3-4D59-8E73-D6EE742EDE2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7E844F-7B34-47F0-8DD0-B4F84990A04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2534B69-BBCD-4D83-8400-D8A76530D8AB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CCA568-56C1-461D-82C0-DF503C150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B69-BBCD-4D83-8400-D8A76530D8AB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A568-56C1-461D-82C0-DF503C150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2534B69-BBCD-4D83-8400-D8A76530D8AB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5CCA568-56C1-461D-82C0-DF503C150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6EA0B0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5303B8D-C0AC-4266-9490-95D76CA8E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77414"/>
      </p:ext>
    </p:extLst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FA79-777C-4B62-A73C-FBE05D7DBEF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93617"/>
      </p:ext>
    </p:extLst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2ACBD9-6E27-49A7-A6D3-25F2AA9E63E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9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6C1016-6A00-40F9-A597-D3FCB5B5FD5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79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5B2D09-462A-42A3-BC40-15C9BC8224D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28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A8CF9A-E4C6-4771-878C-C2E5C192061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73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33DE-E70B-4FD9-B457-5558B4D60DF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83339"/>
      </p:ext>
    </p:extLst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CBD1B5-B633-4921-B648-40B5903F5BF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47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B69-BBCD-4D83-8400-D8A76530D8AB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CCA568-56C1-461D-82C0-DF503C150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7DD077-3D2A-421C-8FD3-BE0718BBEB2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02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8363-8496-42A4-9A6F-4800BFB5F64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78692"/>
      </p:ext>
    </p:extLst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D8F0-8403-4F4F-8EF0-137C010203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58610"/>
      </p:ext>
    </p:extLst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DA3E-14AA-4944-B660-9E7EC951FC0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75329"/>
      </p:ext>
    </p:extLst>
  </p:cSld>
  <p:clrMapOvr>
    <a:masterClrMapping/>
  </p:clrMapOvr>
  <p:transition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CBA3-57ED-46E0-B688-34528A1DBA9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05068"/>
      </p:ext>
    </p:extLst>
  </p:cSld>
  <p:clrMapOvr>
    <a:masterClrMapping/>
  </p:clrMapOvr>
  <p:transition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B90C-4E47-4B47-BE8D-EF26B3C540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8216"/>
      </p:ext>
    </p:extLst>
  </p:cSld>
  <p:clrMapOvr>
    <a:masterClrMapping/>
  </p:clrMapOvr>
  <p:transition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6EA0B0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5303B8D-C0AC-4266-9490-95D76CA8E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15745"/>
      </p:ext>
    </p:extLst>
  </p:cSld>
  <p:clrMapOvr>
    <a:masterClrMapping/>
  </p:clrMapOvr>
  <p:transition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FA79-777C-4B62-A73C-FBE05D7DBEF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08437"/>
      </p:ext>
    </p:extLst>
  </p:cSld>
  <p:clrMapOvr>
    <a:masterClrMapping/>
  </p:clrMapOvr>
  <p:transition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2ACBD9-6E27-49A7-A6D3-25F2AA9E63E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6C1016-6A00-40F9-A597-D3FCB5B5FD5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0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B69-BBCD-4D83-8400-D8A76530D8AB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5CCA568-56C1-461D-82C0-DF503C150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5B2D09-462A-42A3-BC40-15C9BC8224D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03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A8CF9A-E4C6-4771-878C-C2E5C192061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39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33DE-E70B-4FD9-B457-5558B4D60DF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71797"/>
      </p:ext>
    </p:extLst>
  </p:cSld>
  <p:clrMapOvr>
    <a:masterClrMapping/>
  </p:clrMapOvr>
  <p:transition>
    <p:strips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CBD1B5-B633-4921-B648-40B5903F5BF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09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7DD077-3D2A-421C-8FD3-BE0718BBEB2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52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8363-8496-42A4-9A6F-4800BFB5F64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72710"/>
      </p:ext>
    </p:extLst>
  </p:cSld>
  <p:clrMapOvr>
    <a:masterClrMapping/>
  </p:clrMapOvr>
  <p:transition>
    <p:strips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D8F0-8403-4F4F-8EF0-137C010203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5254"/>
      </p:ext>
    </p:extLst>
  </p:cSld>
  <p:clrMapOvr>
    <a:masterClrMapping/>
  </p:clrMapOvr>
  <p:transition>
    <p:strips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DA3E-14AA-4944-B660-9E7EC951FC0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15469"/>
      </p:ext>
    </p:extLst>
  </p:cSld>
  <p:clrMapOvr>
    <a:masterClrMapping/>
  </p:clrMapOvr>
  <p:transition>
    <p:strips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CBA3-57ED-46E0-B688-34528A1DBA9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63548"/>
      </p:ext>
    </p:extLst>
  </p:cSld>
  <p:clrMapOvr>
    <a:masterClrMapping/>
  </p:clrMapOvr>
  <p:transition>
    <p:strips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B90C-4E47-4B47-BE8D-EF26B3C540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29883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534B69-BBCD-4D83-8400-D8A76530D8AB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5CCA568-56C1-461D-82C0-DF503C150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6EA0B0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5303B8D-C0AC-4266-9490-95D76CA8E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47539"/>
      </p:ext>
    </p:extLst>
  </p:cSld>
  <p:clrMapOvr>
    <a:masterClrMapping/>
  </p:clrMapOvr>
  <p:transition>
    <p:strips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FA79-777C-4B62-A73C-FBE05D7DBEF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16998"/>
      </p:ext>
    </p:extLst>
  </p:cSld>
  <p:clrMapOvr>
    <a:masterClrMapping/>
  </p:clrMapOvr>
  <p:transition>
    <p:strips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2ACBD9-6E27-49A7-A6D3-25F2AA9E63E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85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6C1016-6A00-40F9-A597-D3FCB5B5FD5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09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5B2D09-462A-42A3-BC40-15C9BC8224D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50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A8CF9A-E4C6-4771-878C-C2E5C192061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7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33DE-E70B-4FD9-B457-5558B4D60DF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15136"/>
      </p:ext>
    </p:extLst>
  </p:cSld>
  <p:clrMapOvr>
    <a:masterClrMapping/>
  </p:clrMapOvr>
  <p:transition>
    <p:strips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CBD1B5-B633-4921-B648-40B5903F5BF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7DD077-3D2A-421C-8FD3-BE0718BBEB2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34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8363-8496-42A4-9A6F-4800BFB5F64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04162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534B69-BBCD-4D83-8400-D8A76530D8AB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5CCA568-56C1-461D-82C0-DF503C150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D8F0-8403-4F4F-8EF0-137C010203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53487"/>
      </p:ext>
    </p:extLst>
  </p:cSld>
  <p:clrMapOvr>
    <a:masterClrMapping/>
  </p:clrMapOvr>
  <p:transition>
    <p:strips dir="r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DA3E-14AA-4944-B660-9E7EC951FC0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5022"/>
      </p:ext>
    </p:extLst>
  </p:cSld>
  <p:clrMapOvr>
    <a:masterClrMapping/>
  </p:clrMapOvr>
  <p:transition>
    <p:strips dir="r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CBA3-57ED-46E0-B688-34528A1DBA9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98274"/>
      </p:ext>
    </p:extLst>
  </p:cSld>
  <p:clrMapOvr>
    <a:masterClrMapping/>
  </p:clrMapOvr>
  <p:transition>
    <p:strips dir="r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B90C-4E47-4B47-BE8D-EF26B3C540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85353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B69-BBCD-4D83-8400-D8A76530D8AB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CCA568-56C1-461D-82C0-DF503C150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B69-BBCD-4D83-8400-D8A76530D8AB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CCA568-56C1-461D-82C0-DF503C150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4B69-BBCD-4D83-8400-D8A76530D8AB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CCA568-56C1-461D-82C0-DF503C150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2534B69-BBCD-4D83-8400-D8A76530D8AB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5CCA568-56C1-461D-82C0-DF503C150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534B69-BBCD-4D83-8400-D8A76530D8AB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CCA568-56C1-461D-82C0-DF503C150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2CFC6-1708-4283-8DA0-D51C11BBA52A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1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trips dir="ru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2CFC6-1708-4283-8DA0-D51C11BBA52A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8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ransition>
    <p:strips dir="ru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2CFC6-1708-4283-8DA0-D51C11BBA52A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ransition>
    <p:strips dir="ru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hgtv.com/designers-portfolio/room/asian/dining-rooms/1787/index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hgtv.com/designers-portfolio/room/contemporary/bedrooms/280/index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v=yj_BajUoQl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hgtv.com/designers-portfolio/room/transitional/dining-rooms/1597/index.html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hgtv.com/designers-portfolio/room/tuscan/living-areas/1640/index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gtv.com/designers-portfolio/room/contemporary/dining-rooms/1539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hgtv.com/designers-portfolio/room/modern/bedrooms/1012/index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hgtv.com/designers-portfolio/room/contemporary/dining-rooms/1791/index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Principles of Design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en-US" sz="4800" dirty="0" smtClean="0"/>
              <a:t>Principles are considered the “rules” of design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Repetition Rhythm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1600200"/>
            <a:ext cx="3886200" cy="2209800"/>
          </a:xfrm>
        </p:spPr>
        <p:txBody>
          <a:bodyPr/>
          <a:lstStyle/>
          <a:p>
            <a:r>
              <a:rPr lang="en-US" dirty="0" smtClean="0"/>
              <a:t>A design tool is repeated</a:t>
            </a:r>
          </a:p>
          <a:p>
            <a:r>
              <a:rPr lang="en-US" dirty="0" smtClean="0"/>
              <a:t>Leads the eye from one point to another</a:t>
            </a:r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733800"/>
            <a:ext cx="3270088" cy="2697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4" descr="orla_k_cclassic_livinglow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676400"/>
            <a:ext cx="4530055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Transition Rhythm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When lines change direction by flowing in a curve, or when curved lines lead the eye from one object to another.</a:t>
            </a:r>
          </a:p>
          <a:p>
            <a:pPr lvl="0"/>
            <a:r>
              <a:rPr lang="en-US" dirty="0" smtClean="0"/>
              <a:t>Examples: Arched doorways, draperies with swags, and a sofa with a back that curves into the arms.</a:t>
            </a:r>
          </a:p>
        </p:txBody>
      </p:sp>
      <p:pic>
        <p:nvPicPr>
          <p:cNvPr id="5" name="Picture 2" descr="http://www.thaigardendesign.com/.a/6a010534c75d2a970c011570c0d59b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1"/>
            <a:ext cx="4063999" cy="304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6" name="Picture 7" descr="interior-arche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r="7408"/>
          <a:stretch>
            <a:fillRect/>
          </a:stretch>
        </p:blipFill>
        <p:spPr>
          <a:xfrm>
            <a:off x="228600" y="4038600"/>
            <a:ext cx="2990615" cy="2422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Radiation Rhythm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3886200" cy="4572000"/>
          </a:xfrm>
        </p:spPr>
        <p:txBody>
          <a:bodyPr/>
          <a:lstStyle/>
          <a:p>
            <a:r>
              <a:rPr lang="en-US" dirty="0" smtClean="0"/>
              <a:t>Radiation occurs when lines radiate, or move outward, from a central point. </a:t>
            </a:r>
          </a:p>
          <a:p>
            <a:r>
              <a:rPr lang="en-US" dirty="0" smtClean="0"/>
              <a:t>Chairs arranged around a round table</a:t>
            </a:r>
          </a:p>
          <a:p>
            <a:r>
              <a:rPr lang="en-US" dirty="0" smtClean="0"/>
              <a:t>Grouping small pictures around a large one</a:t>
            </a:r>
            <a:endParaRPr lang="en-US" dirty="0"/>
          </a:p>
        </p:txBody>
      </p:sp>
      <p:pic>
        <p:nvPicPr>
          <p:cNvPr id="5" name="Picture 2" descr="http://img.hgtv.com/HGTV/2007/08/22/Kim-Ammie-Bright-Brown-Dining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876800" cy="3657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Gradation Rhythm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600200"/>
            <a:ext cx="38862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Moves your eye from light to dark or from small to large</a:t>
            </a:r>
          </a:p>
          <a:p>
            <a:r>
              <a:rPr lang="en-US" dirty="0" smtClean="0"/>
              <a:t>A gradual change is usually more pleasing than an abrupt one.</a:t>
            </a:r>
            <a:endParaRPr lang="en-US" dirty="0"/>
          </a:p>
        </p:txBody>
      </p:sp>
      <p:pic>
        <p:nvPicPr>
          <p:cNvPr id="5" name="Picture 4" descr="http://img.hgtv.com/HGTV/2004/03/08/brownrigg_masterbr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953000" cy="3714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6" name="Picture 12" descr="nesting-table-ntr-40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114800" y="4419600"/>
            <a:ext cx="2514600" cy="2313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Opposition Rhythm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When lines come together to form right angles</a:t>
            </a:r>
          </a:p>
          <a:p>
            <a:pPr lvl="0"/>
            <a:r>
              <a:rPr lang="en-US" dirty="0" smtClean="0"/>
              <a:t>Examples: square corners of a doorway, a sofa with arms at right angles to the back.</a:t>
            </a:r>
          </a:p>
        </p:txBody>
      </p:sp>
      <p:pic>
        <p:nvPicPr>
          <p:cNvPr id="5" name="Picture 2" descr="renovated patio has retro fe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3860799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6" name="Content Placeholder 5" descr="black and white.bmp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67200" y="4191000"/>
            <a:ext cx="3432431" cy="2285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2"/>
                </a:solidFill>
              </a:rPr>
              <a:t>Scale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Relates to the size of a design in relation to the surrounding area in which it is placed </a:t>
            </a:r>
          </a:p>
          <a:p>
            <a:endParaRPr lang="en-US" sz="3600" dirty="0" smtClean="0"/>
          </a:p>
          <a:p>
            <a:r>
              <a:rPr lang="en-US" sz="3600" dirty="0" smtClean="0"/>
              <a:t>Example:  too small of furniture</a:t>
            </a:r>
            <a:endParaRPr lang="en-US" sz="360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8652" y="1676400"/>
            <a:ext cx="2828148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5" name="Picture 10" descr="proportion"/>
          <p:cNvPicPr>
            <a:picLocks noChangeAspect="1" noChangeArrowheads="1"/>
          </p:cNvPicPr>
          <p:nvPr/>
        </p:nvPicPr>
        <p:blipFill>
          <a:blip r:embed="rId4"/>
          <a:srcRect l="10345" t="20396" r="13792" b="16147"/>
          <a:stretch>
            <a:fillRect/>
          </a:stretch>
        </p:blipFill>
        <p:spPr bwMode="auto">
          <a:xfrm>
            <a:off x="4495800" y="4343400"/>
            <a:ext cx="3233057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419600" y="2743200"/>
            <a:ext cx="141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Here!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Proportion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0" y="1600200"/>
            <a:ext cx="3048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Refers to the size relationships that can be found </a:t>
            </a:r>
            <a:r>
              <a:rPr lang="en-US" b="1" dirty="0" smtClean="0"/>
              <a:t>within</a:t>
            </a:r>
            <a:r>
              <a:rPr lang="en-US" dirty="0" smtClean="0"/>
              <a:t> an object or design.</a:t>
            </a:r>
          </a:p>
          <a:p>
            <a:r>
              <a:rPr lang="en-US" dirty="0" smtClean="0"/>
              <a:t>Ignoring proportion may be the most common reason that a room setting just doesn’t look right.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76400"/>
            <a:ext cx="3389836" cy="3019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26490" r="8304" b="7692"/>
          <a:stretch>
            <a:fillRect/>
          </a:stretch>
        </p:blipFill>
        <p:spPr bwMode="auto">
          <a:xfrm>
            <a:off x="152400" y="1676400"/>
            <a:ext cx="26416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Proportion</a:t>
            </a:r>
            <a:br>
              <a:rPr lang="en-US" sz="3600" dirty="0" smtClean="0">
                <a:solidFill>
                  <a:schemeClr val="bg2"/>
                </a:solidFill>
              </a:rPr>
            </a:br>
            <a:r>
              <a:rPr lang="en-US" sz="3600" dirty="0" smtClean="0">
                <a:solidFill>
                  <a:schemeClr val="bg2"/>
                </a:solidFill>
              </a:rPr>
              <a:t>“The Golden Mean”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886200" cy="4963633"/>
          </a:xfrm>
        </p:spPr>
        <p:txBody>
          <a:bodyPr>
            <a:noAutofit/>
          </a:bodyPr>
          <a:lstStyle/>
          <a:p>
            <a:r>
              <a:rPr lang="en-US" sz="3200" dirty="0" smtClean="0"/>
              <a:t>Is the ratio of all the parts to the whole design</a:t>
            </a:r>
          </a:p>
          <a:p>
            <a:r>
              <a:rPr lang="en-US" sz="3200" dirty="0" smtClean="0"/>
              <a:t>A ratio of 2:3 is the best </a:t>
            </a:r>
          </a:p>
          <a:p>
            <a:r>
              <a:rPr lang="en-US" sz="3200" dirty="0" smtClean="0"/>
              <a:t>A ratio of 5:8 also works well</a:t>
            </a:r>
          </a:p>
          <a:p>
            <a:r>
              <a:rPr lang="en-US" sz="3200" dirty="0" smtClean="0"/>
              <a:t>A ratio of 4:4 is not a pleasing design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52600"/>
            <a:ext cx="4928358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“The Golden Mean”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096000" y="1589567"/>
            <a:ext cx="3047999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The ratio of 2:3 is used to decide where to put the wainscoting</a:t>
            </a:r>
            <a:endParaRPr lang="en-US" dirty="0"/>
          </a:p>
        </p:txBody>
      </p:sp>
      <p:pic>
        <p:nvPicPr>
          <p:cNvPr id="29698" name="Picture 2" descr="http://img.hgtv.com/HGTV/2007/02/14/sassaman_diningroom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5857875" cy="4400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“The Golden Mean"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3276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The golden mean can also be used to measure room elements against one another</a:t>
            </a:r>
            <a:endParaRPr lang="en-US" dirty="0"/>
          </a:p>
        </p:txBody>
      </p:sp>
      <p:pic>
        <p:nvPicPr>
          <p:cNvPr id="7170" name="Picture 2" descr="http://img.hgtv.com/HGTV/2007/03/07/wisniewske_lr_thorpe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76400"/>
            <a:ext cx="5816599" cy="4362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4648200" y="3657600"/>
            <a:ext cx="1524000" cy="7620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29200" y="2438400"/>
            <a:ext cx="762000" cy="1588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335372">
            <a:off x="5270648" y="36160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mm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20574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2.6 mm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Vocabulary Builder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</a:p>
          <a:p>
            <a:r>
              <a:rPr lang="en-US" dirty="0" smtClean="0"/>
              <a:t>Proportion</a:t>
            </a:r>
          </a:p>
          <a:p>
            <a:r>
              <a:rPr lang="en-US" dirty="0" smtClean="0"/>
              <a:t>Balance</a:t>
            </a:r>
          </a:p>
          <a:p>
            <a:r>
              <a:rPr lang="en-US" dirty="0" smtClean="0"/>
              <a:t>Rhythm</a:t>
            </a:r>
          </a:p>
          <a:p>
            <a:r>
              <a:rPr lang="en-US" dirty="0" smtClean="0"/>
              <a:t>Emphasis</a:t>
            </a:r>
          </a:p>
          <a:p>
            <a:r>
              <a:rPr lang="en-US" dirty="0" smtClean="0"/>
              <a:t>Harmony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What do these words mean outside the world of design?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Emphasis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center of interest in a room.</a:t>
            </a:r>
          </a:p>
          <a:p>
            <a:r>
              <a:rPr lang="en-US" dirty="0" smtClean="0"/>
              <a:t>Draws your attention.</a:t>
            </a:r>
          </a:p>
          <a:p>
            <a:r>
              <a:rPr lang="en-US" dirty="0" smtClean="0"/>
              <a:t>Can be one large object, or a collection of smaller ones.</a:t>
            </a:r>
          </a:p>
          <a:p>
            <a:r>
              <a:rPr lang="en-US" dirty="0" smtClean="0"/>
              <a:t>Should be dominant, but not overpower the rest of the room.</a:t>
            </a:r>
            <a:endParaRPr lang="en-US" dirty="0"/>
          </a:p>
        </p:txBody>
      </p:sp>
      <p:pic>
        <p:nvPicPr>
          <p:cNvPr id="5" name="Picture 2" descr="http://www.homedesignfind.com/wp-content/uploads/2008/11/focalpoi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60045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Emphasis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2772" name="Picture 4" descr="http://bp0.blogger.com/_8k6ZA6j9FMU/R4OxFjRl04I/AAAAAAAAAkc/NI6ivIRPxMk/s320/white+wall+with+art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394200" cy="329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32776" name="Picture 8" descr="http://designlab.lovejoydesigns.net/wp-content/uploads/2009/12/FocalPointMan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4377024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Harmony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600200"/>
            <a:ext cx="3886200" cy="4572000"/>
          </a:xfrm>
        </p:spPr>
        <p:txBody>
          <a:bodyPr/>
          <a:lstStyle/>
          <a:p>
            <a:r>
              <a:rPr lang="en-US" dirty="0" smtClean="0"/>
              <a:t>When all parts of a design are related by one idea</a:t>
            </a:r>
          </a:p>
          <a:p>
            <a:r>
              <a:rPr lang="en-US" dirty="0" smtClean="0"/>
              <a:t>Variety within unity is important because variety adds interest to a design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762500" cy="349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2"/>
                </a:solidFill>
              </a:rPr>
              <a:t>Balance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1600200"/>
            <a:ext cx="3505200" cy="5029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Balance provides a feeling of equality</a:t>
            </a:r>
          </a:p>
          <a:p>
            <a:r>
              <a:rPr lang="en-US" sz="3200" dirty="0" smtClean="0"/>
              <a:t>Occurs when the amount, size, or weight of objects on both sides of a center point is equal, or when they </a:t>
            </a:r>
            <a:r>
              <a:rPr lang="en-US" sz="3200" i="1" dirty="0" smtClean="0"/>
              <a:t>appear</a:t>
            </a:r>
            <a:r>
              <a:rPr lang="en-US" sz="3200" dirty="0" smtClean="0"/>
              <a:t> to be equal</a:t>
            </a:r>
          </a:p>
          <a:p>
            <a:pPr>
              <a:buNone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5" name="Picture 2" descr="http://img.hgtv.com/HGTV/2006/12/05/turan_largo3_l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1828800"/>
            <a:ext cx="5181601" cy="3886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4038600" y="1447800"/>
          <a:ext cx="3619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4" imgW="3619500" imgH="4505415" progId="MSGraph.Chart.8">
                  <p:embed followColorScheme="full"/>
                </p:oleObj>
              </mc:Choice>
              <mc:Fallback>
                <p:oleObj name="Chart" r:id="rId4" imgW="3619500" imgH="450541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447800"/>
                        <a:ext cx="3619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28600" y="1600200"/>
            <a:ext cx="3616325" cy="4497388"/>
          </a:xfrm>
        </p:spPr>
        <p:txBody>
          <a:bodyPr/>
          <a:lstStyle/>
          <a:p>
            <a:r>
              <a:rPr lang="en-US" sz="2700" smtClean="0"/>
              <a:t>The feeling of rest</a:t>
            </a:r>
          </a:p>
          <a:p>
            <a:r>
              <a:rPr lang="en-US" sz="2700" smtClean="0"/>
              <a:t>Equal weight on all parts of the room</a:t>
            </a:r>
          </a:p>
          <a:p>
            <a:r>
              <a:rPr lang="en-US" sz="2700" smtClean="0"/>
              <a:t>Formal</a:t>
            </a:r>
          </a:p>
          <a:p>
            <a:pPr lvl="1"/>
            <a:r>
              <a:rPr lang="en-US" sz="2700" smtClean="0"/>
              <a:t>Both sides are the same</a:t>
            </a:r>
          </a:p>
          <a:p>
            <a:r>
              <a:rPr lang="en-US" sz="2700" smtClean="0"/>
              <a:t>Informal</a:t>
            </a:r>
          </a:p>
          <a:p>
            <a:pPr lvl="1"/>
            <a:r>
              <a:rPr lang="en-US" sz="2700" smtClean="0"/>
              <a:t>Sides are different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smtClean="0">
                <a:latin typeface="Lucida Handwriting" pitchFamily="66" charset="0"/>
              </a:rPr>
              <a:t>Balance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4191000" y="2133600"/>
            <a:ext cx="1066800" cy="15240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5791200" y="2133600"/>
            <a:ext cx="1066800" cy="15240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4267200" y="4495800"/>
            <a:ext cx="1066800" cy="15240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867400" y="4267200"/>
            <a:ext cx="685800" cy="685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33" name="Rectangle 13"/>
          <p:cNvSpPr>
            <a:spLocks noChangeArrowheads="1"/>
          </p:cNvSpPr>
          <p:nvPr/>
        </p:nvSpPr>
        <p:spPr bwMode="auto">
          <a:xfrm>
            <a:off x="6858000" y="4572000"/>
            <a:ext cx="609600" cy="8382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5943600" y="5486400"/>
            <a:ext cx="762000" cy="914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5486400" y="2133600"/>
            <a:ext cx="0" cy="4267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36" name="Text Box 16"/>
          <p:cNvSpPr txBox="1">
            <a:spLocks noChangeArrowheads="1"/>
          </p:cNvSpPr>
          <p:nvPr/>
        </p:nvSpPr>
        <p:spPr bwMode="auto">
          <a:xfrm>
            <a:off x="3352800" y="61722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Arial" charset="0"/>
              </a:rPr>
              <a:t>Informal Balance</a:t>
            </a:r>
          </a:p>
        </p:txBody>
      </p:sp>
      <p:sp>
        <p:nvSpPr>
          <p:cNvPr id="1037" name="Text Box 18"/>
          <p:cNvSpPr txBox="1">
            <a:spLocks noChangeArrowheads="1"/>
          </p:cNvSpPr>
          <p:nvPr/>
        </p:nvSpPr>
        <p:spPr bwMode="auto">
          <a:xfrm>
            <a:off x="5622925" y="3617913"/>
            <a:ext cx="138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38" name="Text Box 19"/>
          <p:cNvSpPr txBox="1">
            <a:spLocks noChangeArrowheads="1"/>
          </p:cNvSpPr>
          <p:nvPr/>
        </p:nvSpPr>
        <p:spPr bwMode="auto">
          <a:xfrm>
            <a:off x="5486400" y="3733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Arial" charset="0"/>
              </a:rPr>
              <a:t>Formal Balance</a:t>
            </a:r>
          </a:p>
        </p:txBody>
      </p:sp>
      <p:sp>
        <p:nvSpPr>
          <p:cNvPr id="1039" name="Line 21"/>
          <p:cNvSpPr>
            <a:spLocks noChangeShapeType="1"/>
          </p:cNvSpPr>
          <p:nvPr/>
        </p:nvSpPr>
        <p:spPr bwMode="auto">
          <a:xfrm>
            <a:off x="3276600" y="41148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5848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Symmetrical Balance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886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Formal balance</a:t>
            </a:r>
          </a:p>
          <a:p>
            <a:r>
              <a:rPr lang="en-US" dirty="0" smtClean="0"/>
              <a:t>The arrangement of forms on one side of an imaginary line is the mirror image of the forms on the opposite side. </a:t>
            </a:r>
          </a:p>
          <a:p>
            <a:r>
              <a:rPr lang="en-US" dirty="0" smtClean="0"/>
              <a:t>Convey dignity and quiet</a:t>
            </a:r>
          </a:p>
          <a:p>
            <a:r>
              <a:rPr lang="en-US" dirty="0" smtClean="0"/>
              <a:t>Suggest a feeling of rest and calm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76400"/>
            <a:ext cx="5095875" cy="379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Asymmetrical Balance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10200" y="1600200"/>
            <a:ext cx="37338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Informal balance</a:t>
            </a:r>
          </a:p>
          <a:p>
            <a:r>
              <a:rPr lang="en-US" dirty="0" smtClean="0"/>
              <a:t>Either side of an imaginary ventral line are unmatched, but appear to be in balance.</a:t>
            </a:r>
          </a:p>
          <a:p>
            <a:r>
              <a:rPr lang="en-US" dirty="0" smtClean="0"/>
              <a:t>Consider objects’ apparent weight rather than their actual weight</a:t>
            </a:r>
            <a:endParaRPr lang="en-US" dirty="0"/>
          </a:p>
        </p:txBody>
      </p:sp>
      <p:pic>
        <p:nvPicPr>
          <p:cNvPr id="6" name="Picture 2" descr="http://img.hgtv.com/HGTV/2005/12/05/2Charalambous_duplexadamsmo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528319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_b3c5-evenly-balanced-living-room-interior-desig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295400"/>
            <a:ext cx="4286250" cy="3219450"/>
          </a:xfrm>
          <a:noFill/>
        </p:spPr>
      </p:pic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Is this formal or informal balance?</a:t>
            </a:r>
          </a:p>
        </p:txBody>
      </p:sp>
      <p:pic>
        <p:nvPicPr>
          <p:cNvPr id="4" name="Picture 26" descr="twizzletop"/>
          <p:cNvPicPr>
            <a:picLocks noChangeAspect="1" noChangeArrowheads="1"/>
          </p:cNvPicPr>
          <p:nvPr/>
        </p:nvPicPr>
        <p:blipFill>
          <a:blip r:embed="rId4"/>
          <a:srcRect l="28287" t="-3506" r="15540" b="-1680"/>
          <a:stretch>
            <a:fillRect/>
          </a:stretch>
        </p:blipFill>
        <p:spPr>
          <a:xfrm>
            <a:off x="4648200" y="3024630"/>
            <a:ext cx="4214813" cy="3630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66575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Rhythm			    </a:t>
            </a:r>
            <a:r>
              <a:rPr lang="en-US" sz="2000" dirty="0" smtClean="0">
                <a:solidFill>
                  <a:schemeClr val="bg2"/>
                </a:solidFill>
              </a:rPr>
              <a:t>There are 5 types of Rhythm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886200" cy="4963633"/>
          </a:xfrm>
        </p:spPr>
        <p:txBody>
          <a:bodyPr>
            <a:normAutofit/>
          </a:bodyPr>
          <a:lstStyle/>
          <a:p>
            <a:r>
              <a:rPr lang="en-US" dirty="0" smtClean="0"/>
              <a:t>The principle that suggests connected movement between different parts of a design</a:t>
            </a:r>
          </a:p>
          <a:p>
            <a:r>
              <a:rPr lang="en-US" dirty="0" smtClean="0"/>
              <a:t>Can be created with colors, lines, forms, or textures</a:t>
            </a:r>
          </a:p>
          <a:p>
            <a:r>
              <a:rPr lang="en-US" dirty="0" smtClean="0"/>
              <a:t>Can be achieved in various ways</a:t>
            </a:r>
            <a:endParaRPr lang="en-US" dirty="0"/>
          </a:p>
        </p:txBody>
      </p:sp>
      <p:pic>
        <p:nvPicPr>
          <p:cNvPr id="5" name="Picture 2" descr="http://img.hgtv.com/HGTV/2007/08/22/Kim-Ammie-Brown-Teal-Dining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528319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rhythm: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3525" y="1295401"/>
            <a:ext cx="3089275" cy="4800600"/>
          </a:xfrm>
        </p:spPr>
        <p:txBody>
          <a:bodyPr/>
          <a:lstStyle/>
          <a:p>
            <a:r>
              <a:rPr lang="en-US" sz="2800" dirty="0" smtClean="0"/>
              <a:t>Repetition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Transition</a:t>
            </a:r>
          </a:p>
          <a:p>
            <a:endParaRPr lang="en-US" sz="2800" dirty="0" smtClean="0"/>
          </a:p>
          <a:p>
            <a:r>
              <a:rPr lang="en-US" sz="2800" dirty="0" smtClean="0"/>
              <a:t>Radiation</a:t>
            </a:r>
          </a:p>
          <a:p>
            <a:endParaRPr lang="en-US" sz="2800" dirty="0" smtClean="0"/>
          </a:p>
          <a:p>
            <a:r>
              <a:rPr lang="en-US" sz="2800" dirty="0" smtClean="0"/>
              <a:t>Gradation</a:t>
            </a:r>
          </a:p>
          <a:p>
            <a:endParaRPr lang="en-US" sz="2800" dirty="0" smtClean="0"/>
          </a:p>
          <a:p>
            <a:r>
              <a:rPr lang="en-US" sz="2800" dirty="0" smtClean="0"/>
              <a:t>Contrast and opposition</a:t>
            </a:r>
            <a:endParaRPr lang="en-US" sz="2800" dirty="0"/>
          </a:p>
        </p:txBody>
      </p:sp>
      <p:pic>
        <p:nvPicPr>
          <p:cNvPr id="5" name="Picture 40" descr="store_interi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0" y="1214600"/>
            <a:ext cx="4876800" cy="5190169"/>
          </a:xfrm>
          <a:noFill/>
        </p:spPr>
      </p:pic>
    </p:spTree>
    <p:extLst>
      <p:ext uri="{BB962C8B-B14F-4D97-AF65-F5344CB8AC3E}">
        <p14:creationId xmlns:p14="http://schemas.microsoft.com/office/powerpoint/2010/main" val="263130686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ours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10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1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12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2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3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4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5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6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7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8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9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2193</TotalTime>
  <Words>562</Words>
  <Application>Microsoft Office PowerPoint</Application>
  <PresentationFormat>On-screen Show (4:3)</PresentationFormat>
  <Paragraphs>93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Median</vt:lpstr>
      <vt:lpstr>Concourse</vt:lpstr>
      <vt:lpstr>1_Concourse</vt:lpstr>
      <vt:lpstr>2_Concourse</vt:lpstr>
      <vt:lpstr>Chart</vt:lpstr>
      <vt:lpstr>Principles of Design</vt:lpstr>
      <vt:lpstr>Vocabulary Builder</vt:lpstr>
      <vt:lpstr>Balance</vt:lpstr>
      <vt:lpstr>Balance</vt:lpstr>
      <vt:lpstr>Symmetrical Balance</vt:lpstr>
      <vt:lpstr>Asymmetrical Balance</vt:lpstr>
      <vt:lpstr>Is this formal or informal balance?</vt:lpstr>
      <vt:lpstr>Rhythm       There are 5 types of Rhythm</vt:lpstr>
      <vt:lpstr>Types of rhythm:</vt:lpstr>
      <vt:lpstr>Repetition Rhythm</vt:lpstr>
      <vt:lpstr>Transition Rhythm</vt:lpstr>
      <vt:lpstr>Radiation Rhythm</vt:lpstr>
      <vt:lpstr>Gradation Rhythm</vt:lpstr>
      <vt:lpstr>Opposition Rhythm</vt:lpstr>
      <vt:lpstr>Scale</vt:lpstr>
      <vt:lpstr>Proportion</vt:lpstr>
      <vt:lpstr>Proportion “The Golden Mean”</vt:lpstr>
      <vt:lpstr>“The Golden Mean”</vt:lpstr>
      <vt:lpstr>“The Golden Mean"</vt:lpstr>
      <vt:lpstr>Emphasis</vt:lpstr>
      <vt:lpstr>Emphasis</vt:lpstr>
      <vt:lpstr>Harmony</vt:lpstr>
    </vt:vector>
  </TitlesOfParts>
  <Company>Cache Co.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Design</dc:title>
  <dc:creator>User</dc:creator>
  <cp:lastModifiedBy>Tierra Davis</cp:lastModifiedBy>
  <cp:revision>204</cp:revision>
  <dcterms:created xsi:type="dcterms:W3CDTF">2010-03-22T14:27:53Z</dcterms:created>
  <dcterms:modified xsi:type="dcterms:W3CDTF">2014-09-16T23:50:14Z</dcterms:modified>
</cp:coreProperties>
</file>