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259" r:id="rId3"/>
    <p:sldId id="260" r:id="rId4"/>
    <p:sldId id="261" r:id="rId5"/>
    <p:sldId id="262" r:id="rId6"/>
    <p:sldId id="264" r:id="rId7"/>
    <p:sldId id="265" r:id="rId8"/>
    <p:sldId id="266" r:id="rId9"/>
    <p:sldId id="267" r:id="rId10"/>
    <p:sldId id="283" r:id="rId11"/>
    <p:sldId id="268" r:id="rId12"/>
    <p:sldId id="269" r:id="rId13"/>
    <p:sldId id="270" r:id="rId14"/>
    <p:sldId id="271" r:id="rId15"/>
    <p:sldId id="272" r:id="rId16"/>
    <p:sldId id="273" r:id="rId17"/>
    <p:sldId id="274" r:id="rId18"/>
    <p:sldId id="275" r:id="rId19"/>
    <p:sldId id="285" r:id="rId20"/>
    <p:sldId id="287" r:id="rId21"/>
    <p:sldId id="288" r:id="rId22"/>
    <p:sldId id="276" r:id="rId23"/>
    <p:sldId id="277" r:id="rId24"/>
    <p:sldId id="278" r:id="rId25"/>
    <p:sldId id="279" r:id="rId26"/>
    <p:sldId id="280" r:id="rId27"/>
    <p:sldId id="284"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8EC5A-0707-42F9-A456-4F7846269EC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549AD9EF-94DD-45AC-9680-8DA1EA5C14DB}">
      <dgm:prSet phldrT="[Text]"/>
      <dgm:spPr/>
      <dgm:t>
        <a:bodyPr/>
        <a:lstStyle/>
        <a:p>
          <a:r>
            <a:rPr lang="en-US" dirty="0" smtClean="0"/>
            <a:t>Happy Infant</a:t>
          </a:r>
          <a:endParaRPr lang="en-US" dirty="0"/>
        </a:p>
      </dgm:t>
    </dgm:pt>
    <dgm:pt modelId="{E823FDAF-7028-4FC6-B334-718B8AC0850E}" type="parTrans" cxnId="{39A39D05-D88A-4416-98CA-EA8002957E66}">
      <dgm:prSet/>
      <dgm:spPr/>
      <dgm:t>
        <a:bodyPr/>
        <a:lstStyle/>
        <a:p>
          <a:endParaRPr lang="en-US"/>
        </a:p>
      </dgm:t>
    </dgm:pt>
    <dgm:pt modelId="{4CAE753D-F391-460F-8EF8-D34CCFB1B87F}" type="sibTrans" cxnId="{39A39D05-D88A-4416-98CA-EA8002957E66}">
      <dgm:prSet/>
      <dgm:spPr/>
      <dgm:t>
        <a:bodyPr/>
        <a:lstStyle/>
        <a:p>
          <a:endParaRPr lang="en-US"/>
        </a:p>
      </dgm:t>
    </dgm:pt>
    <dgm:pt modelId="{7B2277D8-80DD-49AE-BDD5-4366A48DCAF7}">
      <dgm:prSet phldrT="[Text]"/>
      <dgm:spPr/>
      <dgm:t>
        <a:bodyPr/>
        <a:lstStyle/>
        <a:p>
          <a:r>
            <a:rPr lang="en-US" dirty="0" smtClean="0"/>
            <a:t>Relaxed and happy parents</a:t>
          </a:r>
          <a:endParaRPr lang="en-US" dirty="0"/>
        </a:p>
      </dgm:t>
    </dgm:pt>
    <dgm:pt modelId="{53A81A75-0F4F-4E25-B6B9-B70FBF50041B}" type="parTrans" cxnId="{046E58DE-65B6-4EF4-917A-11DAC4B168DB}">
      <dgm:prSet/>
      <dgm:spPr/>
      <dgm:t>
        <a:bodyPr/>
        <a:lstStyle/>
        <a:p>
          <a:endParaRPr lang="en-US"/>
        </a:p>
      </dgm:t>
    </dgm:pt>
    <dgm:pt modelId="{C925AB10-00F9-46DF-A6B9-DBB5096CD88E}" type="sibTrans" cxnId="{046E58DE-65B6-4EF4-917A-11DAC4B168DB}">
      <dgm:prSet/>
      <dgm:spPr/>
      <dgm:t>
        <a:bodyPr/>
        <a:lstStyle/>
        <a:p>
          <a:endParaRPr lang="en-US"/>
        </a:p>
      </dgm:t>
    </dgm:pt>
    <dgm:pt modelId="{9B188B97-BE0A-405B-AAAB-FC5F20972B72}">
      <dgm:prSet phldrT="[Text]"/>
      <dgm:spPr/>
      <dgm:t>
        <a:bodyPr/>
        <a:lstStyle/>
        <a:p>
          <a:r>
            <a:rPr lang="en-US" dirty="0" smtClean="0"/>
            <a:t>Parents meet the infant’s needs</a:t>
          </a:r>
          <a:endParaRPr lang="en-US" dirty="0"/>
        </a:p>
      </dgm:t>
    </dgm:pt>
    <dgm:pt modelId="{603AB35A-3E6F-4CDF-A8AA-489D82F62909}" type="parTrans" cxnId="{B220C673-2EEA-4D84-8059-75B11426536E}">
      <dgm:prSet/>
      <dgm:spPr/>
      <dgm:t>
        <a:bodyPr/>
        <a:lstStyle/>
        <a:p>
          <a:endParaRPr lang="en-US"/>
        </a:p>
      </dgm:t>
    </dgm:pt>
    <dgm:pt modelId="{2BC28431-3D7A-449B-A114-AD9C9370645E}" type="sibTrans" cxnId="{B220C673-2EEA-4D84-8059-75B11426536E}">
      <dgm:prSet/>
      <dgm:spPr/>
      <dgm:t>
        <a:bodyPr/>
        <a:lstStyle/>
        <a:p>
          <a:endParaRPr lang="en-US"/>
        </a:p>
      </dgm:t>
    </dgm:pt>
    <dgm:pt modelId="{309A6187-38DD-4138-B048-039A7C89C2E0}" type="pres">
      <dgm:prSet presAssocID="{95C8EC5A-0707-42F9-A456-4F7846269EC8}" presName="cycle" presStyleCnt="0">
        <dgm:presLayoutVars>
          <dgm:dir/>
          <dgm:resizeHandles val="exact"/>
        </dgm:presLayoutVars>
      </dgm:prSet>
      <dgm:spPr/>
      <dgm:t>
        <a:bodyPr/>
        <a:lstStyle/>
        <a:p>
          <a:endParaRPr lang="en-US"/>
        </a:p>
      </dgm:t>
    </dgm:pt>
    <dgm:pt modelId="{13B55356-14D4-44DF-A691-00CF341789CC}" type="pres">
      <dgm:prSet presAssocID="{549AD9EF-94DD-45AC-9680-8DA1EA5C14DB}" presName="node" presStyleLbl="node1" presStyleIdx="0" presStyleCnt="3">
        <dgm:presLayoutVars>
          <dgm:bulletEnabled val="1"/>
        </dgm:presLayoutVars>
      </dgm:prSet>
      <dgm:spPr/>
      <dgm:t>
        <a:bodyPr/>
        <a:lstStyle/>
        <a:p>
          <a:endParaRPr lang="en-US"/>
        </a:p>
      </dgm:t>
    </dgm:pt>
    <dgm:pt modelId="{966691F0-3889-4673-86F2-157121E5212F}" type="pres">
      <dgm:prSet presAssocID="{549AD9EF-94DD-45AC-9680-8DA1EA5C14DB}" presName="spNode" presStyleCnt="0"/>
      <dgm:spPr/>
    </dgm:pt>
    <dgm:pt modelId="{7AC0DCAA-7CBD-48BA-8AE7-5AB378130C26}" type="pres">
      <dgm:prSet presAssocID="{4CAE753D-F391-460F-8EF8-D34CCFB1B87F}" presName="sibTrans" presStyleLbl="sibTrans1D1" presStyleIdx="0" presStyleCnt="3"/>
      <dgm:spPr/>
      <dgm:t>
        <a:bodyPr/>
        <a:lstStyle/>
        <a:p>
          <a:endParaRPr lang="en-US"/>
        </a:p>
      </dgm:t>
    </dgm:pt>
    <dgm:pt modelId="{D2FF6901-484F-442C-8E0E-CE293BD0D9EE}" type="pres">
      <dgm:prSet presAssocID="{7B2277D8-80DD-49AE-BDD5-4366A48DCAF7}" presName="node" presStyleLbl="node1" presStyleIdx="1" presStyleCnt="3">
        <dgm:presLayoutVars>
          <dgm:bulletEnabled val="1"/>
        </dgm:presLayoutVars>
      </dgm:prSet>
      <dgm:spPr/>
      <dgm:t>
        <a:bodyPr/>
        <a:lstStyle/>
        <a:p>
          <a:endParaRPr lang="en-US"/>
        </a:p>
      </dgm:t>
    </dgm:pt>
    <dgm:pt modelId="{F1F44F83-5309-4CBF-8A51-1A5B433E8E3D}" type="pres">
      <dgm:prSet presAssocID="{7B2277D8-80DD-49AE-BDD5-4366A48DCAF7}" presName="spNode" presStyleCnt="0"/>
      <dgm:spPr/>
    </dgm:pt>
    <dgm:pt modelId="{C86F3BA6-1B57-4949-B256-5B5D432AA9CC}" type="pres">
      <dgm:prSet presAssocID="{C925AB10-00F9-46DF-A6B9-DBB5096CD88E}" presName="sibTrans" presStyleLbl="sibTrans1D1" presStyleIdx="1" presStyleCnt="3"/>
      <dgm:spPr/>
      <dgm:t>
        <a:bodyPr/>
        <a:lstStyle/>
        <a:p>
          <a:endParaRPr lang="en-US"/>
        </a:p>
      </dgm:t>
    </dgm:pt>
    <dgm:pt modelId="{18C737AA-CB99-4D2F-A4FA-3AF3FD75E257}" type="pres">
      <dgm:prSet presAssocID="{9B188B97-BE0A-405B-AAAB-FC5F20972B72}" presName="node" presStyleLbl="node1" presStyleIdx="2" presStyleCnt="3">
        <dgm:presLayoutVars>
          <dgm:bulletEnabled val="1"/>
        </dgm:presLayoutVars>
      </dgm:prSet>
      <dgm:spPr/>
      <dgm:t>
        <a:bodyPr/>
        <a:lstStyle/>
        <a:p>
          <a:endParaRPr lang="en-US"/>
        </a:p>
      </dgm:t>
    </dgm:pt>
    <dgm:pt modelId="{E7F2E1F7-F45A-43E9-8773-8A24B47CE298}" type="pres">
      <dgm:prSet presAssocID="{9B188B97-BE0A-405B-AAAB-FC5F20972B72}" presName="spNode" presStyleCnt="0"/>
      <dgm:spPr/>
    </dgm:pt>
    <dgm:pt modelId="{1C48EF51-072A-41D6-BC0E-0FC7ABAE214D}" type="pres">
      <dgm:prSet presAssocID="{2BC28431-3D7A-449B-A114-AD9C9370645E}" presName="sibTrans" presStyleLbl="sibTrans1D1" presStyleIdx="2" presStyleCnt="3"/>
      <dgm:spPr/>
      <dgm:t>
        <a:bodyPr/>
        <a:lstStyle/>
        <a:p>
          <a:endParaRPr lang="en-US"/>
        </a:p>
      </dgm:t>
    </dgm:pt>
  </dgm:ptLst>
  <dgm:cxnLst>
    <dgm:cxn modelId="{C280CCFD-01E6-4CF5-ACCF-F3DC7EE48C3A}" type="presOf" srcId="{9B188B97-BE0A-405B-AAAB-FC5F20972B72}" destId="{18C737AA-CB99-4D2F-A4FA-3AF3FD75E257}" srcOrd="0" destOrd="0" presId="urn:microsoft.com/office/officeart/2005/8/layout/cycle5"/>
    <dgm:cxn modelId="{B220C673-2EEA-4D84-8059-75B11426536E}" srcId="{95C8EC5A-0707-42F9-A456-4F7846269EC8}" destId="{9B188B97-BE0A-405B-AAAB-FC5F20972B72}" srcOrd="2" destOrd="0" parTransId="{603AB35A-3E6F-4CDF-A8AA-489D82F62909}" sibTransId="{2BC28431-3D7A-449B-A114-AD9C9370645E}"/>
    <dgm:cxn modelId="{39A39D05-D88A-4416-98CA-EA8002957E66}" srcId="{95C8EC5A-0707-42F9-A456-4F7846269EC8}" destId="{549AD9EF-94DD-45AC-9680-8DA1EA5C14DB}" srcOrd="0" destOrd="0" parTransId="{E823FDAF-7028-4FC6-B334-718B8AC0850E}" sibTransId="{4CAE753D-F391-460F-8EF8-D34CCFB1B87F}"/>
    <dgm:cxn modelId="{D5FE6EEC-8A1C-4B6D-9AB4-813A5C5D664D}" type="presOf" srcId="{7B2277D8-80DD-49AE-BDD5-4366A48DCAF7}" destId="{D2FF6901-484F-442C-8E0E-CE293BD0D9EE}" srcOrd="0" destOrd="0" presId="urn:microsoft.com/office/officeart/2005/8/layout/cycle5"/>
    <dgm:cxn modelId="{063B241E-85BF-44CA-8648-7C4DA83B0CF5}" type="presOf" srcId="{4CAE753D-F391-460F-8EF8-D34CCFB1B87F}" destId="{7AC0DCAA-7CBD-48BA-8AE7-5AB378130C26}" srcOrd="0" destOrd="0" presId="urn:microsoft.com/office/officeart/2005/8/layout/cycle5"/>
    <dgm:cxn modelId="{E4FC2BC2-51F8-4C73-A7B0-82532F6EC864}" type="presOf" srcId="{95C8EC5A-0707-42F9-A456-4F7846269EC8}" destId="{309A6187-38DD-4138-B048-039A7C89C2E0}" srcOrd="0" destOrd="0" presId="urn:microsoft.com/office/officeart/2005/8/layout/cycle5"/>
    <dgm:cxn modelId="{046E58DE-65B6-4EF4-917A-11DAC4B168DB}" srcId="{95C8EC5A-0707-42F9-A456-4F7846269EC8}" destId="{7B2277D8-80DD-49AE-BDD5-4366A48DCAF7}" srcOrd="1" destOrd="0" parTransId="{53A81A75-0F4F-4E25-B6B9-B70FBF50041B}" sibTransId="{C925AB10-00F9-46DF-A6B9-DBB5096CD88E}"/>
    <dgm:cxn modelId="{0F3EB7DE-F74A-4FB5-8342-11CFCF33EB3E}" type="presOf" srcId="{C925AB10-00F9-46DF-A6B9-DBB5096CD88E}" destId="{C86F3BA6-1B57-4949-B256-5B5D432AA9CC}" srcOrd="0" destOrd="0" presId="urn:microsoft.com/office/officeart/2005/8/layout/cycle5"/>
    <dgm:cxn modelId="{69EF5350-E2C6-4C64-A6F0-3DF8C1DDA855}" type="presOf" srcId="{2BC28431-3D7A-449B-A114-AD9C9370645E}" destId="{1C48EF51-072A-41D6-BC0E-0FC7ABAE214D}" srcOrd="0" destOrd="0" presId="urn:microsoft.com/office/officeart/2005/8/layout/cycle5"/>
    <dgm:cxn modelId="{E88635FF-27A2-4F6F-A6A9-2D94930C253F}" type="presOf" srcId="{549AD9EF-94DD-45AC-9680-8DA1EA5C14DB}" destId="{13B55356-14D4-44DF-A691-00CF341789CC}" srcOrd="0" destOrd="0" presId="urn:microsoft.com/office/officeart/2005/8/layout/cycle5"/>
    <dgm:cxn modelId="{4E499758-01CF-4CB4-B61B-0A1755B43874}" type="presParOf" srcId="{309A6187-38DD-4138-B048-039A7C89C2E0}" destId="{13B55356-14D4-44DF-A691-00CF341789CC}" srcOrd="0" destOrd="0" presId="urn:microsoft.com/office/officeart/2005/8/layout/cycle5"/>
    <dgm:cxn modelId="{80949261-714D-44A3-8C41-6A2403A9C125}" type="presParOf" srcId="{309A6187-38DD-4138-B048-039A7C89C2E0}" destId="{966691F0-3889-4673-86F2-157121E5212F}" srcOrd="1" destOrd="0" presId="urn:microsoft.com/office/officeart/2005/8/layout/cycle5"/>
    <dgm:cxn modelId="{6DF27EF4-20A6-4E3B-8590-45D18C6EF6CF}" type="presParOf" srcId="{309A6187-38DD-4138-B048-039A7C89C2E0}" destId="{7AC0DCAA-7CBD-48BA-8AE7-5AB378130C26}" srcOrd="2" destOrd="0" presId="urn:microsoft.com/office/officeart/2005/8/layout/cycle5"/>
    <dgm:cxn modelId="{4196FE55-E86B-45FE-A32B-23BA9949E0B8}" type="presParOf" srcId="{309A6187-38DD-4138-B048-039A7C89C2E0}" destId="{D2FF6901-484F-442C-8E0E-CE293BD0D9EE}" srcOrd="3" destOrd="0" presId="urn:microsoft.com/office/officeart/2005/8/layout/cycle5"/>
    <dgm:cxn modelId="{8F0660A7-FC6C-4948-8E8B-44B960387D40}" type="presParOf" srcId="{309A6187-38DD-4138-B048-039A7C89C2E0}" destId="{F1F44F83-5309-4CBF-8A51-1A5B433E8E3D}" srcOrd="4" destOrd="0" presId="urn:microsoft.com/office/officeart/2005/8/layout/cycle5"/>
    <dgm:cxn modelId="{5E769A95-B6F7-4D02-AC1D-0B895C87AA83}" type="presParOf" srcId="{309A6187-38DD-4138-B048-039A7C89C2E0}" destId="{C86F3BA6-1B57-4949-B256-5B5D432AA9CC}" srcOrd="5" destOrd="0" presId="urn:microsoft.com/office/officeart/2005/8/layout/cycle5"/>
    <dgm:cxn modelId="{75CB1E86-AB19-4F1B-BA6C-8A956E985741}" type="presParOf" srcId="{309A6187-38DD-4138-B048-039A7C89C2E0}" destId="{18C737AA-CB99-4D2F-A4FA-3AF3FD75E257}" srcOrd="6" destOrd="0" presId="urn:microsoft.com/office/officeart/2005/8/layout/cycle5"/>
    <dgm:cxn modelId="{89E373EE-CA54-498B-A472-1277A1A696FE}" type="presParOf" srcId="{309A6187-38DD-4138-B048-039A7C89C2E0}" destId="{E7F2E1F7-F45A-43E9-8773-8A24B47CE298}" srcOrd="7" destOrd="0" presId="urn:microsoft.com/office/officeart/2005/8/layout/cycle5"/>
    <dgm:cxn modelId="{6158013F-11EA-4120-8BF0-7568B0DE09EA}" type="presParOf" srcId="{309A6187-38DD-4138-B048-039A7C89C2E0}" destId="{1C48EF51-072A-41D6-BC0E-0FC7ABAE214D}"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120D88-416D-4C96-99CB-64CC145ED29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F7973D1-BFAF-4F32-8B69-59A2B49D364E}">
      <dgm:prSet phldrT="[Text]"/>
      <dgm:spPr/>
      <dgm:t>
        <a:bodyPr/>
        <a:lstStyle/>
        <a:p>
          <a:r>
            <a:rPr lang="en-US" dirty="0" smtClean="0"/>
            <a:t>Unhappy, frustrated, and disappointed parents</a:t>
          </a:r>
          <a:endParaRPr lang="en-US" dirty="0"/>
        </a:p>
      </dgm:t>
    </dgm:pt>
    <dgm:pt modelId="{176EAB4A-36D9-4B1A-A558-2D98E1D252E5}" type="parTrans" cxnId="{9461319B-B722-447C-A4E0-6E66028BD109}">
      <dgm:prSet/>
      <dgm:spPr/>
      <dgm:t>
        <a:bodyPr/>
        <a:lstStyle/>
        <a:p>
          <a:endParaRPr lang="en-US"/>
        </a:p>
      </dgm:t>
    </dgm:pt>
    <dgm:pt modelId="{F22280E2-0BFB-4186-9EFA-2116833D4A3E}" type="sibTrans" cxnId="{9461319B-B722-447C-A4E0-6E66028BD109}">
      <dgm:prSet/>
      <dgm:spPr/>
      <dgm:t>
        <a:bodyPr/>
        <a:lstStyle/>
        <a:p>
          <a:endParaRPr lang="en-US"/>
        </a:p>
      </dgm:t>
    </dgm:pt>
    <dgm:pt modelId="{BAB3EE61-9ED0-418E-BF9B-1A234204C7A4}">
      <dgm:prSet phldrT="[Text]"/>
      <dgm:spPr/>
      <dgm:t>
        <a:bodyPr/>
        <a:lstStyle/>
        <a:p>
          <a:r>
            <a:rPr lang="en-US" dirty="0" smtClean="0"/>
            <a:t>Unhappy, fussy, and demanding infant</a:t>
          </a:r>
          <a:endParaRPr lang="en-US" dirty="0"/>
        </a:p>
      </dgm:t>
    </dgm:pt>
    <dgm:pt modelId="{4F31713E-6681-472E-816E-FD40583D6544}" type="parTrans" cxnId="{1E704E77-2191-4582-98B6-DFFCE984A904}">
      <dgm:prSet/>
      <dgm:spPr/>
      <dgm:t>
        <a:bodyPr/>
        <a:lstStyle/>
        <a:p>
          <a:endParaRPr lang="en-US"/>
        </a:p>
      </dgm:t>
    </dgm:pt>
    <dgm:pt modelId="{970FBD04-5B20-44E5-936C-A1F6FF443BF2}" type="sibTrans" cxnId="{1E704E77-2191-4582-98B6-DFFCE984A904}">
      <dgm:prSet/>
      <dgm:spPr/>
      <dgm:t>
        <a:bodyPr/>
        <a:lstStyle/>
        <a:p>
          <a:endParaRPr lang="en-US"/>
        </a:p>
      </dgm:t>
    </dgm:pt>
    <dgm:pt modelId="{5CCE6D00-B367-4EEA-957B-5C24F53A5D1D}">
      <dgm:prSet phldrT="[Text]"/>
      <dgm:spPr/>
      <dgm:t>
        <a:bodyPr/>
        <a:lstStyle/>
        <a:p>
          <a:r>
            <a:rPr lang="en-US" dirty="0" smtClean="0"/>
            <a:t>Happy Infant</a:t>
          </a:r>
          <a:endParaRPr lang="en-US" dirty="0"/>
        </a:p>
      </dgm:t>
    </dgm:pt>
    <dgm:pt modelId="{9709431D-CEA9-4B6E-9641-3BBEA90DE215}" type="parTrans" cxnId="{D138D887-24DE-4286-8277-2AF0D7013E1D}">
      <dgm:prSet/>
      <dgm:spPr/>
      <dgm:t>
        <a:bodyPr/>
        <a:lstStyle/>
        <a:p>
          <a:endParaRPr lang="en-US"/>
        </a:p>
      </dgm:t>
    </dgm:pt>
    <dgm:pt modelId="{4D6CB331-046C-4382-9714-BD3A82AC34BC}" type="sibTrans" cxnId="{D138D887-24DE-4286-8277-2AF0D7013E1D}">
      <dgm:prSet/>
      <dgm:spPr/>
      <dgm:t>
        <a:bodyPr/>
        <a:lstStyle/>
        <a:p>
          <a:endParaRPr lang="en-US"/>
        </a:p>
      </dgm:t>
    </dgm:pt>
    <dgm:pt modelId="{3602E0A0-3C20-4BD7-A7C8-0F1181300ACA}">
      <dgm:prSet phldrT="[Text]"/>
      <dgm:spPr/>
      <dgm:t>
        <a:bodyPr/>
        <a:lstStyle/>
        <a:p>
          <a:r>
            <a:rPr lang="en-US" dirty="0" smtClean="0"/>
            <a:t>Parents do not meet the infant’s needs</a:t>
          </a:r>
          <a:endParaRPr lang="en-US" dirty="0"/>
        </a:p>
      </dgm:t>
    </dgm:pt>
    <dgm:pt modelId="{D6DB3DBA-7917-4A85-B455-69232AD38815}" type="parTrans" cxnId="{CD766BC4-B78D-421B-B8BA-E1D3A5E775D9}">
      <dgm:prSet/>
      <dgm:spPr/>
      <dgm:t>
        <a:bodyPr/>
        <a:lstStyle/>
        <a:p>
          <a:endParaRPr lang="en-US"/>
        </a:p>
      </dgm:t>
    </dgm:pt>
    <dgm:pt modelId="{EE02B30E-D8EE-493D-ADD4-544DCA5D913C}" type="sibTrans" cxnId="{CD766BC4-B78D-421B-B8BA-E1D3A5E775D9}">
      <dgm:prSet/>
      <dgm:spPr/>
      <dgm:t>
        <a:bodyPr/>
        <a:lstStyle/>
        <a:p>
          <a:endParaRPr lang="en-US"/>
        </a:p>
      </dgm:t>
    </dgm:pt>
    <dgm:pt modelId="{30D1C424-D75B-427B-A3A7-3AF666F74228}" type="pres">
      <dgm:prSet presAssocID="{53120D88-416D-4C96-99CB-64CC145ED291}" presName="cycle" presStyleCnt="0">
        <dgm:presLayoutVars>
          <dgm:dir/>
          <dgm:resizeHandles val="exact"/>
        </dgm:presLayoutVars>
      </dgm:prSet>
      <dgm:spPr/>
      <dgm:t>
        <a:bodyPr/>
        <a:lstStyle/>
        <a:p>
          <a:endParaRPr lang="en-US"/>
        </a:p>
      </dgm:t>
    </dgm:pt>
    <dgm:pt modelId="{A477A829-6099-457C-B1A7-1884C5EAB088}" type="pres">
      <dgm:prSet presAssocID="{5CCE6D00-B367-4EEA-957B-5C24F53A5D1D}" presName="node" presStyleLbl="node1" presStyleIdx="0" presStyleCnt="4">
        <dgm:presLayoutVars>
          <dgm:bulletEnabled val="1"/>
        </dgm:presLayoutVars>
      </dgm:prSet>
      <dgm:spPr/>
      <dgm:t>
        <a:bodyPr/>
        <a:lstStyle/>
        <a:p>
          <a:endParaRPr lang="en-US"/>
        </a:p>
      </dgm:t>
    </dgm:pt>
    <dgm:pt modelId="{62A4B566-2E51-4F10-BDA8-D87E0B4519B8}" type="pres">
      <dgm:prSet presAssocID="{5CCE6D00-B367-4EEA-957B-5C24F53A5D1D}" presName="spNode" presStyleCnt="0"/>
      <dgm:spPr/>
    </dgm:pt>
    <dgm:pt modelId="{7E1E084E-403D-4CF4-B86F-AC6D26C7CBB9}" type="pres">
      <dgm:prSet presAssocID="{4D6CB331-046C-4382-9714-BD3A82AC34BC}" presName="sibTrans" presStyleLbl="sibTrans1D1" presStyleIdx="0" presStyleCnt="4"/>
      <dgm:spPr/>
      <dgm:t>
        <a:bodyPr/>
        <a:lstStyle/>
        <a:p>
          <a:endParaRPr lang="en-US"/>
        </a:p>
      </dgm:t>
    </dgm:pt>
    <dgm:pt modelId="{242A5D7F-CDC1-4951-97E9-B601258D5A72}" type="pres">
      <dgm:prSet presAssocID="{3602E0A0-3C20-4BD7-A7C8-0F1181300ACA}" presName="node" presStyleLbl="node1" presStyleIdx="1" presStyleCnt="4">
        <dgm:presLayoutVars>
          <dgm:bulletEnabled val="1"/>
        </dgm:presLayoutVars>
      </dgm:prSet>
      <dgm:spPr/>
      <dgm:t>
        <a:bodyPr/>
        <a:lstStyle/>
        <a:p>
          <a:endParaRPr lang="en-US"/>
        </a:p>
      </dgm:t>
    </dgm:pt>
    <dgm:pt modelId="{97A5058F-89DA-4F1F-9705-9166E94E4778}" type="pres">
      <dgm:prSet presAssocID="{3602E0A0-3C20-4BD7-A7C8-0F1181300ACA}" presName="spNode" presStyleCnt="0"/>
      <dgm:spPr/>
    </dgm:pt>
    <dgm:pt modelId="{878D5B63-94E5-40D9-8461-32020DFC665F}" type="pres">
      <dgm:prSet presAssocID="{EE02B30E-D8EE-493D-ADD4-544DCA5D913C}" presName="sibTrans" presStyleLbl="sibTrans1D1" presStyleIdx="1" presStyleCnt="4"/>
      <dgm:spPr/>
      <dgm:t>
        <a:bodyPr/>
        <a:lstStyle/>
        <a:p>
          <a:endParaRPr lang="en-US"/>
        </a:p>
      </dgm:t>
    </dgm:pt>
    <dgm:pt modelId="{784DB33D-E887-422C-8DE6-8800E6E687FE}" type="pres">
      <dgm:prSet presAssocID="{FF7973D1-BFAF-4F32-8B69-59A2B49D364E}" presName="node" presStyleLbl="node1" presStyleIdx="2" presStyleCnt="4">
        <dgm:presLayoutVars>
          <dgm:bulletEnabled val="1"/>
        </dgm:presLayoutVars>
      </dgm:prSet>
      <dgm:spPr/>
      <dgm:t>
        <a:bodyPr/>
        <a:lstStyle/>
        <a:p>
          <a:endParaRPr lang="en-US"/>
        </a:p>
      </dgm:t>
    </dgm:pt>
    <dgm:pt modelId="{75490E59-B92C-44B8-8B7F-CADFDD81AE38}" type="pres">
      <dgm:prSet presAssocID="{FF7973D1-BFAF-4F32-8B69-59A2B49D364E}" presName="spNode" presStyleCnt="0"/>
      <dgm:spPr/>
    </dgm:pt>
    <dgm:pt modelId="{6212CC18-07E0-4511-A415-E5BDB63D6521}" type="pres">
      <dgm:prSet presAssocID="{F22280E2-0BFB-4186-9EFA-2116833D4A3E}" presName="sibTrans" presStyleLbl="sibTrans1D1" presStyleIdx="2" presStyleCnt="4"/>
      <dgm:spPr/>
      <dgm:t>
        <a:bodyPr/>
        <a:lstStyle/>
        <a:p>
          <a:endParaRPr lang="en-US"/>
        </a:p>
      </dgm:t>
    </dgm:pt>
    <dgm:pt modelId="{C7C8260F-A286-4087-B48C-35D6BF62CDB3}" type="pres">
      <dgm:prSet presAssocID="{BAB3EE61-9ED0-418E-BF9B-1A234204C7A4}" presName="node" presStyleLbl="node1" presStyleIdx="3" presStyleCnt="4">
        <dgm:presLayoutVars>
          <dgm:bulletEnabled val="1"/>
        </dgm:presLayoutVars>
      </dgm:prSet>
      <dgm:spPr/>
      <dgm:t>
        <a:bodyPr/>
        <a:lstStyle/>
        <a:p>
          <a:endParaRPr lang="en-US"/>
        </a:p>
      </dgm:t>
    </dgm:pt>
    <dgm:pt modelId="{62F1579D-9C8F-47A2-9B80-F96C8DA2EE6E}" type="pres">
      <dgm:prSet presAssocID="{BAB3EE61-9ED0-418E-BF9B-1A234204C7A4}" presName="spNode" presStyleCnt="0"/>
      <dgm:spPr/>
    </dgm:pt>
    <dgm:pt modelId="{C4E18E2D-0C0C-4ABF-A38D-42798E3AE3FD}" type="pres">
      <dgm:prSet presAssocID="{970FBD04-5B20-44E5-936C-A1F6FF443BF2}" presName="sibTrans" presStyleLbl="sibTrans1D1" presStyleIdx="3" presStyleCnt="4"/>
      <dgm:spPr/>
      <dgm:t>
        <a:bodyPr/>
        <a:lstStyle/>
        <a:p>
          <a:endParaRPr lang="en-US"/>
        </a:p>
      </dgm:t>
    </dgm:pt>
  </dgm:ptLst>
  <dgm:cxnLst>
    <dgm:cxn modelId="{F7D78561-451E-444C-9592-954DC3C7A716}" type="presOf" srcId="{FF7973D1-BFAF-4F32-8B69-59A2B49D364E}" destId="{784DB33D-E887-422C-8DE6-8800E6E687FE}" srcOrd="0" destOrd="0" presId="urn:microsoft.com/office/officeart/2005/8/layout/cycle5"/>
    <dgm:cxn modelId="{FC142BDE-6339-499F-9EB9-A1CF5B3D36A0}" type="presOf" srcId="{5CCE6D00-B367-4EEA-957B-5C24F53A5D1D}" destId="{A477A829-6099-457C-B1A7-1884C5EAB088}" srcOrd="0" destOrd="0" presId="urn:microsoft.com/office/officeart/2005/8/layout/cycle5"/>
    <dgm:cxn modelId="{CD766BC4-B78D-421B-B8BA-E1D3A5E775D9}" srcId="{53120D88-416D-4C96-99CB-64CC145ED291}" destId="{3602E0A0-3C20-4BD7-A7C8-0F1181300ACA}" srcOrd="1" destOrd="0" parTransId="{D6DB3DBA-7917-4A85-B455-69232AD38815}" sibTransId="{EE02B30E-D8EE-493D-ADD4-544DCA5D913C}"/>
    <dgm:cxn modelId="{D138D887-24DE-4286-8277-2AF0D7013E1D}" srcId="{53120D88-416D-4C96-99CB-64CC145ED291}" destId="{5CCE6D00-B367-4EEA-957B-5C24F53A5D1D}" srcOrd="0" destOrd="0" parTransId="{9709431D-CEA9-4B6E-9641-3BBEA90DE215}" sibTransId="{4D6CB331-046C-4382-9714-BD3A82AC34BC}"/>
    <dgm:cxn modelId="{C40F4577-F91F-47EF-8D64-1BDD4B75F76B}" type="presOf" srcId="{970FBD04-5B20-44E5-936C-A1F6FF443BF2}" destId="{C4E18E2D-0C0C-4ABF-A38D-42798E3AE3FD}" srcOrd="0" destOrd="0" presId="urn:microsoft.com/office/officeart/2005/8/layout/cycle5"/>
    <dgm:cxn modelId="{AEEBDDE4-CD68-45ED-964D-DA8B76EDB1F4}" type="presOf" srcId="{4D6CB331-046C-4382-9714-BD3A82AC34BC}" destId="{7E1E084E-403D-4CF4-B86F-AC6D26C7CBB9}" srcOrd="0" destOrd="0" presId="urn:microsoft.com/office/officeart/2005/8/layout/cycle5"/>
    <dgm:cxn modelId="{3F2E957D-BE48-49D3-9AEE-BDD6473C482F}" type="presOf" srcId="{EE02B30E-D8EE-493D-ADD4-544DCA5D913C}" destId="{878D5B63-94E5-40D9-8461-32020DFC665F}" srcOrd="0" destOrd="0" presId="urn:microsoft.com/office/officeart/2005/8/layout/cycle5"/>
    <dgm:cxn modelId="{91064A68-B0A6-4C56-AF7D-7E7689274BCD}" type="presOf" srcId="{F22280E2-0BFB-4186-9EFA-2116833D4A3E}" destId="{6212CC18-07E0-4511-A415-E5BDB63D6521}" srcOrd="0" destOrd="0" presId="urn:microsoft.com/office/officeart/2005/8/layout/cycle5"/>
    <dgm:cxn modelId="{8FCE53A7-668E-4328-9744-3970E08126EE}" type="presOf" srcId="{BAB3EE61-9ED0-418E-BF9B-1A234204C7A4}" destId="{C7C8260F-A286-4087-B48C-35D6BF62CDB3}" srcOrd="0" destOrd="0" presId="urn:microsoft.com/office/officeart/2005/8/layout/cycle5"/>
    <dgm:cxn modelId="{6F66F531-A5D1-4C22-9118-DCA4CAB5B58E}" type="presOf" srcId="{53120D88-416D-4C96-99CB-64CC145ED291}" destId="{30D1C424-D75B-427B-A3A7-3AF666F74228}" srcOrd="0" destOrd="0" presId="urn:microsoft.com/office/officeart/2005/8/layout/cycle5"/>
    <dgm:cxn modelId="{9461319B-B722-447C-A4E0-6E66028BD109}" srcId="{53120D88-416D-4C96-99CB-64CC145ED291}" destId="{FF7973D1-BFAF-4F32-8B69-59A2B49D364E}" srcOrd="2" destOrd="0" parTransId="{176EAB4A-36D9-4B1A-A558-2D98E1D252E5}" sibTransId="{F22280E2-0BFB-4186-9EFA-2116833D4A3E}"/>
    <dgm:cxn modelId="{42049727-7B80-484B-B85C-8837AC86CB1E}" type="presOf" srcId="{3602E0A0-3C20-4BD7-A7C8-0F1181300ACA}" destId="{242A5D7F-CDC1-4951-97E9-B601258D5A72}" srcOrd="0" destOrd="0" presId="urn:microsoft.com/office/officeart/2005/8/layout/cycle5"/>
    <dgm:cxn modelId="{1E704E77-2191-4582-98B6-DFFCE984A904}" srcId="{53120D88-416D-4C96-99CB-64CC145ED291}" destId="{BAB3EE61-9ED0-418E-BF9B-1A234204C7A4}" srcOrd="3" destOrd="0" parTransId="{4F31713E-6681-472E-816E-FD40583D6544}" sibTransId="{970FBD04-5B20-44E5-936C-A1F6FF443BF2}"/>
    <dgm:cxn modelId="{C9248486-0E5A-434A-9212-0D2041679A5C}" type="presParOf" srcId="{30D1C424-D75B-427B-A3A7-3AF666F74228}" destId="{A477A829-6099-457C-B1A7-1884C5EAB088}" srcOrd="0" destOrd="0" presId="urn:microsoft.com/office/officeart/2005/8/layout/cycle5"/>
    <dgm:cxn modelId="{B8931B1D-7236-4F61-828A-041BCBCD331F}" type="presParOf" srcId="{30D1C424-D75B-427B-A3A7-3AF666F74228}" destId="{62A4B566-2E51-4F10-BDA8-D87E0B4519B8}" srcOrd="1" destOrd="0" presId="urn:microsoft.com/office/officeart/2005/8/layout/cycle5"/>
    <dgm:cxn modelId="{EE27C98F-3A0D-4B20-8A79-C81A78A14E21}" type="presParOf" srcId="{30D1C424-D75B-427B-A3A7-3AF666F74228}" destId="{7E1E084E-403D-4CF4-B86F-AC6D26C7CBB9}" srcOrd="2" destOrd="0" presId="urn:microsoft.com/office/officeart/2005/8/layout/cycle5"/>
    <dgm:cxn modelId="{A8B57E23-85F4-497D-868B-CE23E31D7419}" type="presParOf" srcId="{30D1C424-D75B-427B-A3A7-3AF666F74228}" destId="{242A5D7F-CDC1-4951-97E9-B601258D5A72}" srcOrd="3" destOrd="0" presId="urn:microsoft.com/office/officeart/2005/8/layout/cycle5"/>
    <dgm:cxn modelId="{CF86F182-F25D-461B-9E2B-78D87307629C}" type="presParOf" srcId="{30D1C424-D75B-427B-A3A7-3AF666F74228}" destId="{97A5058F-89DA-4F1F-9705-9166E94E4778}" srcOrd="4" destOrd="0" presId="urn:microsoft.com/office/officeart/2005/8/layout/cycle5"/>
    <dgm:cxn modelId="{47E11A1C-1251-40E6-BFDB-7E3B8C411114}" type="presParOf" srcId="{30D1C424-D75B-427B-A3A7-3AF666F74228}" destId="{878D5B63-94E5-40D9-8461-32020DFC665F}" srcOrd="5" destOrd="0" presId="urn:microsoft.com/office/officeart/2005/8/layout/cycle5"/>
    <dgm:cxn modelId="{390CF447-0A61-411C-A4A2-34B161726753}" type="presParOf" srcId="{30D1C424-D75B-427B-A3A7-3AF666F74228}" destId="{784DB33D-E887-422C-8DE6-8800E6E687FE}" srcOrd="6" destOrd="0" presId="urn:microsoft.com/office/officeart/2005/8/layout/cycle5"/>
    <dgm:cxn modelId="{7E245069-B361-431C-877E-9557A595C9D2}" type="presParOf" srcId="{30D1C424-D75B-427B-A3A7-3AF666F74228}" destId="{75490E59-B92C-44B8-8B7F-CADFDD81AE38}" srcOrd="7" destOrd="0" presId="urn:microsoft.com/office/officeart/2005/8/layout/cycle5"/>
    <dgm:cxn modelId="{3A82CA76-3B12-4192-8814-C44D6A85117B}" type="presParOf" srcId="{30D1C424-D75B-427B-A3A7-3AF666F74228}" destId="{6212CC18-07E0-4511-A415-E5BDB63D6521}" srcOrd="8" destOrd="0" presId="urn:microsoft.com/office/officeart/2005/8/layout/cycle5"/>
    <dgm:cxn modelId="{47B794D9-BDF7-4D2F-AA57-5D72021F6413}" type="presParOf" srcId="{30D1C424-D75B-427B-A3A7-3AF666F74228}" destId="{C7C8260F-A286-4087-B48C-35D6BF62CDB3}" srcOrd="9" destOrd="0" presId="urn:microsoft.com/office/officeart/2005/8/layout/cycle5"/>
    <dgm:cxn modelId="{CBCD2BE4-EFAE-4CEB-91CA-D1C6FAE5CE24}" type="presParOf" srcId="{30D1C424-D75B-427B-A3A7-3AF666F74228}" destId="{62F1579D-9C8F-47A2-9B80-F96C8DA2EE6E}" srcOrd="10" destOrd="0" presId="urn:microsoft.com/office/officeart/2005/8/layout/cycle5"/>
    <dgm:cxn modelId="{8D6A7C23-A73B-4CB3-ADB8-C423E121F2B6}" type="presParOf" srcId="{30D1C424-D75B-427B-A3A7-3AF666F74228}" destId="{C4E18E2D-0C0C-4ABF-A38D-42798E3AE3FD}" srcOrd="11"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55356-14D4-44DF-A691-00CF341789CC}">
      <dsp:nvSpPr>
        <dsp:cNvPr id="0" name=""/>
        <dsp:cNvSpPr/>
      </dsp:nvSpPr>
      <dsp:spPr>
        <a:xfrm>
          <a:off x="1180823" y="482769"/>
          <a:ext cx="1570591" cy="10208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Happy Infant</a:t>
          </a:r>
          <a:endParaRPr lang="en-US" sz="1700" kern="1200" dirty="0"/>
        </a:p>
      </dsp:txBody>
      <dsp:txXfrm>
        <a:off x="1230658" y="532604"/>
        <a:ext cx="1470921" cy="921214"/>
      </dsp:txXfrm>
    </dsp:sp>
    <dsp:sp modelId="{7AC0DCAA-7CBD-48BA-8AE7-5AB378130C26}">
      <dsp:nvSpPr>
        <dsp:cNvPr id="0" name=""/>
        <dsp:cNvSpPr/>
      </dsp:nvSpPr>
      <dsp:spPr>
        <a:xfrm>
          <a:off x="603626" y="993211"/>
          <a:ext cx="2724985" cy="2724985"/>
        </a:xfrm>
        <a:custGeom>
          <a:avLst/>
          <a:gdLst/>
          <a:ahLst/>
          <a:cxnLst/>
          <a:rect l="0" t="0" r="0" b="0"/>
          <a:pathLst>
            <a:path>
              <a:moveTo>
                <a:pt x="2358961" y="433279"/>
              </a:moveTo>
              <a:arcTo wR="1362492" hR="1362492" stAng="19020017" swAng="23037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FF6901-484F-442C-8E0E-CE293BD0D9EE}">
      <dsp:nvSpPr>
        <dsp:cNvPr id="0" name=""/>
        <dsp:cNvSpPr/>
      </dsp:nvSpPr>
      <dsp:spPr>
        <a:xfrm>
          <a:off x="2360776" y="2526508"/>
          <a:ext cx="1570591" cy="10208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Relaxed and happy parents</a:t>
          </a:r>
          <a:endParaRPr lang="en-US" sz="1700" kern="1200" dirty="0"/>
        </a:p>
      </dsp:txBody>
      <dsp:txXfrm>
        <a:off x="2410611" y="2576343"/>
        <a:ext cx="1470921" cy="921214"/>
      </dsp:txXfrm>
    </dsp:sp>
    <dsp:sp modelId="{C86F3BA6-1B57-4949-B256-5B5D432AA9CC}">
      <dsp:nvSpPr>
        <dsp:cNvPr id="0" name=""/>
        <dsp:cNvSpPr/>
      </dsp:nvSpPr>
      <dsp:spPr>
        <a:xfrm>
          <a:off x="603626" y="993211"/>
          <a:ext cx="2724985" cy="2724985"/>
        </a:xfrm>
        <a:custGeom>
          <a:avLst/>
          <a:gdLst/>
          <a:ahLst/>
          <a:cxnLst/>
          <a:rect l="0" t="0" r="0" b="0"/>
          <a:pathLst>
            <a:path>
              <a:moveTo>
                <a:pt x="1780982" y="2659124"/>
              </a:moveTo>
              <a:arcTo wR="1362492" hR="1362492" stAng="4326747" swAng="214650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C737AA-CB99-4D2F-A4FA-3AF3FD75E257}">
      <dsp:nvSpPr>
        <dsp:cNvPr id="0" name=""/>
        <dsp:cNvSpPr/>
      </dsp:nvSpPr>
      <dsp:spPr>
        <a:xfrm>
          <a:off x="870" y="2526508"/>
          <a:ext cx="1570591" cy="1020884"/>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Parents meet the infant’s needs</a:t>
          </a:r>
          <a:endParaRPr lang="en-US" sz="1700" kern="1200" dirty="0"/>
        </a:p>
      </dsp:txBody>
      <dsp:txXfrm>
        <a:off x="50705" y="2576343"/>
        <a:ext cx="1470921" cy="921214"/>
      </dsp:txXfrm>
    </dsp:sp>
    <dsp:sp modelId="{1C48EF51-072A-41D6-BC0E-0FC7ABAE214D}">
      <dsp:nvSpPr>
        <dsp:cNvPr id="0" name=""/>
        <dsp:cNvSpPr/>
      </dsp:nvSpPr>
      <dsp:spPr>
        <a:xfrm>
          <a:off x="603626" y="993211"/>
          <a:ext cx="2724985" cy="2724985"/>
        </a:xfrm>
        <a:custGeom>
          <a:avLst/>
          <a:gdLst/>
          <a:ahLst/>
          <a:cxnLst/>
          <a:rect l="0" t="0" r="0" b="0"/>
          <a:pathLst>
            <a:path>
              <a:moveTo>
                <a:pt x="4394" y="1253145"/>
              </a:moveTo>
              <a:arcTo wR="1362492" hR="1362492" stAng="11076194" swAng="230378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7A829-6099-457C-B1A7-1884C5EAB088}">
      <dsp:nvSpPr>
        <dsp:cNvPr id="0" name=""/>
        <dsp:cNvSpPr/>
      </dsp:nvSpPr>
      <dsp:spPr>
        <a:xfrm>
          <a:off x="1341564" y="448295"/>
          <a:ext cx="1247520" cy="8108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Happy Infant</a:t>
          </a:r>
          <a:endParaRPr lang="en-US" sz="1100" kern="1200" dirty="0"/>
        </a:p>
      </dsp:txBody>
      <dsp:txXfrm>
        <a:off x="1381148" y="487879"/>
        <a:ext cx="1168352" cy="731720"/>
      </dsp:txXfrm>
    </dsp:sp>
    <dsp:sp modelId="{7E1E084E-403D-4CF4-B86F-AC6D26C7CBB9}">
      <dsp:nvSpPr>
        <dsp:cNvPr id="0" name=""/>
        <dsp:cNvSpPr/>
      </dsp:nvSpPr>
      <dsp:spPr>
        <a:xfrm>
          <a:off x="624345" y="853739"/>
          <a:ext cx="2681958" cy="2681958"/>
        </a:xfrm>
        <a:custGeom>
          <a:avLst/>
          <a:gdLst/>
          <a:ahLst/>
          <a:cxnLst/>
          <a:rect l="0" t="0" r="0" b="0"/>
          <a:pathLst>
            <a:path>
              <a:moveTo>
                <a:pt x="2137337" y="262072"/>
              </a:moveTo>
              <a:arcTo wR="1340979" hR="1340979" stAng="18385897"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42A5D7F-CDC1-4951-97E9-B601258D5A72}">
      <dsp:nvSpPr>
        <dsp:cNvPr id="0" name=""/>
        <dsp:cNvSpPr/>
      </dsp:nvSpPr>
      <dsp:spPr>
        <a:xfrm>
          <a:off x="2682543" y="1789274"/>
          <a:ext cx="1247520" cy="8108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Parents do not meet the infant’s needs</a:t>
          </a:r>
          <a:endParaRPr lang="en-US" sz="1100" kern="1200" dirty="0"/>
        </a:p>
      </dsp:txBody>
      <dsp:txXfrm>
        <a:off x="2722127" y="1828858"/>
        <a:ext cx="1168352" cy="731720"/>
      </dsp:txXfrm>
    </dsp:sp>
    <dsp:sp modelId="{878D5B63-94E5-40D9-8461-32020DFC665F}">
      <dsp:nvSpPr>
        <dsp:cNvPr id="0" name=""/>
        <dsp:cNvSpPr/>
      </dsp:nvSpPr>
      <dsp:spPr>
        <a:xfrm>
          <a:off x="624345" y="853739"/>
          <a:ext cx="2681958" cy="2681958"/>
        </a:xfrm>
        <a:custGeom>
          <a:avLst/>
          <a:gdLst/>
          <a:ahLst/>
          <a:cxnLst/>
          <a:rect l="0" t="0" r="0" b="0"/>
          <a:pathLst>
            <a:path>
              <a:moveTo>
                <a:pt x="2543042" y="1935343"/>
              </a:moveTo>
              <a:arcTo wR="1340979" hR="1340979" stAng="1578616"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84DB33D-E887-422C-8DE6-8800E6E687FE}">
      <dsp:nvSpPr>
        <dsp:cNvPr id="0" name=""/>
        <dsp:cNvSpPr/>
      </dsp:nvSpPr>
      <dsp:spPr>
        <a:xfrm>
          <a:off x="1341564" y="3130253"/>
          <a:ext cx="1247520" cy="8108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Unhappy, frustrated, and disappointed parents</a:t>
          </a:r>
          <a:endParaRPr lang="en-US" sz="1100" kern="1200" dirty="0"/>
        </a:p>
      </dsp:txBody>
      <dsp:txXfrm>
        <a:off x="1381148" y="3169837"/>
        <a:ext cx="1168352" cy="731720"/>
      </dsp:txXfrm>
    </dsp:sp>
    <dsp:sp modelId="{6212CC18-07E0-4511-A415-E5BDB63D6521}">
      <dsp:nvSpPr>
        <dsp:cNvPr id="0" name=""/>
        <dsp:cNvSpPr/>
      </dsp:nvSpPr>
      <dsp:spPr>
        <a:xfrm>
          <a:off x="624345" y="853739"/>
          <a:ext cx="2681958" cy="2681958"/>
        </a:xfrm>
        <a:custGeom>
          <a:avLst/>
          <a:gdLst/>
          <a:ahLst/>
          <a:cxnLst/>
          <a:rect l="0" t="0" r="0" b="0"/>
          <a:pathLst>
            <a:path>
              <a:moveTo>
                <a:pt x="544621" y="2419885"/>
              </a:moveTo>
              <a:arcTo wR="1340979" hR="1340979" stAng="7585897"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7C8260F-A286-4087-B48C-35D6BF62CDB3}">
      <dsp:nvSpPr>
        <dsp:cNvPr id="0" name=""/>
        <dsp:cNvSpPr/>
      </dsp:nvSpPr>
      <dsp:spPr>
        <a:xfrm>
          <a:off x="585" y="1789274"/>
          <a:ext cx="1247520" cy="810888"/>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Unhappy, fussy, and demanding infant</a:t>
          </a:r>
          <a:endParaRPr lang="en-US" sz="1100" kern="1200" dirty="0"/>
        </a:p>
      </dsp:txBody>
      <dsp:txXfrm>
        <a:off x="40169" y="1828858"/>
        <a:ext cx="1168352" cy="731720"/>
      </dsp:txXfrm>
    </dsp:sp>
    <dsp:sp modelId="{C4E18E2D-0C0C-4ABF-A38D-42798E3AE3FD}">
      <dsp:nvSpPr>
        <dsp:cNvPr id="0" name=""/>
        <dsp:cNvSpPr/>
      </dsp:nvSpPr>
      <dsp:spPr>
        <a:xfrm>
          <a:off x="624345" y="853739"/>
          <a:ext cx="2681958" cy="2681958"/>
        </a:xfrm>
        <a:custGeom>
          <a:avLst/>
          <a:gdLst/>
          <a:ahLst/>
          <a:cxnLst/>
          <a:rect l="0" t="0" r="0" b="0"/>
          <a:pathLst>
            <a:path>
              <a:moveTo>
                <a:pt x="138916" y="746614"/>
              </a:moveTo>
              <a:arcTo wR="1340979" hR="1340979" stAng="12378616"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3A47C-703A-4C85-88B1-8012A94D0457}" type="datetimeFigureOut">
              <a:rPr lang="en-US" smtClean="0"/>
              <a:pPr/>
              <a:t>8/19/2014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B275A-C6CF-41AB-ABFA-054B9989DBEC}" type="slidenum">
              <a:rPr lang="en-US" smtClean="0"/>
              <a:pPr/>
              <a:t>‹#›</a:t>
            </a:fld>
            <a:endParaRPr lang="en-US"/>
          </a:p>
        </p:txBody>
      </p:sp>
    </p:spTree>
    <p:extLst>
      <p:ext uri="{BB962C8B-B14F-4D97-AF65-F5344CB8AC3E}">
        <p14:creationId xmlns:p14="http://schemas.microsoft.com/office/powerpoint/2010/main" val="2675141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2F58C2-C3A7-4A7E-B5CF-5C934CE70CBA}"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7D2BC0-338C-4639-9FA8-04A2765090B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30881B-324B-40BA-B96E-978060047B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690CFAE-6B18-46C0-813F-98EDE7D0215C}" type="datetimeFigureOut">
              <a:rPr lang="en-US" smtClean="0"/>
              <a:pPr/>
              <a:t>8/19/2014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A338D1-8C35-41DB-8CF2-290C3BAAF7D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338D1-8C35-41DB-8CF2-290C3BAAF7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338D1-8C35-41DB-8CF2-290C3BAAF7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BA338D1-8C35-41DB-8CF2-290C3BAAF7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690CFAE-6B18-46C0-813F-98EDE7D0215C}" type="datetimeFigureOut">
              <a:rPr lang="en-US" smtClean="0"/>
              <a:pPr/>
              <a:t>8/19/2014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A338D1-8C35-41DB-8CF2-290C3BAAF7D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0BA338D1-8C35-41DB-8CF2-290C3BAAF7D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0BA338D1-8C35-41DB-8CF2-290C3BAAF7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BA338D1-8C35-41DB-8CF2-290C3BAAF7D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90CFAE-6B18-46C0-813F-98EDE7D0215C}" type="datetimeFigureOut">
              <a:rPr lang="en-US" smtClean="0"/>
              <a:pPr/>
              <a:t>8/19/2014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BA338D1-8C35-41DB-8CF2-290C3BAAF7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690CFAE-6B18-46C0-813F-98EDE7D0215C}" type="datetimeFigureOut">
              <a:rPr lang="en-US" smtClean="0"/>
              <a:pPr/>
              <a:t>8/19/2014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BA338D1-8C35-41DB-8CF2-290C3BAAF7D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690CFAE-6B18-46C0-813F-98EDE7D0215C}" type="datetimeFigureOut">
              <a:rPr lang="en-US" smtClean="0"/>
              <a:pPr/>
              <a:t>8/19/2014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0BA338D1-8C35-41DB-8CF2-290C3BAAF7D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690CFAE-6B18-46C0-813F-98EDE7D0215C}" type="datetimeFigureOut">
              <a:rPr lang="en-US" smtClean="0"/>
              <a:pPr/>
              <a:t>8/19/2014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BA338D1-8C35-41DB-8CF2-290C3BAAF7D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QYi-ta_xXSQ&amp;feature=relat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aculty.weber.edu/tltr/Videos/AttachmentStr.m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Quiz #4~ Cognitive Dev.</a:t>
            </a:r>
            <a:endParaRPr lang="en-US" dirty="0"/>
          </a:p>
        </p:txBody>
      </p:sp>
      <p:sp>
        <p:nvSpPr>
          <p:cNvPr id="3" name="Content Placeholder 2"/>
          <p:cNvSpPr>
            <a:spLocks noGrp="1"/>
          </p:cNvSpPr>
          <p:nvPr>
            <p:ph idx="1"/>
          </p:nvPr>
        </p:nvSpPr>
        <p:spPr>
          <a:xfrm>
            <a:off x="457200" y="1447800"/>
            <a:ext cx="8183880" cy="5029200"/>
          </a:xfrm>
        </p:spPr>
        <p:txBody>
          <a:bodyPr>
            <a:normAutofit fontScale="62500" lnSpcReduction="20000"/>
          </a:bodyPr>
          <a:lstStyle/>
          <a:p>
            <a:pPr>
              <a:buNone/>
            </a:pPr>
            <a:r>
              <a:rPr lang="en-US" sz="3300" dirty="0" smtClean="0"/>
              <a:t>1.  A babies brain triples in the first 2 years based on:</a:t>
            </a:r>
          </a:p>
          <a:p>
            <a:pPr>
              <a:buNone/>
            </a:pPr>
            <a:r>
              <a:rPr lang="en-US" sz="3300" dirty="0" smtClean="0"/>
              <a:t>	A.  Toys they are given</a:t>
            </a:r>
          </a:p>
          <a:p>
            <a:pPr>
              <a:buNone/>
            </a:pPr>
            <a:r>
              <a:rPr lang="en-US" sz="3300" dirty="0" smtClean="0"/>
              <a:t>	B.  Books and songs surrounded by</a:t>
            </a:r>
          </a:p>
          <a:p>
            <a:pPr>
              <a:buNone/>
            </a:pPr>
            <a:r>
              <a:rPr lang="en-US" sz="3300" dirty="0" smtClean="0"/>
              <a:t>	C.  Its environment</a:t>
            </a:r>
          </a:p>
          <a:p>
            <a:pPr>
              <a:buNone/>
            </a:pPr>
            <a:r>
              <a:rPr lang="en-US" sz="3300" dirty="0" smtClean="0"/>
              <a:t>                D.  TV shows they watch</a:t>
            </a:r>
          </a:p>
          <a:p>
            <a:pPr>
              <a:buNone/>
            </a:pPr>
            <a:r>
              <a:rPr lang="en-US" sz="3300" dirty="0" smtClean="0"/>
              <a:t> </a:t>
            </a:r>
          </a:p>
          <a:p>
            <a:pPr>
              <a:buNone/>
            </a:pPr>
            <a:r>
              <a:rPr lang="en-US" sz="3300" dirty="0" smtClean="0"/>
              <a:t>2.  Crawling develops motor skills, but also brain pathways necessary for:</a:t>
            </a:r>
          </a:p>
          <a:p>
            <a:pPr>
              <a:buNone/>
            </a:pPr>
            <a:r>
              <a:rPr lang="en-US" sz="3300" dirty="0" smtClean="0"/>
              <a:t>	A.  Reading </a:t>
            </a:r>
          </a:p>
          <a:p>
            <a:pPr>
              <a:buNone/>
            </a:pPr>
            <a:r>
              <a:rPr lang="en-US" sz="3300" dirty="0" smtClean="0"/>
              <a:t>	B.  Playing 	</a:t>
            </a:r>
          </a:p>
          <a:p>
            <a:pPr>
              <a:buNone/>
            </a:pPr>
            <a:r>
              <a:rPr lang="en-US" sz="3300" dirty="0" smtClean="0"/>
              <a:t>	C.  Showing emotions</a:t>
            </a:r>
          </a:p>
          <a:p>
            <a:pPr>
              <a:buNone/>
            </a:pPr>
            <a:r>
              <a:rPr lang="en-US" sz="3300" dirty="0" smtClean="0"/>
              <a:t>	D.  Overcoming egocentrism</a:t>
            </a:r>
          </a:p>
          <a:p>
            <a:pPr>
              <a:buNone/>
            </a:pPr>
            <a:r>
              <a:rPr lang="en-US" sz="3300" dirty="0" smtClean="0"/>
              <a:t> </a:t>
            </a:r>
          </a:p>
          <a:p>
            <a:pPr>
              <a:buNone/>
            </a:pPr>
            <a:r>
              <a:rPr lang="en-US" sz="3300" dirty="0" smtClean="0"/>
              <a:t>3.  Knowing an object still exists, even though it is out of sight, is an example of:</a:t>
            </a:r>
          </a:p>
          <a:p>
            <a:pPr>
              <a:buNone/>
            </a:pPr>
            <a:r>
              <a:rPr lang="en-US" sz="3300" dirty="0" smtClean="0"/>
              <a:t>	A.  Assimilation</a:t>
            </a:r>
          </a:p>
          <a:p>
            <a:pPr>
              <a:buNone/>
            </a:pPr>
            <a:r>
              <a:rPr lang="en-US" sz="3300" dirty="0" smtClean="0"/>
              <a:t>	B.  Separation anxiety</a:t>
            </a:r>
          </a:p>
          <a:p>
            <a:pPr>
              <a:buNone/>
            </a:pPr>
            <a:r>
              <a:rPr lang="en-US" sz="3300" dirty="0" smtClean="0"/>
              <a:t>	C.  On-looker play</a:t>
            </a:r>
          </a:p>
          <a:p>
            <a:pPr>
              <a:buNone/>
            </a:pPr>
            <a:r>
              <a:rPr lang="en-US" sz="3300" dirty="0" smtClean="0"/>
              <a:t>	D.  Object permanence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Video Clip</a:t>
            </a:r>
            <a:endParaRPr lang="en-US" dirty="0"/>
          </a:p>
        </p:txBody>
      </p:sp>
      <p:sp>
        <p:nvSpPr>
          <p:cNvPr id="3" name="Content Placeholder 2"/>
          <p:cNvSpPr>
            <a:spLocks noGrp="1"/>
          </p:cNvSpPr>
          <p:nvPr>
            <p:ph idx="1"/>
          </p:nvPr>
        </p:nvSpPr>
        <p:spPr/>
        <p:txBody>
          <a:bodyPr/>
          <a:lstStyle/>
          <a:p>
            <a:endParaRPr lang="en-US" dirty="0" smtClean="0">
              <a:hlinkClick r:id="rId2"/>
            </a:endParaRPr>
          </a:p>
          <a:p>
            <a:r>
              <a:rPr lang="en-US" dirty="0" smtClean="0"/>
              <a:t>Bonding and Attachment Video~ The First Years </a:t>
            </a:r>
            <a:r>
              <a:rPr lang="en-US" smtClean="0"/>
              <a:t>Last Forever</a:t>
            </a:r>
            <a:endParaRPr lang="en-US" dirty="0" smtClean="0"/>
          </a:p>
          <a:p>
            <a:endParaRPr lang="en-US" dirty="0" smtClean="0"/>
          </a:p>
          <a:p>
            <a:r>
              <a:rPr lang="en-US" dirty="0" smtClean="0">
                <a:hlinkClick r:id="rId2"/>
              </a:rPr>
              <a:t>http://www.youtube.com/watch?v=QYi-ta_xXSQ&amp;feature=related</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Erick Erickson</a:t>
            </a:r>
            <a:endParaRPr lang="en-US" dirty="0"/>
          </a:p>
        </p:txBody>
      </p:sp>
      <p:sp>
        <p:nvSpPr>
          <p:cNvPr id="3" name="Content Placeholder 2"/>
          <p:cNvSpPr>
            <a:spLocks noGrp="1"/>
          </p:cNvSpPr>
          <p:nvPr>
            <p:ph idx="1"/>
          </p:nvPr>
        </p:nvSpPr>
        <p:spPr>
          <a:xfrm>
            <a:off x="609600" y="2133600"/>
            <a:ext cx="8229600" cy="4526280"/>
          </a:xfrm>
        </p:spPr>
        <p:txBody>
          <a:bodyPr>
            <a:normAutofit/>
          </a:bodyPr>
          <a:lstStyle/>
          <a:p>
            <a:pPr algn="ctr">
              <a:buNone/>
            </a:pPr>
            <a:r>
              <a:rPr lang="en-US" b="1" dirty="0" smtClean="0"/>
              <a:t>Trust vs. Mistrust stage. </a:t>
            </a:r>
          </a:p>
          <a:p>
            <a:r>
              <a:rPr lang="en-US" dirty="0" smtClean="0"/>
              <a:t>To </a:t>
            </a:r>
            <a:r>
              <a:rPr lang="en-US" dirty="0"/>
              <a:t>develop </a:t>
            </a:r>
            <a:r>
              <a:rPr lang="en-US" dirty="0" smtClean="0"/>
              <a:t>Trust in an infant: </a:t>
            </a:r>
          </a:p>
          <a:p>
            <a:pPr lvl="1"/>
            <a:r>
              <a:rPr lang="en-US" dirty="0" smtClean="0"/>
              <a:t>Show </a:t>
            </a:r>
            <a:r>
              <a:rPr lang="en-US" dirty="0"/>
              <a:t>love and concern, </a:t>
            </a:r>
            <a:r>
              <a:rPr lang="en-US" dirty="0" smtClean="0"/>
              <a:t>giving respect</a:t>
            </a:r>
            <a:r>
              <a:rPr lang="en-US" dirty="0"/>
              <a:t>, </a:t>
            </a:r>
            <a:r>
              <a:rPr lang="en-US" dirty="0" smtClean="0"/>
              <a:t>supporting, </a:t>
            </a:r>
            <a:r>
              <a:rPr lang="en-US" dirty="0"/>
              <a:t>understanding, </a:t>
            </a:r>
            <a:r>
              <a:rPr lang="en-US" dirty="0" smtClean="0"/>
              <a:t>responding quickly, be consistent, be </a:t>
            </a:r>
            <a:r>
              <a:rPr lang="en-US" dirty="0"/>
              <a:t>sensitive to their needs, provide a routine and </a:t>
            </a:r>
            <a:r>
              <a:rPr lang="en-US" dirty="0" smtClean="0"/>
              <a:t>schedule, holding, cuddling, playing, talking to them, loving them </a:t>
            </a:r>
            <a:endParaRPr lang="en-US" dirty="0"/>
          </a:p>
          <a:p>
            <a:r>
              <a:rPr lang="en-US" dirty="0"/>
              <a:t>Through this, infants feel: </a:t>
            </a:r>
            <a:endParaRPr lang="en-US" dirty="0" smtClean="0"/>
          </a:p>
          <a:p>
            <a:pPr lvl="1"/>
            <a:r>
              <a:rPr lang="en-US" dirty="0" smtClean="0"/>
              <a:t>safe</a:t>
            </a:r>
            <a:r>
              <a:rPr lang="en-US" dirty="0"/>
              <a:t>, secure, confident, happy, loved, </a:t>
            </a:r>
            <a:r>
              <a:rPr lang="en-US" dirty="0" smtClean="0"/>
              <a:t>stronger, independent</a:t>
            </a:r>
            <a:r>
              <a:rPr lang="en-US" dirty="0"/>
              <a:t>, </a:t>
            </a:r>
            <a:r>
              <a:rPr lang="en-US" dirty="0" smtClean="0"/>
              <a:t>smarter, higher self-concept, etc</a:t>
            </a:r>
            <a:r>
              <a:rPr lang="en-US" dirty="0"/>
              <a:t>… </a:t>
            </a:r>
          </a:p>
        </p:txBody>
      </p:sp>
      <p:pic>
        <p:nvPicPr>
          <p:cNvPr id="9218" name="Picture 2" descr="C:\Documents and Settings\All Users\Documents\Temp\Temporary Internet Files\Content.IE5\2NQV2TTD\MPj04388470000[1].jpg"/>
          <p:cNvPicPr>
            <a:picLocks noChangeAspect="1" noChangeArrowheads="1"/>
          </p:cNvPicPr>
          <p:nvPr/>
        </p:nvPicPr>
        <p:blipFill>
          <a:blip r:embed="rId3" cstate="print"/>
          <a:srcRect/>
          <a:stretch>
            <a:fillRect/>
          </a:stretch>
        </p:blipFill>
        <p:spPr bwMode="auto">
          <a:xfrm>
            <a:off x="685800" y="304800"/>
            <a:ext cx="2590800" cy="17296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shower routine?</a:t>
            </a:r>
            <a:endParaRPr lang="en-US" dirty="0"/>
          </a:p>
        </p:txBody>
      </p:sp>
      <p:sp>
        <p:nvSpPr>
          <p:cNvPr id="3" name="Content Placeholder 2"/>
          <p:cNvSpPr>
            <a:spLocks noGrp="1"/>
          </p:cNvSpPr>
          <p:nvPr>
            <p:ph idx="1"/>
          </p:nvPr>
        </p:nvSpPr>
        <p:spPr/>
        <p:txBody>
          <a:bodyPr>
            <a:normAutofit fontScale="92500"/>
          </a:bodyPr>
          <a:lstStyle/>
          <a:p>
            <a:r>
              <a:rPr lang="en-US" b="1" dirty="0" smtClean="0"/>
              <a:t>Consistency </a:t>
            </a:r>
            <a:r>
              <a:rPr lang="en-US" b="1" dirty="0"/>
              <a:t>and routines </a:t>
            </a:r>
            <a:r>
              <a:rPr lang="en-US" dirty="0"/>
              <a:t>are necessary for a child to identify the expected behavior and </a:t>
            </a:r>
            <a:r>
              <a:rPr lang="en-US" dirty="0" smtClean="0"/>
              <a:t>to </a:t>
            </a:r>
            <a:r>
              <a:rPr lang="en-US" dirty="0"/>
              <a:t>trust their parents, caregivers, and the world they live </a:t>
            </a:r>
            <a:r>
              <a:rPr lang="en-US" dirty="0" smtClean="0"/>
              <a:t>in.</a:t>
            </a:r>
          </a:p>
          <a:p>
            <a:endParaRPr lang="en-US" dirty="0" smtClean="0"/>
          </a:p>
          <a:p>
            <a:r>
              <a:rPr lang="en-US" b="1" dirty="0" smtClean="0"/>
              <a:t>Mistrust</a:t>
            </a:r>
          </a:p>
          <a:p>
            <a:pPr lvl="2"/>
            <a:r>
              <a:rPr lang="en-US" dirty="0" smtClean="0"/>
              <a:t>Receive inconsistent care</a:t>
            </a:r>
          </a:p>
          <a:p>
            <a:pPr lvl="2"/>
            <a:r>
              <a:rPr lang="en-US" dirty="0" smtClean="0"/>
              <a:t>Receive little love and attention</a:t>
            </a:r>
          </a:p>
          <a:p>
            <a:pPr lvl="1"/>
            <a:r>
              <a:rPr lang="en-US" dirty="0" smtClean="0"/>
              <a:t>Fear and suspicion toward the                          world and everyone in it.</a:t>
            </a:r>
            <a:endParaRPr lang="en-US" dirty="0"/>
          </a:p>
        </p:txBody>
      </p:sp>
      <p:pic>
        <p:nvPicPr>
          <p:cNvPr id="3074" name="Picture 2" descr="C:\Documents and Settings\stjohnson\Local Settings\Temporary Internet Files\Content.IE5\EKH0F3ZJ\MCj02158500000[1].wmf"/>
          <p:cNvPicPr>
            <a:picLocks noChangeAspect="1" noChangeArrowheads="1"/>
          </p:cNvPicPr>
          <p:nvPr/>
        </p:nvPicPr>
        <p:blipFill>
          <a:blip r:embed="rId3" cstate="print"/>
          <a:srcRect/>
          <a:stretch>
            <a:fillRect/>
          </a:stretch>
        </p:blipFill>
        <p:spPr bwMode="auto">
          <a:xfrm>
            <a:off x="6019800" y="3429000"/>
            <a:ext cx="2821663" cy="3049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plus(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0" end="0"/>
                                            </p:txEl>
                                          </p:spTgt>
                                        </p:tgtEl>
                                      </p:cBhvr>
                                    </p:animEffect>
                                  </p:childTnLst>
                                </p:cTn>
                              </p:par>
                              <p:par>
                                <p:cTn id="20" presetID="12" presetClass="exit" presetSubtype="4" fill="hold" grpId="1" nodeType="withEffect">
                                  <p:stCondLst>
                                    <p:cond delay="0"/>
                                  </p:stCondLst>
                                  <p:childTnLst>
                                    <p:animEffect transition="out" filter="slide(fromBottom)">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par>
                                <p:cTn id="40" presetID="55"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Trust Cycle</a:t>
            </a:r>
            <a:endParaRPr lang="en-US" dirty="0"/>
          </a:p>
        </p:txBody>
      </p:sp>
      <p:graphicFrame>
        <p:nvGraphicFramePr>
          <p:cNvPr id="7" name="Content Placeholder 6"/>
          <p:cNvGraphicFramePr>
            <a:graphicFrameLocks noGrp="1"/>
          </p:cNvGraphicFramePr>
          <p:nvPr>
            <p:ph sz="half" idx="1"/>
          </p:nvPr>
        </p:nvGraphicFramePr>
        <p:xfrm>
          <a:off x="514350" y="530225"/>
          <a:ext cx="3932238" cy="438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half" idx="2"/>
          </p:nvPr>
        </p:nvGraphicFramePr>
        <p:xfrm>
          <a:off x="4800600" y="1066800"/>
          <a:ext cx="3930650" cy="43894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981200" y="2514600"/>
            <a:ext cx="1125629" cy="400110"/>
          </a:xfrm>
          <a:prstGeom prst="rect">
            <a:avLst/>
          </a:prstGeom>
          <a:noFill/>
        </p:spPr>
        <p:txBody>
          <a:bodyPr wrap="none" rtlCol="0">
            <a:spAutoFit/>
          </a:bodyPr>
          <a:lstStyle/>
          <a:p>
            <a:r>
              <a:rPr lang="en-US" sz="2000" b="1" dirty="0" smtClean="0"/>
              <a:t>TRUST</a:t>
            </a:r>
            <a:endParaRPr lang="en-US" sz="2000" b="1" dirty="0"/>
          </a:p>
        </p:txBody>
      </p:sp>
      <p:sp>
        <p:nvSpPr>
          <p:cNvPr id="10" name="TextBox 9"/>
          <p:cNvSpPr txBox="1"/>
          <p:nvPr/>
        </p:nvSpPr>
        <p:spPr>
          <a:xfrm>
            <a:off x="5943600" y="3657600"/>
            <a:ext cx="1691489" cy="400110"/>
          </a:xfrm>
          <a:prstGeom prst="rect">
            <a:avLst/>
          </a:prstGeom>
          <a:noFill/>
        </p:spPr>
        <p:txBody>
          <a:bodyPr wrap="none" rtlCol="0">
            <a:spAutoFit/>
          </a:bodyPr>
          <a:lstStyle/>
          <a:p>
            <a:r>
              <a:rPr lang="en-US" sz="2000" b="1" dirty="0" smtClean="0"/>
              <a:t>MISTRUST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2000"/>
                                        <p:tgtEl>
                                          <p:spTgt spid="7"/>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plus(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Personalities</a:t>
            </a:r>
            <a:endParaRPr lang="en-US" dirty="0"/>
          </a:p>
        </p:txBody>
      </p:sp>
      <p:sp>
        <p:nvSpPr>
          <p:cNvPr id="3" name="Content Placeholder 2"/>
          <p:cNvSpPr>
            <a:spLocks noGrp="1"/>
          </p:cNvSpPr>
          <p:nvPr>
            <p:ph idx="1"/>
          </p:nvPr>
        </p:nvSpPr>
        <p:spPr/>
        <p:txBody>
          <a:bodyPr/>
          <a:lstStyle/>
          <a:p>
            <a:r>
              <a:rPr lang="en-US" dirty="0" smtClean="0"/>
              <a:t>3 </a:t>
            </a:r>
            <a:r>
              <a:rPr lang="en-US" dirty="0"/>
              <a:t>common </a:t>
            </a:r>
            <a:r>
              <a:rPr lang="en-US" b="1" dirty="0"/>
              <a:t>infant </a:t>
            </a:r>
            <a:r>
              <a:rPr lang="en-US" b="1" dirty="0" smtClean="0"/>
              <a:t>personalities: </a:t>
            </a:r>
            <a:endParaRPr lang="en-US" b="1" dirty="0"/>
          </a:p>
          <a:p>
            <a:pPr lvl="3"/>
            <a:r>
              <a:rPr lang="en-US" dirty="0"/>
              <a:t>a. Sensitive child </a:t>
            </a:r>
            <a:endParaRPr lang="en-US" dirty="0" smtClean="0"/>
          </a:p>
          <a:p>
            <a:pPr lvl="3"/>
            <a:r>
              <a:rPr lang="en-US" dirty="0" smtClean="0"/>
              <a:t>b</a:t>
            </a:r>
            <a:r>
              <a:rPr lang="en-US" dirty="0"/>
              <a:t>. Placid child </a:t>
            </a:r>
            <a:endParaRPr lang="en-US" dirty="0" smtClean="0"/>
          </a:p>
          <a:p>
            <a:pPr lvl="3"/>
            <a:r>
              <a:rPr lang="en-US" dirty="0" smtClean="0"/>
              <a:t>c</a:t>
            </a:r>
            <a:r>
              <a:rPr lang="en-US" dirty="0"/>
              <a:t>. Aggressive child </a:t>
            </a:r>
            <a:endParaRPr lang="en-US" dirty="0" smtClean="0"/>
          </a:p>
          <a:p>
            <a:pPr lvl="2">
              <a:buNone/>
            </a:pPr>
            <a:endParaRPr lang="en-US" dirty="0" smtClean="0"/>
          </a:p>
          <a:p>
            <a:r>
              <a:rPr lang="en-US" dirty="0" smtClean="0"/>
              <a:t>Identify the characteristics of each temperament and how a caregiver can handle this.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183880" cy="5486400"/>
          </a:xfrm>
        </p:spPr>
        <p:txBody>
          <a:bodyPr>
            <a:normAutofit fontScale="62500" lnSpcReduction="20000"/>
          </a:bodyPr>
          <a:lstStyle/>
          <a:p>
            <a:pPr>
              <a:spcAft>
                <a:spcPts val="600"/>
              </a:spcAft>
            </a:pPr>
            <a:r>
              <a:rPr lang="en-US" b="1" u="sng" dirty="0"/>
              <a:t>SENSITIVE CHILD </a:t>
            </a:r>
          </a:p>
          <a:p>
            <a:pPr>
              <a:lnSpc>
                <a:spcPct val="120000"/>
              </a:lnSpc>
              <a:spcAft>
                <a:spcPts val="600"/>
              </a:spcAft>
              <a:buNone/>
            </a:pPr>
            <a:r>
              <a:rPr lang="en-US" dirty="0"/>
              <a:t>♥ Slow to warm up to people </a:t>
            </a:r>
          </a:p>
          <a:p>
            <a:pPr>
              <a:lnSpc>
                <a:spcPct val="120000"/>
              </a:lnSpc>
              <a:spcAft>
                <a:spcPts val="600"/>
              </a:spcAft>
              <a:buNone/>
            </a:pPr>
            <a:r>
              <a:rPr lang="en-US" dirty="0"/>
              <a:t>♥ Was usually fussy and irritable as a baby </a:t>
            </a:r>
          </a:p>
          <a:p>
            <a:pPr>
              <a:lnSpc>
                <a:spcPct val="120000"/>
              </a:lnSpc>
              <a:spcAft>
                <a:spcPts val="600"/>
              </a:spcAft>
              <a:buNone/>
            </a:pPr>
            <a:r>
              <a:rPr lang="en-US" dirty="0"/>
              <a:t>♥ Reluctant to try new things or experiences </a:t>
            </a:r>
          </a:p>
          <a:p>
            <a:pPr>
              <a:lnSpc>
                <a:spcPct val="120000"/>
              </a:lnSpc>
              <a:spcAft>
                <a:spcPts val="600"/>
              </a:spcAft>
              <a:buNone/>
            </a:pPr>
            <a:r>
              <a:rPr lang="en-US" dirty="0"/>
              <a:t>♥ New experiences may end in failure, pain or embarrassment. The child may then lose self-confidence, </a:t>
            </a:r>
            <a:r>
              <a:rPr lang="en-US" dirty="0" smtClean="0"/>
              <a:t>resulting </a:t>
            </a:r>
            <a:r>
              <a:rPr lang="en-US" dirty="0"/>
              <a:t>in uncertainty and insecurity </a:t>
            </a:r>
          </a:p>
          <a:p>
            <a:pPr>
              <a:lnSpc>
                <a:spcPct val="120000"/>
              </a:lnSpc>
              <a:spcAft>
                <a:spcPts val="600"/>
              </a:spcAft>
              <a:buNone/>
            </a:pPr>
            <a:r>
              <a:rPr lang="en-US" dirty="0"/>
              <a:t>♥ More sensitive to sounds and changes in the environment, colors, and changes in moods of people </a:t>
            </a:r>
          </a:p>
          <a:p>
            <a:pPr>
              <a:lnSpc>
                <a:spcPct val="120000"/>
              </a:lnSpc>
              <a:spcAft>
                <a:spcPts val="600"/>
              </a:spcAft>
              <a:buNone/>
            </a:pPr>
            <a:r>
              <a:rPr lang="en-US" dirty="0"/>
              <a:t>♥ Can grow up to be sensitive to other people and work as counselors or therapists. May also use their </a:t>
            </a:r>
            <a:r>
              <a:rPr lang="en-US" dirty="0" smtClean="0"/>
              <a:t>sensitivity </a:t>
            </a:r>
            <a:r>
              <a:rPr lang="en-US" dirty="0"/>
              <a:t>in the fields of music, art, or drama </a:t>
            </a:r>
            <a:endParaRPr lang="en-US" dirty="0" smtClean="0"/>
          </a:p>
          <a:p>
            <a:pPr>
              <a:lnSpc>
                <a:spcPct val="120000"/>
              </a:lnSpc>
              <a:spcAft>
                <a:spcPts val="600"/>
              </a:spcAft>
            </a:pPr>
            <a:r>
              <a:rPr lang="en-US" b="1" u="sng" dirty="0" smtClean="0"/>
              <a:t>Caregivers Can:</a:t>
            </a:r>
          </a:p>
          <a:p>
            <a:pPr>
              <a:lnSpc>
                <a:spcPct val="120000"/>
              </a:lnSpc>
              <a:spcAft>
                <a:spcPts val="600"/>
              </a:spcAft>
              <a:buNone/>
            </a:pPr>
            <a:r>
              <a:rPr lang="en-US" dirty="0" smtClean="0"/>
              <a:t>♥ Help </a:t>
            </a:r>
            <a:r>
              <a:rPr lang="en-US" dirty="0"/>
              <a:t>this child establish self- confidence by being patient, encouraging, and by </a:t>
            </a:r>
            <a:r>
              <a:rPr lang="en-US" dirty="0" smtClean="0"/>
              <a:t>providing </a:t>
            </a:r>
            <a:r>
              <a:rPr lang="en-US" dirty="0"/>
              <a:t>lots of reassurance. </a:t>
            </a:r>
          </a:p>
        </p:txBody>
      </p:sp>
      <p:sp>
        <p:nvSpPr>
          <p:cNvPr id="4" name="Title 1"/>
          <p:cNvSpPr txBox="1">
            <a:spLocks/>
          </p:cNvSpPr>
          <p:nvPr/>
        </p:nvSpPr>
        <p:spPr>
          <a:xfrm>
            <a:off x="457200" y="5486400"/>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TEMPERMENT TYPES INFANT PERSONALITIES </a:t>
            </a:r>
            <a:endParaRPr kumimoji="0" lang="en-US" sz="20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83880" cy="5181600"/>
          </a:xfrm>
        </p:spPr>
        <p:txBody>
          <a:bodyPr>
            <a:normAutofit fontScale="77500" lnSpcReduction="20000"/>
          </a:bodyPr>
          <a:lstStyle/>
          <a:p>
            <a:pPr>
              <a:spcAft>
                <a:spcPts val="600"/>
              </a:spcAft>
            </a:pPr>
            <a:r>
              <a:rPr lang="en-US" b="1" u="sng" dirty="0"/>
              <a:t>PLACID CHILD </a:t>
            </a:r>
          </a:p>
          <a:p>
            <a:pPr>
              <a:spcAft>
                <a:spcPts val="600"/>
              </a:spcAft>
              <a:buNone/>
            </a:pPr>
            <a:r>
              <a:rPr lang="en-US" dirty="0"/>
              <a:t>☺ Easy going </a:t>
            </a:r>
          </a:p>
          <a:p>
            <a:pPr>
              <a:spcAft>
                <a:spcPts val="600"/>
              </a:spcAft>
              <a:buNone/>
            </a:pPr>
            <a:r>
              <a:rPr lang="en-US" dirty="0"/>
              <a:t>☺ Less upset by change in routine </a:t>
            </a:r>
          </a:p>
          <a:p>
            <a:pPr>
              <a:spcAft>
                <a:spcPts val="600"/>
              </a:spcAft>
              <a:buNone/>
            </a:pPr>
            <a:r>
              <a:rPr lang="en-US" dirty="0"/>
              <a:t>☺ Adjusts easily to new people and situations </a:t>
            </a:r>
          </a:p>
          <a:p>
            <a:pPr>
              <a:spcAft>
                <a:spcPts val="600"/>
              </a:spcAft>
              <a:buNone/>
            </a:pPr>
            <a:r>
              <a:rPr lang="en-US" dirty="0"/>
              <a:t>☺ Happy, cheerful, patient, quiet </a:t>
            </a:r>
          </a:p>
          <a:p>
            <a:pPr>
              <a:spcAft>
                <a:spcPts val="600"/>
              </a:spcAft>
              <a:buNone/>
            </a:pPr>
            <a:r>
              <a:rPr lang="en-US" dirty="0"/>
              <a:t>☺ Goes through life with a minimum of fuss and upset </a:t>
            </a:r>
          </a:p>
          <a:p>
            <a:pPr>
              <a:spcAft>
                <a:spcPts val="600"/>
              </a:spcAft>
              <a:buNone/>
            </a:pPr>
            <a:r>
              <a:rPr lang="en-US" dirty="0" smtClean="0"/>
              <a:t>☺ </a:t>
            </a:r>
            <a:r>
              <a:rPr lang="en-US" dirty="0"/>
              <a:t>Can grow up to be peacemakers, any job that requires an even temper; will get along with co-workers </a:t>
            </a:r>
            <a:endParaRPr lang="en-US" dirty="0" smtClean="0"/>
          </a:p>
          <a:p>
            <a:pPr>
              <a:spcAft>
                <a:spcPts val="600"/>
              </a:spcAft>
            </a:pPr>
            <a:r>
              <a:rPr lang="en-US" b="1" u="sng" dirty="0" smtClean="0"/>
              <a:t>Caregivers Can:</a:t>
            </a:r>
          </a:p>
          <a:p>
            <a:pPr lvl="1">
              <a:spcAft>
                <a:spcPts val="600"/>
              </a:spcAft>
            </a:pPr>
            <a:r>
              <a:rPr lang="en-US" dirty="0" smtClean="0"/>
              <a:t>Needs love and encouragement to push themselves toward achieving their goals</a:t>
            </a:r>
            <a:endParaRPr lang="en-US" dirty="0"/>
          </a:p>
          <a:p>
            <a:pPr lvl="1">
              <a:spcAft>
                <a:spcPts val="600"/>
              </a:spcAft>
            </a:pPr>
            <a:r>
              <a:rPr lang="en-US" dirty="0" smtClean="0"/>
              <a:t>May </a:t>
            </a:r>
            <a:r>
              <a:rPr lang="en-US" dirty="0"/>
              <a:t>need to be challenged, if not, they could end up being a couch potato </a:t>
            </a:r>
          </a:p>
        </p:txBody>
      </p:sp>
      <p:sp>
        <p:nvSpPr>
          <p:cNvPr id="4" name="Title 1"/>
          <p:cNvSpPr txBox="1">
            <a:spLocks/>
          </p:cNvSpPr>
          <p:nvPr/>
        </p:nvSpPr>
        <p:spPr>
          <a:xfrm>
            <a:off x="457200" y="5410200"/>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TEMPERMENT TYPES INFANT PERSONALITIES </a:t>
            </a:r>
            <a:endParaRPr kumimoji="0" lang="en-US" sz="20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183880" cy="1051560"/>
          </a:xfrm>
        </p:spPr>
        <p:txBody>
          <a:bodyPr>
            <a:normAutofit/>
          </a:bodyPr>
          <a:lstStyle/>
          <a:p>
            <a:r>
              <a:rPr lang="en-US" sz="2000" b="1" dirty="0" smtClean="0"/>
              <a:t>TEMPERMENT TYPES INFANT PERSONALITIES </a:t>
            </a:r>
            <a:endParaRPr lang="en-US" sz="2000" dirty="0"/>
          </a:p>
        </p:txBody>
      </p:sp>
      <p:sp>
        <p:nvSpPr>
          <p:cNvPr id="3" name="Content Placeholder 2"/>
          <p:cNvSpPr>
            <a:spLocks noGrp="1"/>
          </p:cNvSpPr>
          <p:nvPr>
            <p:ph idx="1"/>
          </p:nvPr>
        </p:nvSpPr>
        <p:spPr>
          <a:xfrm>
            <a:off x="457200" y="381000"/>
            <a:ext cx="8183880" cy="4187952"/>
          </a:xfrm>
        </p:spPr>
        <p:txBody>
          <a:bodyPr>
            <a:noAutofit/>
          </a:bodyPr>
          <a:lstStyle/>
          <a:p>
            <a:pPr>
              <a:spcAft>
                <a:spcPts val="600"/>
              </a:spcAft>
              <a:buNone/>
            </a:pPr>
            <a:r>
              <a:rPr lang="en-US" sz="1300" b="1" u="sng" dirty="0"/>
              <a:t>AGGRESSIVE CHILD </a:t>
            </a:r>
          </a:p>
          <a:p>
            <a:pPr>
              <a:spcAft>
                <a:spcPts val="600"/>
              </a:spcAft>
            </a:pPr>
            <a:r>
              <a:rPr lang="en-US" sz="1300" dirty="0" smtClean="0"/>
              <a:t>Constantly </a:t>
            </a:r>
            <a:r>
              <a:rPr lang="en-US" sz="1300" dirty="0"/>
              <a:t>active and on the </a:t>
            </a:r>
            <a:r>
              <a:rPr lang="en-US" sz="1300" dirty="0" smtClean="0"/>
              <a:t>go, loves activity </a:t>
            </a:r>
            <a:endParaRPr lang="en-US" sz="1300" dirty="0"/>
          </a:p>
          <a:p>
            <a:pPr>
              <a:spcAft>
                <a:spcPts val="600"/>
              </a:spcAft>
            </a:pPr>
            <a:r>
              <a:rPr lang="en-US" sz="1300" dirty="0" smtClean="0"/>
              <a:t>Awake </a:t>
            </a:r>
            <a:r>
              <a:rPr lang="en-US" sz="1300" dirty="0"/>
              <a:t>more than other babies </a:t>
            </a:r>
          </a:p>
          <a:p>
            <a:pPr>
              <a:spcAft>
                <a:spcPts val="600"/>
              </a:spcAft>
            </a:pPr>
            <a:r>
              <a:rPr lang="en-US" sz="1300" dirty="0" smtClean="0"/>
              <a:t>Responses </a:t>
            </a:r>
            <a:r>
              <a:rPr lang="en-US" sz="1300" dirty="0"/>
              <a:t>are </a:t>
            </a:r>
            <a:r>
              <a:rPr lang="en-US" sz="1300" dirty="0" smtClean="0"/>
              <a:t>extreme (kicks more strenuously ) and temper tantrums are normal</a:t>
            </a:r>
            <a:endParaRPr lang="en-US" sz="1300" dirty="0"/>
          </a:p>
          <a:p>
            <a:pPr>
              <a:spcAft>
                <a:spcPts val="600"/>
              </a:spcAft>
            </a:pPr>
            <a:r>
              <a:rPr lang="en-US" sz="1300" dirty="0" smtClean="0"/>
              <a:t>Strong-willed</a:t>
            </a:r>
            <a:r>
              <a:rPr lang="en-US" sz="1300" dirty="0"/>
              <a:t>, eats more vigorously, cries more loudly </a:t>
            </a:r>
          </a:p>
          <a:p>
            <a:pPr>
              <a:spcAft>
                <a:spcPts val="600"/>
              </a:spcAft>
            </a:pPr>
            <a:r>
              <a:rPr lang="en-US" sz="1300" dirty="0" smtClean="0"/>
              <a:t>Often </a:t>
            </a:r>
            <a:r>
              <a:rPr lang="en-US" sz="1300" dirty="0"/>
              <a:t>larger than other babies </a:t>
            </a:r>
          </a:p>
          <a:p>
            <a:pPr>
              <a:spcAft>
                <a:spcPts val="600"/>
              </a:spcAft>
            </a:pPr>
            <a:r>
              <a:rPr lang="en-US" sz="1300" dirty="0" smtClean="0"/>
              <a:t>Not </a:t>
            </a:r>
            <a:r>
              <a:rPr lang="en-US" sz="1300" dirty="0"/>
              <a:t>concerned with failure, will try again and again </a:t>
            </a:r>
          </a:p>
          <a:p>
            <a:pPr>
              <a:spcAft>
                <a:spcPts val="600"/>
              </a:spcAft>
            </a:pPr>
            <a:r>
              <a:rPr lang="en-US" sz="1300" dirty="0" smtClean="0"/>
              <a:t>Needs </a:t>
            </a:r>
            <a:r>
              <a:rPr lang="en-US" sz="1300" dirty="0"/>
              <a:t>lots of constant parenting </a:t>
            </a:r>
          </a:p>
          <a:p>
            <a:pPr>
              <a:spcAft>
                <a:spcPts val="600"/>
              </a:spcAft>
            </a:pPr>
            <a:r>
              <a:rPr lang="en-US" sz="1300" dirty="0" smtClean="0"/>
              <a:t>Can </a:t>
            </a:r>
            <a:r>
              <a:rPr lang="en-US" sz="1300" dirty="0"/>
              <a:t>use aggressiveness in play, sports, or leadership (positive and negative) </a:t>
            </a:r>
          </a:p>
          <a:p>
            <a:pPr>
              <a:spcAft>
                <a:spcPts val="600"/>
              </a:spcAft>
              <a:buNone/>
            </a:pPr>
            <a:r>
              <a:rPr lang="en-US" sz="1400" b="1" u="sng" dirty="0" smtClean="0"/>
              <a:t>Caregivers Can:</a:t>
            </a:r>
          </a:p>
          <a:p>
            <a:pPr>
              <a:spcAft>
                <a:spcPts val="600"/>
              </a:spcAft>
            </a:pPr>
            <a:r>
              <a:rPr lang="en-US" sz="1300" dirty="0" smtClean="0"/>
              <a:t>With </a:t>
            </a:r>
            <a:r>
              <a:rPr lang="en-US" sz="1300" dirty="0"/>
              <a:t>a nurturing parent, the child can grow up to be a responsible leader of people. </a:t>
            </a:r>
          </a:p>
          <a:p>
            <a:pPr>
              <a:spcAft>
                <a:spcPts val="600"/>
              </a:spcAft>
            </a:pPr>
            <a:r>
              <a:rPr lang="en-US" sz="1300" dirty="0" smtClean="0"/>
              <a:t>Parents must impose reasonable limits </a:t>
            </a:r>
          </a:p>
          <a:p>
            <a:pPr>
              <a:spcAft>
                <a:spcPts val="600"/>
              </a:spcAft>
            </a:pPr>
            <a:r>
              <a:rPr lang="en-US" sz="1300" dirty="0" smtClean="0"/>
              <a:t>Child needs lots of love and praise </a:t>
            </a:r>
          </a:p>
          <a:p>
            <a:pPr>
              <a:spcAft>
                <a:spcPts val="600"/>
              </a:spcAft>
            </a:pPr>
            <a:r>
              <a:rPr lang="en-US" sz="1300" dirty="0" smtClean="0"/>
              <a:t>Child needs to be made aware of the feelings and interests of others </a:t>
            </a:r>
          </a:p>
          <a:p>
            <a:pPr>
              <a:spcAft>
                <a:spcPts val="600"/>
              </a:spcAft>
            </a:pPr>
            <a:r>
              <a:rPr lang="en-US" sz="1300" dirty="0" smtClean="0"/>
              <a:t>If the aggressive nature is not limited or channeled in a positive direction, this child could get into a lot of trouble </a:t>
            </a:r>
          </a:p>
          <a:p>
            <a:pPr>
              <a:spcAft>
                <a:spcPts val="600"/>
              </a:spcAft>
              <a:buNone/>
            </a:pPr>
            <a:endParaRPr lang="en-US" sz="1300" dirty="0" smtClean="0"/>
          </a:p>
          <a:p>
            <a:pPr>
              <a:spcAft>
                <a:spcPts val="600"/>
              </a:spcAft>
              <a:buNone/>
            </a:pPr>
            <a:endParaRPr lang="en-US" sz="1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rsonalities.jpg"/>
          <p:cNvPicPr>
            <a:picLocks noGrp="1" noChangeAspect="1"/>
          </p:cNvPicPr>
          <p:nvPr>
            <p:ph idx="1"/>
          </p:nvPr>
        </p:nvPicPr>
        <p:blipFill>
          <a:blip r:embed="rId3" cstate="print"/>
          <a:stretch>
            <a:fillRect/>
          </a:stretch>
        </p:blipFill>
        <p:spPr>
          <a:xfrm>
            <a:off x="0" y="0"/>
            <a:ext cx="9144000" cy="6746892"/>
          </a:xfrm>
        </p:spPr>
      </p:pic>
      <p:pic>
        <p:nvPicPr>
          <p:cNvPr id="5122" name="Picture 2" descr="C:\Documents and Settings\stjohnson\Local Settings\Temporary Internet Files\Content.IE5\EKH0F3ZJ\MPj04053740000[1].jpg"/>
          <p:cNvPicPr>
            <a:picLocks noChangeAspect="1" noChangeArrowheads="1"/>
          </p:cNvPicPr>
          <p:nvPr/>
        </p:nvPicPr>
        <p:blipFill>
          <a:blip r:embed="rId4" cstate="print"/>
          <a:srcRect/>
          <a:stretch>
            <a:fillRect/>
          </a:stretch>
        </p:blipFill>
        <p:spPr bwMode="auto">
          <a:xfrm>
            <a:off x="6019800" y="228600"/>
            <a:ext cx="2819400" cy="20138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8)">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r>
              <a:rPr lang="en-US" dirty="0"/>
              <a:t> </a:t>
            </a:r>
            <a:r>
              <a:rPr lang="en-US" sz="3500" dirty="0"/>
              <a:t>We worry about what a child will become tomorrow, yet we forget that he is someone today. </a:t>
            </a:r>
          </a:p>
          <a:p>
            <a:pPr lvl="7">
              <a:buNone/>
            </a:pPr>
            <a:r>
              <a:rPr lang="en-US" sz="2600" dirty="0"/>
              <a:t>~</a:t>
            </a:r>
            <a:r>
              <a:rPr lang="en-US" sz="2600" dirty="0" err="1"/>
              <a:t>Stacia</a:t>
            </a:r>
            <a:r>
              <a:rPr lang="en-US" sz="2600" dirty="0"/>
              <a:t> Tauscher </a:t>
            </a:r>
          </a:p>
          <a:p>
            <a:endParaRPr lang="en-US" dirty="0"/>
          </a:p>
          <a:p>
            <a:endParaRPr lang="en-US" dirty="0"/>
          </a:p>
          <a:p>
            <a:r>
              <a:rPr lang="en-US" dirty="0"/>
              <a:t>What does this quote mean to you?</a:t>
            </a:r>
          </a:p>
          <a:p>
            <a:pPr marL="0" indent="0">
              <a:buNone/>
            </a:pPr>
            <a:endParaRPr lang="en-US" dirty="0"/>
          </a:p>
        </p:txBody>
      </p:sp>
    </p:spTree>
    <p:extLst>
      <p:ext uri="{BB962C8B-B14F-4D97-AF65-F5344CB8AC3E}">
        <p14:creationId xmlns:p14="http://schemas.microsoft.com/office/powerpoint/2010/main" val="153462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3136"/>
          </a:xfrm>
        </p:spPr>
        <p:txBody>
          <a:bodyPr/>
          <a:lstStyle/>
          <a:p>
            <a:r>
              <a:rPr lang="en-US" dirty="0" smtClean="0"/>
              <a:t>Bell Quiz #4 ~ Cognitive Dev.</a:t>
            </a:r>
            <a:endParaRPr lang="en-US" dirty="0"/>
          </a:p>
        </p:txBody>
      </p:sp>
      <p:sp>
        <p:nvSpPr>
          <p:cNvPr id="3" name="Content Placeholder 2"/>
          <p:cNvSpPr>
            <a:spLocks noGrp="1"/>
          </p:cNvSpPr>
          <p:nvPr>
            <p:ph idx="1"/>
          </p:nvPr>
        </p:nvSpPr>
        <p:spPr>
          <a:xfrm>
            <a:off x="533400" y="1447800"/>
            <a:ext cx="8183880" cy="5108448"/>
          </a:xfrm>
        </p:spPr>
        <p:txBody>
          <a:bodyPr>
            <a:normAutofit fontScale="62500" lnSpcReduction="20000"/>
          </a:bodyPr>
          <a:lstStyle/>
          <a:p>
            <a:pPr>
              <a:buNone/>
            </a:pPr>
            <a:r>
              <a:rPr lang="en-US" dirty="0" smtClean="0"/>
              <a:t>4.  You can encourage an infant’s language development by:</a:t>
            </a:r>
          </a:p>
          <a:p>
            <a:pPr>
              <a:buNone/>
            </a:pPr>
            <a:r>
              <a:rPr lang="en-US" dirty="0" smtClean="0"/>
              <a:t>     A.  Speaking more than one language</a:t>
            </a:r>
          </a:p>
          <a:p>
            <a:pPr>
              <a:buNone/>
            </a:pPr>
            <a:r>
              <a:rPr lang="en-US" dirty="0" smtClean="0"/>
              <a:t>     B.  Using baby talk</a:t>
            </a:r>
          </a:p>
          <a:p>
            <a:pPr>
              <a:buNone/>
            </a:pPr>
            <a:r>
              <a:rPr lang="en-US" dirty="0" smtClean="0"/>
              <a:t>     C.  Doing exercises that strengthen the muscles in the mouth</a:t>
            </a:r>
          </a:p>
          <a:p>
            <a:pPr>
              <a:buNone/>
            </a:pPr>
            <a:r>
              <a:rPr lang="en-US" dirty="0" smtClean="0"/>
              <a:t>     D.  Giving positive feedback for the sounds they make </a:t>
            </a:r>
          </a:p>
          <a:p>
            <a:pPr>
              <a:buNone/>
            </a:pPr>
            <a:r>
              <a:rPr lang="en-US" dirty="0" smtClean="0"/>
              <a:t> </a:t>
            </a:r>
          </a:p>
          <a:p>
            <a:pPr>
              <a:buNone/>
            </a:pPr>
            <a:r>
              <a:rPr lang="en-US" dirty="0" smtClean="0"/>
              <a:t>5.  Jean Piaget said that from birth to 2 years old children are in the </a:t>
            </a:r>
            <a:r>
              <a:rPr lang="en-US" dirty="0" err="1" smtClean="0"/>
              <a:t>sensorimotor</a:t>
            </a:r>
            <a:r>
              <a:rPr lang="en-US" dirty="0" smtClean="0"/>
              <a:t> stage which means they learn through:</a:t>
            </a:r>
          </a:p>
          <a:p>
            <a:pPr>
              <a:buNone/>
            </a:pPr>
            <a:r>
              <a:rPr lang="en-US" dirty="0" smtClean="0"/>
              <a:t>      A.  Sensory Play</a:t>
            </a:r>
          </a:p>
          <a:p>
            <a:pPr>
              <a:buNone/>
            </a:pPr>
            <a:r>
              <a:rPr lang="en-US" dirty="0" smtClean="0"/>
              <a:t>      B.  Active Play</a:t>
            </a:r>
          </a:p>
          <a:p>
            <a:pPr>
              <a:buNone/>
            </a:pPr>
            <a:r>
              <a:rPr lang="en-US" dirty="0" smtClean="0"/>
              <a:t>      C.  Repetition</a:t>
            </a:r>
          </a:p>
          <a:p>
            <a:pPr>
              <a:buNone/>
            </a:pPr>
            <a:r>
              <a:rPr lang="en-US" dirty="0" smtClean="0"/>
              <a:t>      D.  Imitation</a:t>
            </a:r>
          </a:p>
          <a:p>
            <a:pPr>
              <a:buNone/>
            </a:pPr>
            <a:r>
              <a:rPr lang="en-US" dirty="0" smtClean="0"/>
              <a:t> </a:t>
            </a:r>
          </a:p>
          <a:p>
            <a:pPr>
              <a:buNone/>
            </a:pPr>
            <a:r>
              <a:rPr lang="en-US" dirty="0" smtClean="0"/>
              <a:t>6.  Which is an example of a cognitive skill</a:t>
            </a:r>
          </a:p>
          <a:p>
            <a:pPr>
              <a:buNone/>
            </a:pPr>
            <a:r>
              <a:rPr lang="en-US" dirty="0" smtClean="0"/>
              <a:t>	A.  Walking</a:t>
            </a:r>
          </a:p>
          <a:p>
            <a:pPr>
              <a:buNone/>
            </a:pPr>
            <a:r>
              <a:rPr lang="en-US" dirty="0" smtClean="0"/>
              <a:t>	B.  Recognizing their name</a:t>
            </a:r>
          </a:p>
          <a:p>
            <a:pPr>
              <a:buNone/>
            </a:pPr>
            <a:r>
              <a:rPr lang="en-US" dirty="0" smtClean="0"/>
              <a:t>	C.  Separation Anxiety</a:t>
            </a:r>
          </a:p>
          <a:p>
            <a:pPr>
              <a:buNone/>
            </a:pPr>
            <a:r>
              <a:rPr lang="en-US" dirty="0" smtClean="0"/>
              <a:t>    D.  Learning how to laugh</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1, Quiz #1</a:t>
            </a:r>
            <a:endParaRPr lang="en-US" dirty="0"/>
          </a:p>
        </p:txBody>
      </p:sp>
      <p:sp>
        <p:nvSpPr>
          <p:cNvPr id="3" name="Content Placeholder 2"/>
          <p:cNvSpPr>
            <a:spLocks noGrp="1"/>
          </p:cNvSpPr>
          <p:nvPr>
            <p:ph sz="quarter" idx="1"/>
          </p:nvPr>
        </p:nvSpPr>
        <p:spPr/>
        <p:txBody>
          <a:bodyPr>
            <a:normAutofit fontScale="62500" lnSpcReduction="20000"/>
          </a:bodyPr>
          <a:lstStyle/>
          <a:p>
            <a:pPr>
              <a:buNone/>
            </a:pPr>
            <a:r>
              <a:rPr lang="en-US" dirty="0" smtClean="0"/>
              <a:t>1.  Communicable diseases:</a:t>
            </a:r>
          </a:p>
          <a:p>
            <a:pPr>
              <a:buNone/>
            </a:pPr>
            <a:r>
              <a:rPr lang="en-US" dirty="0" smtClean="0"/>
              <a:t>	A.  Are not passed from one person to another</a:t>
            </a:r>
          </a:p>
          <a:p>
            <a:pPr>
              <a:buNone/>
            </a:pPr>
            <a:r>
              <a:rPr lang="en-US" dirty="0" smtClean="0"/>
              <a:t>	B.  Are usually fatal</a:t>
            </a:r>
          </a:p>
          <a:p>
            <a:pPr>
              <a:buNone/>
            </a:pPr>
            <a:r>
              <a:rPr lang="en-US" dirty="0" smtClean="0"/>
              <a:t>	C.  Are passed from one person to another</a:t>
            </a:r>
          </a:p>
          <a:p>
            <a:pPr>
              <a:buNone/>
            </a:pPr>
            <a:r>
              <a:rPr lang="en-US" dirty="0" smtClean="0"/>
              <a:t>	D.  Cannot be prevented or treated</a:t>
            </a:r>
          </a:p>
          <a:p>
            <a:pPr>
              <a:buNone/>
            </a:pPr>
            <a:r>
              <a:rPr lang="en-US" dirty="0" smtClean="0"/>
              <a:t> </a:t>
            </a:r>
          </a:p>
          <a:p>
            <a:pPr>
              <a:buNone/>
            </a:pPr>
            <a:r>
              <a:rPr lang="en-US" dirty="0" smtClean="0"/>
              <a:t>2.  Which type of environment is developmentally beneficial for a 12 month old?</a:t>
            </a:r>
          </a:p>
          <a:p>
            <a:pPr>
              <a:buNone/>
            </a:pPr>
            <a:r>
              <a:rPr lang="en-US" dirty="0" smtClean="0"/>
              <a:t>	A.  A playpen full of stimulating toys</a:t>
            </a:r>
          </a:p>
          <a:p>
            <a:pPr>
              <a:buNone/>
            </a:pPr>
            <a:r>
              <a:rPr lang="en-US" dirty="0" smtClean="0"/>
              <a:t>	B.  A bedroom full of book, crafts, and educational toys</a:t>
            </a:r>
          </a:p>
          <a:p>
            <a:pPr>
              <a:buNone/>
            </a:pPr>
            <a:r>
              <a:rPr lang="en-US" dirty="0" smtClean="0"/>
              <a:t>	C.  Free access to a child proof house</a:t>
            </a:r>
          </a:p>
          <a:p>
            <a:pPr>
              <a:buNone/>
            </a:pPr>
            <a:r>
              <a:rPr lang="en-US" dirty="0" smtClean="0"/>
              <a:t>	D.  A bathtub with boats and paints</a:t>
            </a:r>
          </a:p>
          <a:p>
            <a:pPr>
              <a:buNone/>
            </a:pPr>
            <a:r>
              <a:rPr lang="en-US" dirty="0" smtClean="0"/>
              <a:t> </a:t>
            </a:r>
          </a:p>
          <a:p>
            <a:pPr>
              <a:buNone/>
            </a:pPr>
            <a:r>
              <a:rPr lang="en-US" dirty="0" smtClean="0"/>
              <a:t>3.  In what position should a newborn be placed to sleep?</a:t>
            </a:r>
          </a:p>
          <a:p>
            <a:pPr>
              <a:buNone/>
            </a:pPr>
            <a:r>
              <a:rPr lang="en-US" dirty="0" smtClean="0"/>
              <a:t>	A.  With a pillow</a:t>
            </a:r>
          </a:p>
          <a:p>
            <a:pPr>
              <a:buNone/>
            </a:pPr>
            <a:r>
              <a:rPr lang="en-US" dirty="0" smtClean="0"/>
              <a:t>	B.  On its stomach</a:t>
            </a:r>
          </a:p>
          <a:p>
            <a:pPr>
              <a:buNone/>
            </a:pPr>
            <a:r>
              <a:rPr lang="en-US" dirty="0" smtClean="0"/>
              <a:t>	C.  On its back</a:t>
            </a:r>
          </a:p>
          <a:p>
            <a:pPr>
              <a:buNone/>
            </a:pPr>
            <a:r>
              <a:rPr lang="en-US" dirty="0" smtClean="0"/>
              <a:t>	D.  On a fluffy, warm blanket with stuffed animals</a:t>
            </a:r>
            <a:endParaRPr lang="en-US" dirty="0"/>
          </a:p>
        </p:txBody>
      </p:sp>
    </p:spTree>
    <p:extLst>
      <p:ext uri="{BB962C8B-B14F-4D97-AF65-F5344CB8AC3E}">
        <p14:creationId xmlns:p14="http://schemas.microsoft.com/office/powerpoint/2010/main" val="2061210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1, Quiz #1</a:t>
            </a:r>
          </a:p>
        </p:txBody>
      </p:sp>
      <p:sp>
        <p:nvSpPr>
          <p:cNvPr id="3" name="Content Placeholder 2"/>
          <p:cNvSpPr>
            <a:spLocks noGrp="1"/>
          </p:cNvSpPr>
          <p:nvPr>
            <p:ph sz="quarter" idx="1"/>
          </p:nvPr>
        </p:nvSpPr>
        <p:spPr>
          <a:xfrm>
            <a:off x="457200" y="1447800"/>
            <a:ext cx="7467600" cy="5026152"/>
          </a:xfrm>
        </p:spPr>
        <p:txBody>
          <a:bodyPr>
            <a:normAutofit fontScale="47500" lnSpcReduction="20000"/>
          </a:bodyPr>
          <a:lstStyle/>
          <a:p>
            <a:pPr>
              <a:buNone/>
            </a:pPr>
            <a:r>
              <a:rPr lang="en-US" sz="4000" dirty="0" smtClean="0"/>
              <a:t>4.  All of the following are advantages of breast-feeding except:</a:t>
            </a:r>
          </a:p>
          <a:p>
            <a:pPr>
              <a:buNone/>
            </a:pPr>
            <a:r>
              <a:rPr lang="en-US" sz="4000" dirty="0" smtClean="0"/>
              <a:t>	A.  Newborns can get all of the nutrients needed from breast milk</a:t>
            </a:r>
          </a:p>
          <a:p>
            <a:pPr>
              <a:buNone/>
            </a:pPr>
            <a:r>
              <a:rPr lang="en-US" sz="4000" dirty="0" smtClean="0"/>
              <a:t>	B.  There is less chance of developing allergies</a:t>
            </a:r>
          </a:p>
          <a:p>
            <a:pPr>
              <a:buNone/>
            </a:pPr>
            <a:r>
              <a:rPr lang="en-US" sz="4000" dirty="0" smtClean="0"/>
              <a:t>	C.  The baby has a stronger immune system</a:t>
            </a:r>
          </a:p>
          <a:p>
            <a:pPr>
              <a:buNone/>
            </a:pPr>
            <a:r>
              <a:rPr lang="en-US" sz="4000" dirty="0" smtClean="0"/>
              <a:t>	D.  Both mom and dad can take part in feeding the baby</a:t>
            </a:r>
          </a:p>
          <a:p>
            <a:pPr>
              <a:buNone/>
            </a:pPr>
            <a:r>
              <a:rPr lang="en-US" sz="4000" dirty="0" smtClean="0"/>
              <a:t> </a:t>
            </a:r>
          </a:p>
          <a:p>
            <a:pPr>
              <a:buNone/>
            </a:pPr>
            <a:r>
              <a:rPr lang="en-US" sz="4000" dirty="0" smtClean="0"/>
              <a:t>5.  A good rule of thumb when bathing a baby is:</a:t>
            </a:r>
          </a:p>
          <a:p>
            <a:pPr>
              <a:buNone/>
            </a:pPr>
            <a:r>
              <a:rPr lang="en-US" sz="4000" dirty="0" smtClean="0"/>
              <a:t>	A.  Start with the dirtiest areas and end with the cleanest</a:t>
            </a:r>
          </a:p>
          <a:p>
            <a:pPr>
              <a:buNone/>
            </a:pPr>
            <a:r>
              <a:rPr lang="en-US" sz="4000" dirty="0" smtClean="0"/>
              <a:t>	B.  Begin giving baths as soon as the baby is born</a:t>
            </a:r>
          </a:p>
          <a:p>
            <a:pPr>
              <a:buNone/>
            </a:pPr>
            <a:r>
              <a:rPr lang="en-US" sz="4000" dirty="0" smtClean="0"/>
              <a:t>	C.  Have all the needed supplies in the room, but not close</a:t>
            </a:r>
          </a:p>
          <a:p>
            <a:pPr>
              <a:buNone/>
            </a:pPr>
            <a:r>
              <a:rPr lang="en-US" sz="4000" dirty="0" smtClean="0"/>
              <a:t>      enough to reach them without leaving the baby’s side.</a:t>
            </a:r>
          </a:p>
          <a:p>
            <a:pPr>
              <a:buNone/>
            </a:pPr>
            <a:r>
              <a:rPr lang="en-US" sz="4000" dirty="0" smtClean="0"/>
              <a:t>	D. Start with the cleanest areas on the body and end with the </a:t>
            </a:r>
          </a:p>
          <a:p>
            <a:pPr>
              <a:buNone/>
            </a:pPr>
            <a:r>
              <a:rPr lang="en-US" sz="4000" dirty="0" smtClean="0"/>
              <a:t>     dirtiest areas</a:t>
            </a:r>
          </a:p>
          <a:p>
            <a:pPr>
              <a:buNone/>
            </a:pPr>
            <a:r>
              <a:rPr lang="en-US" sz="4000" dirty="0" smtClean="0"/>
              <a:t> </a:t>
            </a:r>
          </a:p>
          <a:p>
            <a:pPr>
              <a:buNone/>
            </a:pPr>
            <a:r>
              <a:rPr lang="en-US" sz="4000" dirty="0" smtClean="0"/>
              <a:t>6. The safest place, in an automobile, to put a car seat is in the:</a:t>
            </a:r>
          </a:p>
          <a:p>
            <a:pPr>
              <a:buNone/>
            </a:pPr>
            <a:r>
              <a:rPr lang="en-US" sz="4000" dirty="0" smtClean="0"/>
              <a:t>	A. Front seat next to the driver</a:t>
            </a:r>
          </a:p>
          <a:p>
            <a:pPr>
              <a:buNone/>
            </a:pPr>
            <a:r>
              <a:rPr lang="en-US" sz="4000" dirty="0" smtClean="0"/>
              <a:t>	B. Back seat next to the window</a:t>
            </a:r>
          </a:p>
          <a:p>
            <a:pPr>
              <a:buNone/>
            </a:pPr>
            <a:r>
              <a:rPr lang="en-US" sz="4000" dirty="0" smtClean="0"/>
              <a:t>	C. Front seat next to the window</a:t>
            </a:r>
          </a:p>
          <a:p>
            <a:pPr>
              <a:buNone/>
            </a:pPr>
            <a:r>
              <a:rPr lang="en-US" sz="4000" dirty="0" smtClean="0"/>
              <a:t>	D. Center of the backseat</a:t>
            </a:r>
          </a:p>
          <a:p>
            <a:endParaRPr lang="en-US" dirty="0"/>
          </a:p>
        </p:txBody>
      </p:sp>
    </p:spTree>
    <p:extLst>
      <p:ext uri="{BB962C8B-B14F-4D97-AF65-F5344CB8AC3E}">
        <p14:creationId xmlns:p14="http://schemas.microsoft.com/office/powerpoint/2010/main" val="213179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Social Development</a:t>
            </a:r>
            <a:endParaRPr lang="en-US" dirty="0"/>
          </a:p>
        </p:txBody>
      </p:sp>
      <p:sp>
        <p:nvSpPr>
          <p:cNvPr id="3" name="Content Placeholder 2"/>
          <p:cNvSpPr>
            <a:spLocks noGrp="1"/>
          </p:cNvSpPr>
          <p:nvPr>
            <p:ph idx="1"/>
          </p:nvPr>
        </p:nvSpPr>
        <p:spPr/>
        <p:txBody>
          <a:bodyPr/>
          <a:lstStyle/>
          <a:p>
            <a:r>
              <a:rPr lang="en-US" b="1" dirty="0" smtClean="0"/>
              <a:t>1.  Social </a:t>
            </a:r>
            <a:r>
              <a:rPr lang="en-US" b="1" dirty="0"/>
              <a:t>development is </a:t>
            </a:r>
            <a:endParaRPr lang="en-US" b="1" dirty="0" smtClean="0"/>
          </a:p>
          <a:p>
            <a:pPr lvl="1"/>
            <a:r>
              <a:rPr lang="en-US" b="1" dirty="0" smtClean="0"/>
              <a:t>learning </a:t>
            </a:r>
            <a:r>
              <a:rPr lang="en-US" b="1" dirty="0"/>
              <a:t>the rules of play </a:t>
            </a:r>
            <a:endParaRPr lang="en-US" b="1" dirty="0" smtClean="0"/>
          </a:p>
          <a:p>
            <a:pPr lvl="1"/>
            <a:r>
              <a:rPr lang="en-US" b="1" dirty="0" smtClean="0"/>
              <a:t>Learning how to interact with others</a:t>
            </a:r>
          </a:p>
          <a:p>
            <a:pPr lvl="1"/>
            <a:r>
              <a:rPr lang="en-US" b="1" dirty="0" smtClean="0"/>
              <a:t>Learning to express oneself to others </a:t>
            </a:r>
          </a:p>
          <a:p>
            <a:pPr lvl="1"/>
            <a:endParaRPr lang="en-US" dirty="0"/>
          </a:p>
        </p:txBody>
      </p:sp>
      <p:pic>
        <p:nvPicPr>
          <p:cNvPr id="1026" name="Picture 2" descr="C:\Documents and Settings\All Users\Documents\Temp\Temporary Internet Files\Content.IE5\2NQV2TTD\MPj04393420000[1].jpg"/>
          <p:cNvPicPr>
            <a:picLocks noChangeAspect="1" noChangeArrowheads="1"/>
          </p:cNvPicPr>
          <p:nvPr/>
        </p:nvPicPr>
        <p:blipFill>
          <a:blip r:embed="rId3" cstate="print"/>
          <a:srcRect/>
          <a:stretch>
            <a:fillRect/>
          </a:stretch>
        </p:blipFill>
        <p:spPr bwMode="auto">
          <a:xfrm rot="16672505">
            <a:off x="5609615" y="3435757"/>
            <a:ext cx="2286000" cy="34137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Infant Social Development</a:t>
            </a:r>
            <a:endParaRPr lang="en-US" dirty="0"/>
          </a:p>
        </p:txBody>
      </p:sp>
      <p:sp>
        <p:nvSpPr>
          <p:cNvPr id="3" name="Content Placeholder 2"/>
          <p:cNvSpPr>
            <a:spLocks noGrp="1"/>
          </p:cNvSpPr>
          <p:nvPr>
            <p:ph idx="1"/>
          </p:nvPr>
        </p:nvSpPr>
        <p:spPr/>
        <p:txBody>
          <a:bodyPr/>
          <a:lstStyle/>
          <a:p>
            <a:r>
              <a:rPr lang="en-US" dirty="0" smtClean="0"/>
              <a:t>2.  Newborns </a:t>
            </a:r>
            <a:r>
              <a:rPr lang="en-US" dirty="0"/>
              <a:t>prefer to look at the </a:t>
            </a:r>
            <a:r>
              <a:rPr lang="en-US" b="1" dirty="0"/>
              <a:t>human face – </a:t>
            </a:r>
            <a:r>
              <a:rPr lang="en-US" b="1" dirty="0" smtClean="0"/>
              <a:t>their </a:t>
            </a:r>
            <a:r>
              <a:rPr lang="en-US" b="1" dirty="0"/>
              <a:t>main form of socializing </a:t>
            </a:r>
            <a:endParaRPr lang="en-US" dirty="0"/>
          </a:p>
        </p:txBody>
      </p:sp>
      <p:pic>
        <p:nvPicPr>
          <p:cNvPr id="4098" name="Picture 2" descr="C:\Documents and Settings\stjohnson\Local Settings\Temporary Internet Files\Content.IE5\HZQ6D9IE\MPj04140930000[1].jpg"/>
          <p:cNvPicPr>
            <a:picLocks noChangeAspect="1" noChangeArrowheads="1"/>
          </p:cNvPicPr>
          <p:nvPr/>
        </p:nvPicPr>
        <p:blipFill>
          <a:blip r:embed="rId3" cstate="print"/>
          <a:srcRect/>
          <a:stretch>
            <a:fillRect/>
          </a:stretch>
        </p:blipFill>
        <p:spPr bwMode="auto">
          <a:xfrm>
            <a:off x="2971800" y="2819400"/>
            <a:ext cx="5715000" cy="38129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Infant Social Development</a:t>
            </a:r>
            <a:endParaRPr lang="en-US" dirty="0"/>
          </a:p>
        </p:txBody>
      </p:sp>
      <p:sp>
        <p:nvSpPr>
          <p:cNvPr id="3" name="Content Placeholder 2"/>
          <p:cNvSpPr>
            <a:spLocks noGrp="1"/>
          </p:cNvSpPr>
          <p:nvPr>
            <p:ph idx="1"/>
          </p:nvPr>
        </p:nvSpPr>
        <p:spPr/>
        <p:txBody>
          <a:bodyPr>
            <a:normAutofit/>
          </a:bodyPr>
          <a:lstStyle/>
          <a:p>
            <a:r>
              <a:rPr lang="en-US" dirty="0" smtClean="0"/>
              <a:t>3.  Through </a:t>
            </a:r>
            <a:r>
              <a:rPr lang="en-US" b="1" dirty="0" smtClean="0"/>
              <a:t>play:</a:t>
            </a:r>
          </a:p>
          <a:p>
            <a:pPr lvl="1"/>
            <a:r>
              <a:rPr lang="en-US" b="1" dirty="0" smtClean="0"/>
              <a:t>a </a:t>
            </a:r>
            <a:r>
              <a:rPr lang="en-US" b="1" dirty="0"/>
              <a:t>child learns </a:t>
            </a:r>
            <a:r>
              <a:rPr lang="en-US" b="1" dirty="0" smtClean="0"/>
              <a:t>about and </a:t>
            </a:r>
            <a:r>
              <a:rPr lang="en-US" b="1" dirty="0"/>
              <a:t>develops all areas of development. </a:t>
            </a:r>
            <a:endParaRPr lang="en-US" b="1" dirty="0" smtClean="0"/>
          </a:p>
          <a:p>
            <a:pPr lvl="1"/>
            <a:r>
              <a:rPr lang="en-US" b="1" dirty="0" smtClean="0"/>
              <a:t>they learn </a:t>
            </a:r>
            <a:r>
              <a:rPr lang="en-US" dirty="0"/>
              <a:t>about themselves, other people, and the world around them.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PLAY</a:t>
            </a:r>
            <a:endParaRPr lang="en-US" dirty="0"/>
          </a:p>
        </p:txBody>
      </p:sp>
      <p:sp>
        <p:nvSpPr>
          <p:cNvPr id="3" name="Content Placeholder 2"/>
          <p:cNvSpPr>
            <a:spLocks noGrp="1"/>
          </p:cNvSpPr>
          <p:nvPr>
            <p:ph idx="1"/>
          </p:nvPr>
        </p:nvSpPr>
        <p:spPr>
          <a:xfrm>
            <a:off x="381000" y="1371600"/>
            <a:ext cx="8229600" cy="4526280"/>
          </a:xfrm>
        </p:spPr>
        <p:txBody>
          <a:bodyPr>
            <a:normAutofit fontScale="92500" lnSpcReduction="10000"/>
          </a:bodyPr>
          <a:lstStyle/>
          <a:p>
            <a:pPr marL="457200" indent="-457200"/>
            <a:r>
              <a:rPr lang="en-US" dirty="0" smtClean="0"/>
              <a:t>SOLITARY PLAY</a:t>
            </a:r>
          </a:p>
          <a:p>
            <a:pPr marL="740664" lvl="1" indent="-457200"/>
            <a:r>
              <a:rPr lang="en-US" dirty="0" smtClean="0"/>
              <a:t>Solitary Play is independent play or playing alone, having no interest in anyone else or what other’s are doing. </a:t>
            </a:r>
          </a:p>
          <a:p>
            <a:pPr marL="740664" lvl="1" indent="-457200"/>
            <a:r>
              <a:rPr lang="en-US" dirty="0" smtClean="0"/>
              <a:t>Examples: cars, blocks</a:t>
            </a:r>
          </a:p>
          <a:p>
            <a:pPr marL="740664" lvl="1" indent="-457200">
              <a:buNone/>
            </a:pPr>
            <a:endParaRPr lang="en-US" dirty="0" smtClean="0"/>
          </a:p>
          <a:p>
            <a:pPr marL="457200" indent="-457200"/>
            <a:r>
              <a:rPr lang="en-US" dirty="0" smtClean="0"/>
              <a:t>On –Looker PLAY</a:t>
            </a:r>
          </a:p>
          <a:p>
            <a:pPr marL="740664" lvl="1" indent="-457200"/>
            <a:r>
              <a:rPr lang="en-US" dirty="0" smtClean="0"/>
              <a:t>On-looker Play is watching others play. May talk to others, but not involved with them.</a:t>
            </a:r>
          </a:p>
          <a:p>
            <a:pPr marL="740664" lvl="1" indent="-457200"/>
            <a:r>
              <a:rPr lang="en-US" dirty="0" smtClean="0"/>
              <a:t>Wants to be close enough to interact, but still keeps to them self. </a:t>
            </a:r>
          </a:p>
          <a:p>
            <a:pPr marL="740664" lvl="1" indent="-457200"/>
            <a:r>
              <a:rPr lang="en-US" dirty="0" smtClean="0"/>
              <a:t>Examples: duck </a:t>
            </a:r>
            <a:r>
              <a:rPr lang="en-US" dirty="0" err="1" smtClean="0"/>
              <a:t>duck</a:t>
            </a:r>
            <a:r>
              <a:rPr lang="en-US" dirty="0" smtClean="0"/>
              <a:t> goose game</a:t>
            </a:r>
          </a:p>
        </p:txBody>
      </p:sp>
      <p:pic>
        <p:nvPicPr>
          <p:cNvPr id="1026" name="Picture 2" descr="C:\Documents and Settings\stjohnson\Local Settings\Temporary Internet Files\Content.IE5\Y1RKDA2A\MPj02020600000[1].jpg"/>
          <p:cNvPicPr>
            <a:picLocks noChangeAspect="1" noChangeArrowheads="1"/>
          </p:cNvPicPr>
          <p:nvPr/>
        </p:nvPicPr>
        <p:blipFill>
          <a:blip r:embed="rId3" cstate="print"/>
          <a:srcRect/>
          <a:stretch>
            <a:fillRect/>
          </a:stretch>
        </p:blipFill>
        <p:spPr bwMode="auto">
          <a:xfrm>
            <a:off x="6324600" y="5105400"/>
            <a:ext cx="2275635" cy="15057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5" end="5"/>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6" end="6"/>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All Users\Documents\Temp\Temporary Internet Files\Content.IE5\O099I51E\MPj04386540000[1].jpg"/>
          <p:cNvPicPr>
            <a:picLocks noChangeAspect="1" noChangeArrowheads="1"/>
          </p:cNvPicPr>
          <p:nvPr/>
        </p:nvPicPr>
        <p:blipFill>
          <a:blip r:embed="rId3" cstate="print"/>
          <a:srcRect/>
          <a:stretch>
            <a:fillRect/>
          </a:stretch>
        </p:blipFill>
        <p:spPr bwMode="auto">
          <a:xfrm>
            <a:off x="5105400" y="381000"/>
            <a:ext cx="3600450" cy="2057400"/>
          </a:xfrm>
          <a:prstGeom prst="rect">
            <a:avLst/>
          </a:prstGeom>
          <a:noFill/>
        </p:spPr>
      </p:pic>
      <p:sp>
        <p:nvSpPr>
          <p:cNvPr id="3" name="Content Placeholder 2"/>
          <p:cNvSpPr>
            <a:spLocks noGrp="1"/>
          </p:cNvSpPr>
          <p:nvPr>
            <p:ph idx="1"/>
          </p:nvPr>
        </p:nvSpPr>
        <p:spPr/>
        <p:txBody>
          <a:bodyPr>
            <a:normAutofit fontScale="85000" lnSpcReduction="20000"/>
          </a:bodyPr>
          <a:lstStyle/>
          <a:p>
            <a:r>
              <a:rPr lang="en-US" dirty="0" smtClean="0"/>
              <a:t>4.  </a:t>
            </a:r>
            <a:r>
              <a:rPr lang="en-US" b="1" dirty="0" smtClean="0"/>
              <a:t>Stranger </a:t>
            </a:r>
            <a:r>
              <a:rPr lang="en-US" b="1" dirty="0"/>
              <a:t>Anxiety </a:t>
            </a:r>
            <a:r>
              <a:rPr lang="en-US" dirty="0"/>
              <a:t>is fear of a strange or unfamiliar face. </a:t>
            </a:r>
            <a:endParaRPr lang="en-US" dirty="0" smtClean="0"/>
          </a:p>
          <a:p>
            <a:pPr lvl="1"/>
            <a:r>
              <a:rPr lang="en-US" dirty="0" smtClean="0"/>
              <a:t>Happens </a:t>
            </a:r>
            <a:r>
              <a:rPr lang="en-US" dirty="0"/>
              <a:t>about 18 months</a:t>
            </a:r>
            <a:r>
              <a:rPr lang="en-US" dirty="0" smtClean="0"/>
              <a:t>.</a:t>
            </a:r>
          </a:p>
          <a:p>
            <a:pPr lvl="1"/>
            <a:r>
              <a:rPr lang="en-US" dirty="0" smtClean="0"/>
              <a:t>Expressed through crying and withdrawal </a:t>
            </a:r>
            <a:endParaRPr lang="en-US" dirty="0"/>
          </a:p>
          <a:p>
            <a:pPr lvl="1"/>
            <a:r>
              <a:rPr lang="en-US" dirty="0"/>
              <a:t>It occurs because of the infants progressing cognitive </a:t>
            </a:r>
            <a:r>
              <a:rPr lang="en-US" dirty="0" smtClean="0"/>
              <a:t>development </a:t>
            </a:r>
            <a:r>
              <a:rPr lang="en-US" dirty="0"/>
              <a:t>and understanding of the world. </a:t>
            </a:r>
          </a:p>
          <a:p>
            <a:endParaRPr lang="en-US" dirty="0" smtClean="0"/>
          </a:p>
          <a:p>
            <a:endParaRPr lang="en-US" dirty="0" smtClean="0"/>
          </a:p>
          <a:p>
            <a:r>
              <a:rPr lang="en-US" dirty="0" smtClean="0"/>
              <a:t>5.  </a:t>
            </a:r>
            <a:r>
              <a:rPr lang="en-US" b="1" dirty="0" smtClean="0"/>
              <a:t>Separation </a:t>
            </a:r>
            <a:r>
              <a:rPr lang="en-US" b="1" dirty="0"/>
              <a:t>Anxiety </a:t>
            </a:r>
            <a:r>
              <a:rPr lang="en-US" dirty="0"/>
              <a:t>is when a child is uncomfortable being away from parents or primary caregiver. </a:t>
            </a:r>
            <a:endParaRPr lang="en-US" dirty="0" smtClean="0"/>
          </a:p>
          <a:p>
            <a:pPr lvl="1"/>
            <a:r>
              <a:rPr lang="en-US" dirty="0" smtClean="0"/>
              <a:t>Appears </a:t>
            </a:r>
            <a:r>
              <a:rPr lang="en-US" dirty="0"/>
              <a:t>about 6 months and then again (even stronger) at 18 months.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6" end="6"/>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0" end="0"/>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1" end="1"/>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#4</a:t>
            </a:r>
            <a:endParaRPr lang="en-US" dirty="0"/>
          </a:p>
        </p:txBody>
      </p:sp>
      <p:sp>
        <p:nvSpPr>
          <p:cNvPr id="3" name="Content Placeholder 2"/>
          <p:cNvSpPr>
            <a:spLocks noGrp="1"/>
          </p:cNvSpPr>
          <p:nvPr>
            <p:ph idx="1"/>
          </p:nvPr>
        </p:nvSpPr>
        <p:spPr/>
        <p:txBody>
          <a:bodyPr/>
          <a:lstStyle/>
          <a:p>
            <a:r>
              <a:rPr lang="en-US" dirty="0" smtClean="0"/>
              <a:t>What is your first memory </a:t>
            </a:r>
            <a:r>
              <a:rPr lang="en-US" smtClean="0"/>
              <a:t>of your childhood</a:t>
            </a:r>
            <a:r>
              <a:rPr lang="en-US" dirty="0" smtClean="0"/>
              <a:t>? Explain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Simulation Day</a:t>
            </a:r>
            <a:endParaRPr lang="en-US" dirty="0"/>
          </a:p>
        </p:txBody>
      </p:sp>
      <p:sp>
        <p:nvSpPr>
          <p:cNvPr id="3" name="Content Placeholder 2"/>
          <p:cNvSpPr>
            <a:spLocks noGrp="1"/>
          </p:cNvSpPr>
          <p:nvPr>
            <p:ph idx="1"/>
          </p:nvPr>
        </p:nvSpPr>
        <p:spPr/>
        <p:txBody>
          <a:bodyPr/>
          <a:lstStyle/>
          <a:p>
            <a:r>
              <a:rPr lang="en-US" dirty="0" smtClean="0"/>
              <a:t>6 Groups</a:t>
            </a:r>
          </a:p>
          <a:p>
            <a:pPr lvl="1"/>
            <a:r>
              <a:rPr lang="en-US" dirty="0" smtClean="0"/>
              <a:t>You will rotate through each station</a:t>
            </a:r>
          </a:p>
          <a:p>
            <a:pPr lvl="1"/>
            <a:r>
              <a:rPr lang="en-US" dirty="0" smtClean="0"/>
              <a:t>Be sure to fill out the Infant Simulation Worksheet at each station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INFANT LABS AND 1</a:t>
            </a:r>
            <a:r>
              <a:rPr lang="en-US" baseline="30000" dirty="0" smtClean="0"/>
              <a:t>ST</a:t>
            </a:r>
            <a:r>
              <a:rPr lang="en-US" dirty="0" smtClean="0"/>
              <a:t> YEAR DEVELOPMENT</a:t>
            </a:r>
            <a:endParaRPr lang="en-US" dirty="0"/>
          </a:p>
        </p:txBody>
      </p:sp>
      <p:sp>
        <p:nvSpPr>
          <p:cNvPr id="3" name="Content Placeholder 2"/>
          <p:cNvSpPr>
            <a:spLocks noGrp="1"/>
          </p:cNvSpPr>
          <p:nvPr>
            <p:ph idx="1"/>
          </p:nvPr>
        </p:nvSpPr>
        <p:spPr/>
        <p:txBody>
          <a:bodyPr>
            <a:normAutofit lnSpcReduction="10000"/>
          </a:bodyPr>
          <a:lstStyle/>
          <a:p>
            <a:r>
              <a:rPr lang="en-US" dirty="0" smtClean="0"/>
              <a:t>Complete 1 </a:t>
            </a:r>
            <a:r>
              <a:rPr lang="en-US" b="1" i="1" u="sng" dirty="0" smtClean="0"/>
              <a:t>lab and write an analysis </a:t>
            </a:r>
            <a:r>
              <a:rPr lang="en-US" dirty="0" smtClean="0"/>
              <a:t>on it.</a:t>
            </a:r>
          </a:p>
          <a:p>
            <a:pPr lvl="1"/>
            <a:r>
              <a:rPr lang="en-US" dirty="0" smtClean="0"/>
              <a:t>Place analysis in this quarter’s notebook.</a:t>
            </a:r>
          </a:p>
          <a:p>
            <a:pPr lvl="1"/>
            <a:r>
              <a:rPr lang="en-US" dirty="0" smtClean="0"/>
              <a:t>The “MUST DO” clothing evaluation has its own analysis form.  Place it in your notebook.</a:t>
            </a:r>
          </a:p>
          <a:p>
            <a:pPr lvl="1"/>
            <a:endParaRPr lang="en-US" dirty="0" smtClean="0"/>
          </a:p>
          <a:p>
            <a:r>
              <a:rPr lang="en-US" dirty="0" smtClean="0"/>
              <a:t>Use the posters and textbook to complete the </a:t>
            </a:r>
            <a:r>
              <a:rPr lang="en-US" b="1" i="1" u="sng" dirty="0" smtClean="0"/>
              <a:t>month by month milestones </a:t>
            </a:r>
            <a:r>
              <a:rPr lang="en-US" dirty="0" smtClean="0"/>
              <a:t>occurring throughout the first year,</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828800"/>
          </a:xfrm>
        </p:spPr>
        <p:txBody>
          <a:bodyPr>
            <a:normAutofit/>
          </a:bodyPr>
          <a:lstStyle/>
          <a:p>
            <a:r>
              <a:rPr lang="en-US" dirty="0" smtClean="0"/>
              <a:t>1</a:t>
            </a:r>
            <a:r>
              <a:rPr lang="en-US" baseline="30000" dirty="0" smtClean="0"/>
              <a:t>st</a:t>
            </a:r>
            <a:r>
              <a:rPr lang="en-US" dirty="0" smtClean="0"/>
              <a:t> YEAR EMOTIONAL and SOCIAL DEVELOPMENT</a:t>
            </a:r>
            <a:endParaRPr lang="en-US" dirty="0"/>
          </a:p>
        </p:txBody>
      </p:sp>
      <p:pic>
        <p:nvPicPr>
          <p:cNvPr id="5" name="Picture 4" descr="C:\Documents and Settings\stjohnson\Local Settings\Temporary Internet Files\Content.IE5\WF2ZIQ82\MPj04304680000[1].jpg"/>
          <p:cNvPicPr>
            <a:picLocks noChangeAspect="1" noChangeArrowheads="1"/>
          </p:cNvPicPr>
          <p:nvPr/>
        </p:nvPicPr>
        <p:blipFill>
          <a:blip r:embed="rId3" cstate="print"/>
          <a:srcRect/>
          <a:stretch>
            <a:fillRect/>
          </a:stretch>
        </p:blipFill>
        <p:spPr bwMode="auto">
          <a:xfrm>
            <a:off x="685800" y="2855976"/>
            <a:ext cx="4038600" cy="33924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Grp="1" noChangeArrowheads="1"/>
          </p:cNvSpPr>
          <p:nvPr>
            <p:ph type="title"/>
          </p:nvPr>
        </p:nvSpPr>
        <p:spPr bwMode="auto">
          <a:xfrm>
            <a:off x="381000" y="4800600"/>
            <a:ext cx="8260080" cy="17221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sng" strike="noStrike" cap="none" normalizeH="0" baseline="0" dirty="0" smtClean="0">
                <a:ln>
                  <a:noFill/>
                </a:ln>
                <a:solidFill>
                  <a:schemeClr val="bg1"/>
                </a:solidFill>
                <a:effectLst/>
                <a:latin typeface="Calibri" pitchFamily="34" charset="0"/>
              </a:rPr>
              <a:t>ICE CREAM MATCH</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bg1"/>
                </a:solidFill>
                <a:effectLst/>
                <a:latin typeface="Bell MT" pitchFamily="18" charset="0"/>
              </a:rPr>
              <a:t>  </a:t>
            </a:r>
            <a:r>
              <a:rPr kumimoji="0" lang="en-US" sz="1600" b="0" i="0" u="none" strike="noStrike" cap="none" normalizeH="0" baseline="0" dirty="0" smtClean="0">
                <a:ln>
                  <a:noFill/>
                </a:ln>
                <a:solidFill>
                  <a:schemeClr val="bg1"/>
                </a:solidFill>
                <a:effectLst/>
                <a:latin typeface="Bell MT" pitchFamily="18" charset="0"/>
              </a:rPr>
              <a:t>According to Dreyer’s Ice Cream and researchers at the Smell and Taste Treatment and Research Foundation, certain types of ice cream determine your personality type.  All you have to do is invite a prospective mate over for ice cream and offer your guest a choice of six different flavors of ice cream to find your perfect match.  </a:t>
            </a:r>
          </a:p>
        </p:txBody>
      </p:sp>
      <p:pic>
        <p:nvPicPr>
          <p:cNvPr id="4" name="Picture 2" descr="C:\Documents and Settings\stjohnson\Local Settings\Temporary Internet Files\Content.IE5\HZQ6D9IE\MPj04222560000[1].jpg"/>
          <p:cNvPicPr>
            <a:picLocks noGrp="1" noChangeAspect="1" noChangeArrowheads="1"/>
          </p:cNvPicPr>
          <p:nvPr>
            <p:ph idx="1"/>
          </p:nvPr>
        </p:nvPicPr>
        <p:blipFill>
          <a:blip r:embed="rId3" cstate="print"/>
          <a:srcRect/>
          <a:stretch>
            <a:fillRect/>
          </a:stretch>
        </p:blipFill>
        <p:spPr bwMode="auto">
          <a:xfrm>
            <a:off x="3733800" y="533400"/>
            <a:ext cx="4163287" cy="4187825"/>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400800" y="2590800"/>
            <a:ext cx="2366962" cy="12334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FFFF00"/>
                </a:solidFill>
                <a:effectLst/>
                <a:latin typeface="Calibri" pitchFamily="34" charset="0"/>
              </a:rPr>
              <a:t>Banana Cream Pie</a:t>
            </a:r>
            <a:endParaRPr kumimoji="0" lang="en-US" sz="1400" b="1" i="0" u="none" strike="noStrike" cap="none" normalizeH="0" baseline="0" dirty="0" smtClean="0">
              <a:ln>
                <a:noFill/>
              </a:ln>
              <a:solidFill>
                <a:srgbClr val="FFFF00"/>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FF00"/>
                </a:solidFill>
                <a:effectLst/>
                <a:latin typeface="Calibri" pitchFamily="34" charset="0"/>
              </a:rPr>
              <a:t>You are very easy going, well adjusted, generous, honest and empathetic.</a:t>
            </a:r>
            <a:endParaRPr kumimoji="0" lang="en-US" sz="1600" b="0" i="0" u="none" strike="noStrike" cap="none" normalizeH="0" baseline="0" dirty="0" smtClean="0">
              <a:ln>
                <a:noFill/>
              </a:ln>
              <a:solidFill>
                <a:srgbClr val="FFFF00"/>
              </a:solidFill>
              <a:effectLst/>
              <a:latin typeface="Arial" pitchFamily="34" charset="0"/>
            </a:endParaRPr>
          </a:p>
        </p:txBody>
      </p:sp>
      <p:sp>
        <p:nvSpPr>
          <p:cNvPr id="2051" name="Text Box 3"/>
          <p:cNvSpPr txBox="1">
            <a:spLocks noChangeArrowheads="1"/>
          </p:cNvSpPr>
          <p:nvPr/>
        </p:nvSpPr>
        <p:spPr bwMode="auto">
          <a:xfrm>
            <a:off x="685800" y="533400"/>
            <a:ext cx="2366962" cy="15132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accent5">
                    <a:lumMod val="50000"/>
                  </a:schemeClr>
                </a:solidFill>
                <a:effectLst/>
                <a:latin typeface="Calibri" pitchFamily="34" charset="0"/>
              </a:rPr>
              <a:t>Chocolate Chip</a:t>
            </a:r>
            <a:endParaRPr kumimoji="0" lang="en-US" sz="1400" b="1" i="0" u="none" strike="noStrike" cap="none" normalizeH="0" baseline="0" dirty="0" smtClean="0">
              <a:ln>
                <a:noFill/>
              </a:ln>
              <a:solidFill>
                <a:schemeClr val="accent5">
                  <a:lumMod val="50000"/>
                </a:schemeClr>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accent5">
                    <a:lumMod val="50000"/>
                  </a:schemeClr>
                </a:solidFill>
                <a:effectLst/>
                <a:latin typeface="Calibri" pitchFamily="34" charset="0"/>
              </a:rPr>
              <a:t>You are generous, competitive, and accomplished; charming in social situations, ambitious and competent.</a:t>
            </a:r>
            <a:endParaRPr kumimoji="0" lang="en-US" sz="1600" b="0" i="0" u="none" strike="noStrike" cap="none" normalizeH="0" baseline="0" dirty="0" smtClean="0">
              <a:ln>
                <a:noFill/>
              </a:ln>
              <a:solidFill>
                <a:schemeClr val="accent5">
                  <a:lumMod val="50000"/>
                </a:schemeClr>
              </a:solidFill>
              <a:effectLst/>
              <a:latin typeface="Arial" pitchFamily="34" charset="0"/>
            </a:endParaRPr>
          </a:p>
        </p:txBody>
      </p:sp>
      <p:sp>
        <p:nvSpPr>
          <p:cNvPr id="2052" name="Text Box 4"/>
          <p:cNvSpPr txBox="1">
            <a:spLocks noChangeArrowheads="1"/>
          </p:cNvSpPr>
          <p:nvPr/>
        </p:nvSpPr>
        <p:spPr bwMode="auto">
          <a:xfrm>
            <a:off x="228600" y="4191000"/>
            <a:ext cx="2366963" cy="12977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rPr>
              <a:t>Strawberries and Cream</a:t>
            </a:r>
            <a:endParaRPr kumimoji="0" lang="en-US" sz="1400" b="1" i="0" u="none" strike="noStrike" cap="none" normalizeH="0" baseline="0" dirty="0" smtClean="0">
              <a:ln>
                <a:noFill/>
              </a:ln>
              <a:solidFill>
                <a:srgbClr val="FF0000"/>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0000"/>
                </a:solidFill>
                <a:effectLst/>
                <a:latin typeface="Calibri" pitchFamily="34" charset="0"/>
              </a:rPr>
              <a:t>You are shy yet emotionally robust, skeptical, detail-oriented, opinionated, introverted, and self-critical. </a:t>
            </a:r>
            <a:endParaRPr kumimoji="0" lang="en-US" sz="1800" b="0" i="0" u="none" strike="noStrike" cap="none" normalizeH="0" baseline="0" dirty="0" smtClean="0">
              <a:ln>
                <a:noFill/>
              </a:ln>
              <a:solidFill>
                <a:srgbClr val="FF0000"/>
              </a:solidFill>
              <a:effectLst/>
              <a:latin typeface="Arial" pitchFamily="34" charset="0"/>
            </a:endParaRPr>
          </a:p>
        </p:txBody>
      </p:sp>
      <p:sp>
        <p:nvSpPr>
          <p:cNvPr id="2053" name="Text Box 5"/>
          <p:cNvSpPr txBox="1">
            <a:spLocks noChangeArrowheads="1"/>
          </p:cNvSpPr>
          <p:nvPr/>
        </p:nvSpPr>
        <p:spPr bwMode="auto">
          <a:xfrm>
            <a:off x="990600" y="2362200"/>
            <a:ext cx="2366963" cy="15132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B050"/>
                </a:solidFill>
                <a:effectLst/>
                <a:latin typeface="Calibri" pitchFamily="34" charset="0"/>
              </a:rPr>
              <a:t>Vanilla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B050"/>
                </a:solidFill>
                <a:effectLst/>
                <a:latin typeface="Calibri" pitchFamily="34" charset="0"/>
              </a:rPr>
              <a:t>You are colorful, impulsive, a risk taker who sets high goals and has high expectations of yourself, and enjoys close family relationships.</a:t>
            </a:r>
            <a:endParaRPr kumimoji="0" lang="en-US" sz="1600" b="0" i="0" u="none" strike="noStrike" cap="none" normalizeH="0" baseline="0" dirty="0" smtClean="0">
              <a:ln>
                <a:noFill/>
              </a:ln>
              <a:solidFill>
                <a:srgbClr val="00B050"/>
              </a:solidFill>
              <a:effectLst/>
              <a:latin typeface="Arial" pitchFamily="34" charset="0"/>
            </a:endParaRPr>
          </a:p>
        </p:txBody>
      </p:sp>
      <p:sp>
        <p:nvSpPr>
          <p:cNvPr id="2054" name="Text Box 6"/>
          <p:cNvSpPr txBox="1">
            <a:spLocks noChangeArrowheads="1"/>
          </p:cNvSpPr>
          <p:nvPr/>
        </p:nvSpPr>
        <p:spPr bwMode="auto">
          <a:xfrm>
            <a:off x="3657600" y="1066800"/>
            <a:ext cx="2366962" cy="215956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FFC000"/>
                </a:solidFill>
                <a:effectLst/>
                <a:latin typeface="Calibri" pitchFamily="34" charset="0"/>
              </a:rPr>
              <a:t>Butter Pecan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C000"/>
                </a:solidFill>
                <a:effectLst/>
                <a:latin typeface="Calibri" pitchFamily="34" charset="0"/>
              </a:rPr>
              <a:t>You are orderly, perfectionist, careful, detail-oriented, conscientious, ethical and fiscally conservative.  You are also competitive and aggressive in sports.  The “Take Charge” type of personality.</a:t>
            </a:r>
            <a:endParaRPr kumimoji="0" lang="en-US" sz="1600" b="0" i="0" u="none" strike="noStrike" cap="none" normalizeH="0" baseline="0" dirty="0" smtClean="0">
              <a:ln>
                <a:noFill/>
              </a:ln>
              <a:solidFill>
                <a:srgbClr val="FFC000"/>
              </a:solidFill>
              <a:effectLst/>
              <a:latin typeface="Arial" pitchFamily="34" charset="0"/>
            </a:endParaRPr>
          </a:p>
        </p:txBody>
      </p:sp>
      <p:sp>
        <p:nvSpPr>
          <p:cNvPr id="2055" name="Text Box 7"/>
          <p:cNvSpPr txBox="1">
            <a:spLocks noChangeArrowheads="1"/>
          </p:cNvSpPr>
          <p:nvPr/>
        </p:nvSpPr>
        <p:spPr bwMode="auto">
          <a:xfrm>
            <a:off x="6324600" y="228600"/>
            <a:ext cx="2366962" cy="19441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C00000"/>
                </a:solidFill>
                <a:effectLst/>
                <a:latin typeface="Calibri" pitchFamily="34" charset="0"/>
              </a:rPr>
              <a:t>Double Chocolate Chunk</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C00000"/>
                </a:solidFill>
                <a:effectLst/>
                <a:latin typeface="Calibri" pitchFamily="34" charset="0"/>
              </a:rPr>
              <a:t>You are lively, creative, dramatic, charming, and enthusiastic and the life of the party.  Chocolate fans enjoy being at the center of attention and can become bored with the usual routine.</a:t>
            </a:r>
            <a:endParaRPr kumimoji="0" lang="en-US" sz="1600" b="0" i="0" u="none" strike="noStrike" cap="none" normalizeH="0" baseline="0" dirty="0" smtClean="0">
              <a:ln>
                <a:noFill/>
              </a:ln>
              <a:solidFill>
                <a:srgbClr val="C00000"/>
              </a:solidFill>
              <a:effectLst/>
              <a:latin typeface="Arial" pitchFamily="34" charset="0"/>
            </a:endParaRPr>
          </a:p>
        </p:txBody>
      </p:sp>
      <p:sp>
        <p:nvSpPr>
          <p:cNvPr id="2056" name="Text Box 8"/>
          <p:cNvSpPr txBox="1">
            <a:spLocks noChangeArrowheads="1"/>
          </p:cNvSpPr>
          <p:nvPr/>
        </p:nvSpPr>
        <p:spPr bwMode="auto">
          <a:xfrm>
            <a:off x="3200400" y="4038600"/>
            <a:ext cx="4906962" cy="2590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1" u="sng" strike="noStrike" cap="none" normalizeH="0" baseline="0" dirty="0" smtClean="0">
                <a:ln>
                  <a:noFill/>
                </a:ln>
                <a:solidFill>
                  <a:schemeClr val="bg1"/>
                </a:solidFill>
                <a:effectLst/>
                <a:latin typeface="Calibri" pitchFamily="34" charset="0"/>
              </a:rPr>
              <a:t>Compatibility Chart:</a:t>
            </a:r>
            <a:r>
              <a:rPr kumimoji="0" lang="en-US" sz="1050" b="0" i="0" u="none" strike="noStrike" cap="none" normalizeH="0" baseline="0" noProof="1" smtClean="0">
                <a:ln>
                  <a:noFill/>
                </a:ln>
                <a:solidFill>
                  <a:schemeClr val="bg1"/>
                </a:solidFill>
                <a:effectLst/>
                <a:latin typeface="Calibri" pitchFamily="34" charset="0"/>
              </a:rPr>
              <a:t> </a:t>
            </a:r>
            <a:endParaRPr kumimoji="0" lang="en-US" b="1" i="1" u="sng"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Vanilla</a:t>
            </a:r>
            <a:r>
              <a:rPr kumimoji="0" lang="en-US" sz="1200" b="0" i="0" u="none" strike="noStrike" cap="none" normalizeH="0" baseline="0" dirty="0" smtClean="0">
                <a:ln>
                  <a:noFill/>
                </a:ln>
                <a:solidFill>
                  <a:schemeClr val="bg1"/>
                </a:solidFill>
                <a:effectLst/>
                <a:latin typeface="Calibri" pitchFamily="34" charset="0"/>
              </a:rPr>
              <a:t> goes best with Vanilla.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Double Chocolate Chunk</a:t>
            </a:r>
            <a:r>
              <a:rPr kumimoji="0" lang="en-US" sz="1200" b="0" i="0" u="none" strike="noStrike" cap="none" normalizeH="0" baseline="0" dirty="0" smtClean="0">
                <a:ln>
                  <a:noFill/>
                </a:ln>
                <a:solidFill>
                  <a:schemeClr val="bg1"/>
                </a:solidFill>
                <a:effectLst/>
                <a:latin typeface="Calibri" pitchFamily="34" charset="0"/>
              </a:rPr>
              <a:t> goes best with Butter Pecan or Chocolate Chip.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Butter Pecan</a:t>
            </a:r>
            <a:r>
              <a:rPr kumimoji="0" lang="en-US" sz="1200" b="0" i="0" u="none" strike="noStrike" cap="none" normalizeH="0" baseline="0" dirty="0" smtClean="0">
                <a:ln>
                  <a:noFill/>
                </a:ln>
                <a:solidFill>
                  <a:schemeClr val="bg1"/>
                </a:solidFill>
                <a:effectLst/>
                <a:latin typeface="Calibri" pitchFamily="34" charset="0"/>
              </a:rPr>
              <a:t> needs Butter Pecan.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Strawberries and Cream</a:t>
            </a:r>
            <a:r>
              <a:rPr kumimoji="0" lang="en-US" sz="1200" b="0" i="0" u="none" strike="noStrike" cap="none" normalizeH="0" baseline="0" dirty="0" smtClean="0">
                <a:ln>
                  <a:noFill/>
                </a:ln>
                <a:solidFill>
                  <a:schemeClr val="bg1"/>
                </a:solidFill>
                <a:effectLst/>
                <a:latin typeface="Calibri" pitchFamily="34" charset="0"/>
              </a:rPr>
              <a:t> go best with Chocolate Chip.</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Chocolate Chip</a:t>
            </a:r>
            <a:r>
              <a:rPr kumimoji="0" lang="en-US" sz="1200" b="0" i="0" u="none" strike="noStrike" cap="none" normalizeH="0" baseline="0" dirty="0" smtClean="0">
                <a:ln>
                  <a:noFill/>
                </a:ln>
                <a:solidFill>
                  <a:schemeClr val="bg1"/>
                </a:solidFill>
                <a:effectLst/>
                <a:latin typeface="Calibri" pitchFamily="34" charset="0"/>
              </a:rPr>
              <a:t> is best paired with Butter Pecan or a Double Chocolate Chunk.</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rPr>
              <a:t>Banana Cream Pie</a:t>
            </a:r>
            <a:r>
              <a:rPr kumimoji="0" lang="en-US" sz="1200" b="0" i="0" u="none" strike="noStrike" cap="none" normalizeH="0" baseline="0" dirty="0" smtClean="0">
                <a:ln>
                  <a:noFill/>
                </a:ln>
                <a:solidFill>
                  <a:schemeClr val="bg1"/>
                </a:solidFill>
                <a:effectLst/>
                <a:latin typeface="Calibri" pitchFamily="34" charset="0"/>
              </a:rPr>
              <a:t> is compatible with all flavors!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2058" name="Picture 10" descr="C:\Documents and Settings\stjohnson\Local Settings\Temporary Internet Files\Content.IE5\EKH0F3ZJ\MCj04125100000[1].wmf"/>
          <p:cNvPicPr>
            <a:picLocks noChangeAspect="1" noChangeArrowheads="1"/>
          </p:cNvPicPr>
          <p:nvPr/>
        </p:nvPicPr>
        <p:blipFill>
          <a:blip r:embed="rId3" cstate="print"/>
          <a:srcRect/>
          <a:stretch>
            <a:fillRect/>
          </a:stretch>
        </p:blipFill>
        <p:spPr bwMode="auto">
          <a:xfrm>
            <a:off x="8229600" y="5486400"/>
            <a:ext cx="762000" cy="1260412"/>
          </a:xfrm>
          <a:prstGeom prst="rect">
            <a:avLst/>
          </a:prstGeom>
          <a:noFill/>
        </p:spPr>
      </p:pic>
      <p:pic>
        <p:nvPicPr>
          <p:cNvPr id="2059" name="Picture 11" descr="C:\Documents and Settings\stjohnson\Local Settings\Temporary Internet Files\Content.IE5\WF2ZIQ82\MCj04119320000[1].wmf"/>
          <p:cNvPicPr>
            <a:picLocks noChangeAspect="1" noChangeArrowheads="1"/>
          </p:cNvPicPr>
          <p:nvPr/>
        </p:nvPicPr>
        <p:blipFill>
          <a:blip r:embed="rId4" cstate="print"/>
          <a:srcRect/>
          <a:stretch>
            <a:fillRect/>
          </a:stretch>
        </p:blipFill>
        <p:spPr bwMode="auto">
          <a:xfrm>
            <a:off x="1371600" y="5638800"/>
            <a:ext cx="1447800" cy="1102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plus(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plus(in)">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plus(in)">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plus(in)">
                                      <p:cBhvr>
                                        <p:cTn id="22" dur="500"/>
                                        <p:tgtEl>
                                          <p:spTgt spid="2055"/>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plus(in)">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plus(in)">
                                      <p:cBhvr>
                                        <p:cTn id="32" dur="500"/>
                                        <p:tgtEl>
                                          <p:spTgt spid="2052"/>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2056"/>
                                        </p:tgtEl>
                                        <p:attrNameLst>
                                          <p:attrName>style.visibility</p:attrName>
                                        </p:attrNameLst>
                                      </p:cBhvr>
                                      <p:to>
                                        <p:strVal val="visible"/>
                                      </p:to>
                                    </p:set>
                                    <p:animEffect transition="in" filter="plus(in)">
                                      <p:cBhvr>
                                        <p:cTn id="3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2052" grpId="0" animBg="1"/>
      <p:bldP spid="2053" grpId="0" animBg="1"/>
      <p:bldP spid="2054" grpId="0" animBg="1"/>
      <p:bldP spid="2055" grpId="0" animBg="1"/>
      <p:bldP spid="20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876800"/>
            <a:ext cx="8183880" cy="1051560"/>
          </a:xfrm>
        </p:spPr>
        <p:txBody>
          <a:bodyPr>
            <a:normAutofit/>
          </a:bodyPr>
          <a:lstStyle/>
          <a:p>
            <a:pPr algn="l"/>
            <a:r>
              <a:rPr lang="en-US" sz="4000" i="1" dirty="0" smtClean="0"/>
              <a:t>Emotional Development </a:t>
            </a:r>
            <a:endParaRPr lang="en-US" sz="4000" dirty="0"/>
          </a:p>
        </p:txBody>
      </p:sp>
      <p:sp>
        <p:nvSpPr>
          <p:cNvPr id="3" name="Content Placeholder 2"/>
          <p:cNvSpPr>
            <a:spLocks noGrp="1"/>
          </p:cNvSpPr>
          <p:nvPr>
            <p:ph idx="1"/>
          </p:nvPr>
        </p:nvSpPr>
        <p:spPr>
          <a:xfrm>
            <a:off x="381000" y="530352"/>
            <a:ext cx="8305800" cy="4651248"/>
          </a:xfrm>
        </p:spPr>
        <p:txBody>
          <a:bodyPr>
            <a:normAutofit/>
          </a:bodyPr>
          <a:lstStyle/>
          <a:p>
            <a:pPr lvl="1"/>
            <a:r>
              <a:rPr lang="en-US" dirty="0" smtClean="0"/>
              <a:t>Begins </a:t>
            </a:r>
            <a:r>
              <a:rPr lang="en-US" dirty="0"/>
              <a:t>at </a:t>
            </a:r>
            <a:r>
              <a:rPr lang="en-US" b="1" dirty="0" smtClean="0"/>
              <a:t>birth.</a:t>
            </a:r>
          </a:p>
          <a:p>
            <a:pPr lvl="1">
              <a:spcAft>
                <a:spcPts val="300"/>
              </a:spcAft>
            </a:pPr>
            <a:r>
              <a:rPr lang="en-US" dirty="0" smtClean="0"/>
              <a:t>The process of learning to recognize and express one’s feelings and to establish one’s identity as a unique person. </a:t>
            </a:r>
          </a:p>
          <a:p>
            <a:pPr lvl="1">
              <a:spcAft>
                <a:spcPts val="300"/>
              </a:spcAft>
            </a:pPr>
            <a:r>
              <a:rPr lang="en-US" dirty="0" smtClean="0"/>
              <a:t>It deals with a child’s changing feelings about themselves, others, and the world around them.</a:t>
            </a:r>
          </a:p>
          <a:p>
            <a:pPr lvl="1">
              <a:spcAft>
                <a:spcPts val="300"/>
              </a:spcAft>
            </a:pPr>
            <a:r>
              <a:rPr lang="en-US" dirty="0" smtClean="0"/>
              <a:t>How a baby learns the meaning of love.</a:t>
            </a:r>
          </a:p>
          <a:p>
            <a:pPr lvl="2">
              <a:spcAft>
                <a:spcPts val="300"/>
              </a:spcAft>
            </a:pPr>
            <a:r>
              <a:rPr lang="en-US" dirty="0" smtClean="0"/>
              <a:t>Tone of voice, mood, care, facial expression, affection, closeness…</a:t>
            </a:r>
          </a:p>
        </p:txBody>
      </p:sp>
      <p:pic>
        <p:nvPicPr>
          <p:cNvPr id="8194" name="Picture 2" descr="C:\Documents and Settings\All Users\Documents\Temp\Temporary Internet Files\Content.IE5\2NQV2TTD\MPj04386250000[1].jpg"/>
          <p:cNvPicPr>
            <a:picLocks noChangeAspect="1" noChangeArrowheads="1"/>
          </p:cNvPicPr>
          <p:nvPr/>
        </p:nvPicPr>
        <p:blipFill>
          <a:blip r:embed="rId3" cstate="print"/>
          <a:srcRect/>
          <a:stretch>
            <a:fillRect/>
          </a:stretch>
        </p:blipFill>
        <p:spPr bwMode="auto">
          <a:xfrm>
            <a:off x="7010400" y="4038600"/>
            <a:ext cx="1597152" cy="21702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20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7" dur="2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9" dur="2000"/>
                                        <p:tgtEl>
                                          <p:spTgt spid="3">
                                            <p:txEl>
                                              <p:pRg st="1" end="1"/>
                                            </p:txEl>
                                          </p:spTgt>
                                        </p:tgtEl>
                                      </p:cBhvr>
                                    </p:animEffect>
                                  </p:childTnLst>
                                </p:cTn>
                              </p:par>
                            </p:childTnLst>
                          </p:cTn>
                        </p:par>
                        <p:par>
                          <p:cTn id="20" fill="hold">
                            <p:stCondLst>
                              <p:cond delay="2500"/>
                            </p:stCondLst>
                            <p:childTnLst>
                              <p:par>
                                <p:cTn id="21" presetID="54" presetClass="entr" presetSubtype="0" accel="10000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4" dur="5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5" dur="5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5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7" dur="5000"/>
                                        <p:tgtEl>
                                          <p:spTgt spid="3">
                                            <p:txEl>
                                              <p:pRg st="2" end="2"/>
                                            </p:txEl>
                                          </p:spTgt>
                                        </p:tgtEl>
                                      </p:cBhvr>
                                    </p:animEffect>
                                  </p:childTnLst>
                                </p:cTn>
                              </p:par>
                            </p:childTnLst>
                          </p:cTn>
                        </p:par>
                        <p:par>
                          <p:cTn id="28" fill="hold">
                            <p:stCondLst>
                              <p:cond delay="7500"/>
                            </p:stCondLst>
                            <p:childTnLst>
                              <p:par>
                                <p:cTn id="29" presetID="54" presetClass="entr" presetSubtype="0" ac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2" dur="5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3" dur="5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4" dur="5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5" dur="5000"/>
                                        <p:tgtEl>
                                          <p:spTgt spid="3">
                                            <p:txEl>
                                              <p:pRg st="3" end="3"/>
                                            </p:txEl>
                                          </p:spTgt>
                                        </p:tgtEl>
                                      </p:cBhvr>
                                    </p:animEffect>
                                  </p:childTnLst>
                                </p:cTn>
                              </p:par>
                            </p:childTnLst>
                          </p:cTn>
                        </p:par>
                        <p:par>
                          <p:cTn id="36" fill="hold">
                            <p:stCondLst>
                              <p:cond delay="12500"/>
                            </p:stCondLst>
                            <p:childTnLst>
                              <p:par>
                                <p:cTn id="37" presetID="54" presetClass="entr" presetSubtype="0" accel="10000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30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0" dur="3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1" dur="3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2" dur="3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3"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emotions.jpg"/>
          <p:cNvPicPr>
            <a:picLocks noGrp="1" noChangeAspect="1"/>
          </p:cNvPicPr>
          <p:nvPr>
            <p:ph sz="half" idx="1"/>
          </p:nvPr>
        </p:nvPicPr>
        <p:blipFill>
          <a:blip r:embed="rId3" cstate="print"/>
          <a:stretch>
            <a:fillRect/>
          </a:stretch>
        </p:blipFill>
        <p:spPr>
          <a:xfrm>
            <a:off x="304800" y="304800"/>
            <a:ext cx="8382000" cy="6161128"/>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2.  Nurturing </a:t>
            </a:r>
            <a:r>
              <a:rPr lang="en-US" dirty="0"/>
              <a:t>and bonding, as it relates to infants, is </a:t>
            </a:r>
            <a:r>
              <a:rPr lang="en-US" b="1" dirty="0"/>
              <a:t>showing love and concern, respect, </a:t>
            </a:r>
            <a:r>
              <a:rPr lang="en-US" b="1" dirty="0" smtClean="0"/>
              <a:t>support</a:t>
            </a:r>
            <a:r>
              <a:rPr lang="en-US" b="1" dirty="0"/>
              <a:t>, understanding, responding, consistency, etc….. </a:t>
            </a:r>
            <a:endParaRPr lang="en-US" b="1" dirty="0" smtClean="0"/>
          </a:p>
          <a:p>
            <a:pPr>
              <a:buNone/>
            </a:pPr>
            <a:endParaRPr lang="en-US" b="1" dirty="0"/>
          </a:p>
          <a:p>
            <a:r>
              <a:rPr lang="en-US" dirty="0"/>
              <a:t>This bond is called </a:t>
            </a:r>
            <a:r>
              <a:rPr lang="en-US" b="1" dirty="0"/>
              <a:t>attachment</a:t>
            </a:r>
            <a:r>
              <a:rPr lang="en-US" dirty="0"/>
              <a:t> </a:t>
            </a:r>
            <a:endParaRPr lang="en-US" dirty="0" smtClean="0"/>
          </a:p>
          <a:p>
            <a:pPr lvl="1"/>
            <a:r>
              <a:rPr lang="en-US" dirty="0" smtClean="0"/>
              <a:t>a </a:t>
            </a:r>
            <a:r>
              <a:rPr lang="en-US" dirty="0"/>
              <a:t>special closeness in a </a:t>
            </a:r>
            <a:r>
              <a:rPr lang="en-US" dirty="0" smtClean="0"/>
              <a:t>relationship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4.  </a:t>
            </a:r>
            <a:r>
              <a:rPr lang="en-US" b="1" u="sng" dirty="0" smtClean="0"/>
              <a:t>Failure to Thrive </a:t>
            </a:r>
            <a:r>
              <a:rPr lang="en-US" dirty="0" smtClean="0"/>
              <a:t>is what happens to babies when they have no one to love and nobody to love them. </a:t>
            </a:r>
          </a:p>
          <a:p>
            <a:pPr lvl="1"/>
            <a:r>
              <a:rPr lang="en-US" b="1" dirty="0" smtClean="0"/>
              <a:t>It causes slower development in all of the 5 areas of development.</a:t>
            </a:r>
          </a:p>
          <a:p>
            <a:endParaRPr lang="en-US" dirty="0"/>
          </a:p>
        </p:txBody>
      </p:sp>
      <p:pic>
        <p:nvPicPr>
          <p:cNvPr id="4" name="Picture 2" descr="C:\Documents and Settings\All Users\Documents\Temp\Temporary Internet Files\Content.IE5\2NQV2TTD\MPj04384650000[1].jpg">
            <a:hlinkClick r:id="rId3"/>
          </p:cNvPr>
          <p:cNvPicPr>
            <a:picLocks noChangeAspect="1" noChangeArrowheads="1"/>
          </p:cNvPicPr>
          <p:nvPr/>
        </p:nvPicPr>
        <p:blipFill>
          <a:blip r:embed="rId4" cstate="print"/>
          <a:srcRect/>
          <a:stretch>
            <a:fillRect/>
          </a:stretch>
        </p:blipFill>
        <p:spPr bwMode="auto">
          <a:xfrm>
            <a:off x="3276600" y="4191000"/>
            <a:ext cx="5562600" cy="22531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171</TotalTime>
  <Words>1503</Words>
  <Application>Microsoft Office PowerPoint</Application>
  <PresentationFormat>On-screen Show (4:3)</PresentationFormat>
  <Paragraphs>252</Paragraphs>
  <Slides>29</Slides>
  <Notes>26</Notes>
  <HiddenSlides>4</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Foundry</vt:lpstr>
      <vt:lpstr>Bell Quiz #4~ Cognitive Dev.</vt:lpstr>
      <vt:lpstr>Bell Quiz #4 ~ Cognitive Dev.</vt:lpstr>
      <vt:lpstr>1st YEAR EMOTIONAL and SOCIAL DEVELOPMENT</vt:lpstr>
      <vt:lpstr>ICE CREAM MATCH   According to Dreyer’s Ice Cream and researchers at the Smell and Taste Treatment and Research Foundation, certain types of ice cream determine your personality type.  All you have to do is invite a prospective mate over for ice cream and offer your guest a choice of six different flavors of ice cream to find your perfect match.  </vt:lpstr>
      <vt:lpstr>PowerPoint Presentation</vt:lpstr>
      <vt:lpstr>Emotional Development </vt:lpstr>
      <vt:lpstr>PowerPoint Presentation</vt:lpstr>
      <vt:lpstr>PowerPoint Presentation</vt:lpstr>
      <vt:lpstr>PowerPoint Presentation</vt:lpstr>
      <vt:lpstr>Attachment Video Clip</vt:lpstr>
      <vt:lpstr>Erick Erickson</vt:lpstr>
      <vt:lpstr>Your shower routine?</vt:lpstr>
      <vt:lpstr>Trust Cycle</vt:lpstr>
      <vt:lpstr>Infant Personalities</vt:lpstr>
      <vt:lpstr>PowerPoint Presentation</vt:lpstr>
      <vt:lpstr>PowerPoint Presentation</vt:lpstr>
      <vt:lpstr>TEMPERMENT TYPES INFANT PERSONALITIES </vt:lpstr>
      <vt:lpstr>PowerPoint Presentation</vt:lpstr>
      <vt:lpstr>Bell Work</vt:lpstr>
      <vt:lpstr>Unit 1, Quiz #1</vt:lpstr>
      <vt:lpstr>Unit 1, Quiz #1</vt:lpstr>
      <vt:lpstr>Infant Social Development</vt:lpstr>
      <vt:lpstr>Infant Social Development</vt:lpstr>
      <vt:lpstr>Infant Social Development</vt:lpstr>
      <vt:lpstr>TYPES OF PLAY</vt:lpstr>
      <vt:lpstr>PowerPoint Presentation</vt:lpstr>
      <vt:lpstr>Reflection #4</vt:lpstr>
      <vt:lpstr>Infant Simulation Day</vt:lpstr>
      <vt:lpstr>INFANT LABS AND 1ST YEAR DEVELOPMENT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Marcee Christensen</dc:creator>
  <cp:lastModifiedBy>Tierra Davis</cp:lastModifiedBy>
  <cp:revision>11</cp:revision>
  <dcterms:created xsi:type="dcterms:W3CDTF">2011-01-20T23:48:00Z</dcterms:created>
  <dcterms:modified xsi:type="dcterms:W3CDTF">2014-08-19T23:14:50Z</dcterms:modified>
</cp:coreProperties>
</file>