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handoutMasterIdLst>
    <p:handoutMasterId r:id="rId56"/>
  </p:handoutMasterIdLst>
  <p:sldIdLst>
    <p:sldId id="366" r:id="rId2"/>
    <p:sldId id="367" r:id="rId3"/>
    <p:sldId id="348" r:id="rId4"/>
    <p:sldId id="349" r:id="rId5"/>
    <p:sldId id="350" r:id="rId6"/>
    <p:sldId id="351" r:id="rId7"/>
    <p:sldId id="352" r:id="rId8"/>
    <p:sldId id="353" r:id="rId9"/>
    <p:sldId id="368" r:id="rId10"/>
    <p:sldId id="369" r:id="rId11"/>
    <p:sldId id="256" r:id="rId12"/>
    <p:sldId id="334" r:id="rId13"/>
    <p:sldId id="337" r:id="rId14"/>
    <p:sldId id="313" r:id="rId15"/>
    <p:sldId id="338" r:id="rId16"/>
    <p:sldId id="358" r:id="rId17"/>
    <p:sldId id="308" r:id="rId18"/>
    <p:sldId id="309" r:id="rId19"/>
    <p:sldId id="311" r:id="rId20"/>
    <p:sldId id="316" r:id="rId21"/>
    <p:sldId id="359" r:id="rId22"/>
    <p:sldId id="345" r:id="rId23"/>
    <p:sldId id="318" r:id="rId24"/>
    <p:sldId id="319" r:id="rId25"/>
    <p:sldId id="343" r:id="rId26"/>
    <p:sldId id="344" r:id="rId27"/>
    <p:sldId id="340" r:id="rId28"/>
    <p:sldId id="266" r:id="rId29"/>
    <p:sldId id="320" r:id="rId30"/>
    <p:sldId id="328" r:id="rId31"/>
    <p:sldId id="325" r:id="rId32"/>
    <p:sldId id="322" r:id="rId33"/>
    <p:sldId id="323" r:id="rId34"/>
    <p:sldId id="355" r:id="rId35"/>
    <p:sldId id="324" r:id="rId36"/>
    <p:sldId id="356" r:id="rId37"/>
    <p:sldId id="357" r:id="rId38"/>
    <p:sldId id="258" r:id="rId39"/>
    <p:sldId id="363" r:id="rId40"/>
    <p:sldId id="370" r:id="rId41"/>
    <p:sldId id="259" r:id="rId42"/>
    <p:sldId id="292" r:id="rId43"/>
    <p:sldId id="271" r:id="rId44"/>
    <p:sldId id="270" r:id="rId45"/>
    <p:sldId id="346" r:id="rId46"/>
    <p:sldId id="330" r:id="rId47"/>
    <p:sldId id="263" r:id="rId48"/>
    <p:sldId id="269" r:id="rId49"/>
    <p:sldId id="335" r:id="rId50"/>
    <p:sldId id="291" r:id="rId51"/>
    <p:sldId id="336" r:id="rId52"/>
    <p:sldId id="354" r:id="rId53"/>
    <p:sldId id="365"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p:cViewPr varScale="1">
        <p:scale>
          <a:sx n="82" d="100"/>
          <a:sy n="82" d="100"/>
        </p:scale>
        <p:origin x="-4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820"/>
          </a:xfrm>
          <a:prstGeom prst="rect">
            <a:avLst/>
          </a:prstGeom>
        </p:spPr>
        <p:txBody>
          <a:bodyPr vert="horz" lIns="90279" tIns="45139" rIns="90279" bIns="45139" rtlCol="0"/>
          <a:lstStyle>
            <a:lvl1pPr algn="l">
              <a:defRPr sz="1200"/>
            </a:lvl1pPr>
          </a:lstStyle>
          <a:p>
            <a:endParaRPr lang="en-US"/>
          </a:p>
        </p:txBody>
      </p:sp>
      <p:sp>
        <p:nvSpPr>
          <p:cNvPr id="3" name="Date Placeholder 2"/>
          <p:cNvSpPr>
            <a:spLocks noGrp="1"/>
          </p:cNvSpPr>
          <p:nvPr>
            <p:ph type="dt" sz="quarter" idx="1"/>
          </p:nvPr>
        </p:nvSpPr>
        <p:spPr>
          <a:xfrm>
            <a:off x="3971619" y="0"/>
            <a:ext cx="3037212" cy="464820"/>
          </a:xfrm>
          <a:prstGeom prst="rect">
            <a:avLst/>
          </a:prstGeom>
        </p:spPr>
        <p:txBody>
          <a:bodyPr vert="horz" lIns="90279" tIns="45139" rIns="90279" bIns="45139" rtlCol="0"/>
          <a:lstStyle>
            <a:lvl1pPr algn="r">
              <a:defRPr sz="1200"/>
            </a:lvl1pPr>
          </a:lstStyle>
          <a:p>
            <a:fld id="{EFA25E80-D489-48A7-8E76-D4D47E26AEC5}" type="datetimeFigureOut">
              <a:rPr lang="en-US" smtClean="0"/>
              <a:pPr/>
              <a:t>2/17/2012</a:t>
            </a:fld>
            <a:endParaRPr lang="en-US"/>
          </a:p>
        </p:txBody>
      </p:sp>
      <p:sp>
        <p:nvSpPr>
          <p:cNvPr id="4" name="Footer Placeholder 3"/>
          <p:cNvSpPr>
            <a:spLocks noGrp="1"/>
          </p:cNvSpPr>
          <p:nvPr>
            <p:ph type="ftr" sz="quarter" idx="2"/>
          </p:nvPr>
        </p:nvSpPr>
        <p:spPr>
          <a:xfrm>
            <a:off x="0" y="8830015"/>
            <a:ext cx="3037212" cy="464820"/>
          </a:xfrm>
          <a:prstGeom prst="rect">
            <a:avLst/>
          </a:prstGeom>
        </p:spPr>
        <p:txBody>
          <a:bodyPr vert="horz" lIns="90279" tIns="45139" rIns="90279" bIns="45139" rtlCol="0" anchor="b"/>
          <a:lstStyle>
            <a:lvl1pPr algn="l">
              <a:defRPr sz="1200"/>
            </a:lvl1pPr>
          </a:lstStyle>
          <a:p>
            <a:endParaRPr lang="en-US"/>
          </a:p>
        </p:txBody>
      </p:sp>
      <p:sp>
        <p:nvSpPr>
          <p:cNvPr id="5" name="Slide Number Placeholder 4"/>
          <p:cNvSpPr>
            <a:spLocks noGrp="1"/>
          </p:cNvSpPr>
          <p:nvPr>
            <p:ph type="sldNum" sz="quarter" idx="3"/>
          </p:nvPr>
        </p:nvSpPr>
        <p:spPr>
          <a:xfrm>
            <a:off x="3971619" y="8830015"/>
            <a:ext cx="3037212" cy="464820"/>
          </a:xfrm>
          <a:prstGeom prst="rect">
            <a:avLst/>
          </a:prstGeom>
        </p:spPr>
        <p:txBody>
          <a:bodyPr vert="horz" lIns="90279" tIns="45139" rIns="90279" bIns="45139" rtlCol="0" anchor="b"/>
          <a:lstStyle>
            <a:lvl1pPr algn="r">
              <a:defRPr sz="1200"/>
            </a:lvl1pPr>
          </a:lstStyle>
          <a:p>
            <a:fld id="{AD8F30AD-6910-45D9-BEFE-09871AA034D9}" type="slidenum">
              <a:rPr lang="en-US" smtClean="0"/>
              <a:pPr/>
              <a:t>‹#›</a:t>
            </a:fld>
            <a:endParaRPr lang="en-US"/>
          </a:p>
        </p:txBody>
      </p:sp>
    </p:spTree>
    <p:extLst>
      <p:ext uri="{BB962C8B-B14F-4D97-AF65-F5344CB8AC3E}">
        <p14:creationId xmlns:p14="http://schemas.microsoft.com/office/powerpoint/2010/main" val="287151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9" rIns="93176"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9" rIns="93176" bIns="46589" rtlCol="0"/>
          <a:lstStyle>
            <a:lvl1pPr algn="r">
              <a:defRPr sz="1200"/>
            </a:lvl1pPr>
          </a:lstStyle>
          <a:p>
            <a:fld id="{FBCCFAA2-54F7-4E52-8B9C-84CA69049E46}" type="datetimeFigureOut">
              <a:rPr lang="en-US" smtClean="0"/>
              <a:pPr/>
              <a:t>2/17/2012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9" rIns="93176"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6" tIns="46589" rIns="93176"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9" rIns="93176"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9" rIns="93176" bIns="46589" rtlCol="0" anchor="b"/>
          <a:lstStyle>
            <a:lvl1pPr algn="r">
              <a:defRPr sz="1200"/>
            </a:lvl1pPr>
          </a:lstStyle>
          <a:p>
            <a:fld id="{1BA7BA3B-AE97-4F8B-98B6-3F6BF2230E7F}" type="slidenum">
              <a:rPr lang="en-US" smtClean="0"/>
              <a:pPr/>
              <a:t>‹#›</a:t>
            </a:fld>
            <a:endParaRPr lang="en-US"/>
          </a:p>
        </p:txBody>
      </p:sp>
    </p:spTree>
    <p:extLst>
      <p:ext uri="{BB962C8B-B14F-4D97-AF65-F5344CB8AC3E}">
        <p14:creationId xmlns:p14="http://schemas.microsoft.com/office/powerpoint/2010/main" val="319797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F7776-DA7D-47D5-9409-3AD95ABCDF83}" type="slidenum">
              <a:rPr lang="en-US"/>
              <a:pPr/>
              <a:t>14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E1921-1BC8-4FEB-8B2A-0CBF3C4BE980}"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E1921-1BC8-4FEB-8B2A-0CBF3C4BE980}"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smtClean="0"/>
              <a:t>Name the products and describe the logo before the logo is shown.</a:t>
            </a:r>
          </a:p>
        </p:txBody>
      </p:sp>
      <p:sp>
        <p:nvSpPr>
          <p:cNvPr id="154628" name="Slide Number Placeholder 3"/>
          <p:cNvSpPr>
            <a:spLocks noGrp="1"/>
          </p:cNvSpPr>
          <p:nvPr>
            <p:ph type="sldNum" sz="quarter" idx="5"/>
          </p:nvPr>
        </p:nvSpPr>
        <p:spPr>
          <a:noFill/>
        </p:spPr>
        <p:txBody>
          <a:bodyPr/>
          <a:lstStyle/>
          <a:p>
            <a:fld id="{97207EFA-2D61-48E6-B097-1187A54FBAC9}" type="slidenum">
              <a:rPr lang="en-US" smtClean="0"/>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POLAR BEAR – COKE = What does a child think when they</a:t>
            </a:r>
            <a:r>
              <a:rPr lang="en-US" baseline="0" dirty="0" smtClean="0"/>
              <a:t> see this?  Advertising plays on the child’s cognitive thoughts.  Even without hearing words, you still know what is going on.  Teaching language is not just about the words, but the non-verbal cues.</a:t>
            </a:r>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A7BA3B-AE97-4F8B-98B6-3F6BF2230E7F}"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7BA3B-AE97-4F8B-98B6-3F6BF2230E7F}"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C568F94-2928-4153-9F62-90B5E0211ECE}" type="datetimeFigureOut">
              <a:rPr lang="en-US" smtClean="0"/>
              <a:pPr/>
              <a:t>2/17/2012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141FFFA-A8BD-4CC0-BE2C-1B5F715EB5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568F94-2928-4153-9F62-90B5E0211ECE}" type="datetimeFigureOut">
              <a:rPr lang="en-US" smtClean="0"/>
              <a:pPr/>
              <a:t>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1FFFA-A8BD-4CC0-BE2C-1B5F715EB5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568F94-2928-4153-9F62-90B5E0211ECE}" type="datetimeFigureOut">
              <a:rPr lang="en-US" smtClean="0"/>
              <a:pPr/>
              <a:t>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1FFFA-A8BD-4CC0-BE2C-1B5F715EB54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D3A553FD-843F-40B6-911A-A2B9A00F9ABB}" type="slidenum">
              <a:rPr lang="en-US"/>
              <a:pPr/>
              <a:t>‹#›</a:t>
            </a:fld>
            <a:endParaRPr lang="en-US"/>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C568F94-2928-4153-9F62-90B5E0211ECE}" type="datetimeFigureOut">
              <a:rPr lang="en-US" smtClean="0"/>
              <a:pPr/>
              <a:t>2/17/2012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141FFFA-A8BD-4CC0-BE2C-1B5F715EB5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C568F94-2928-4153-9F62-90B5E0211ECE}" type="datetimeFigureOut">
              <a:rPr lang="en-US" smtClean="0"/>
              <a:pPr/>
              <a:t>2/17/2012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141FFFA-A8BD-4CC0-BE2C-1B5F715EB54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C568F94-2928-4153-9F62-90B5E0211ECE}" type="datetimeFigureOut">
              <a:rPr lang="en-US" smtClean="0"/>
              <a:pPr/>
              <a:t>2/17/2012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141FFFA-A8BD-4CC0-BE2C-1B5F715EB5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C568F94-2928-4153-9F62-90B5E0211ECE}" type="datetimeFigureOut">
              <a:rPr lang="en-US" smtClean="0"/>
              <a:pPr/>
              <a:t>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141FFFA-A8BD-4CC0-BE2C-1B5F715EB54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C568F94-2928-4153-9F62-90B5E0211ECE}" type="datetimeFigureOut">
              <a:rPr lang="en-US" smtClean="0"/>
              <a:pPr/>
              <a:t>2/17/2012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1FFFA-A8BD-4CC0-BE2C-1B5F715EB5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568F94-2928-4153-9F62-90B5E0211ECE}" type="datetimeFigureOut">
              <a:rPr lang="en-US" smtClean="0"/>
              <a:pPr/>
              <a:t>2/17/2012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1FFFA-A8BD-4CC0-BE2C-1B5F715EB5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C568F94-2928-4153-9F62-90B5E0211ECE}" type="datetimeFigureOut">
              <a:rPr lang="en-US" smtClean="0"/>
              <a:pPr/>
              <a:t>2/17/2012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1FFFA-A8BD-4CC0-BE2C-1B5F715EB5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C568F94-2928-4153-9F62-90B5E0211ECE}" type="datetimeFigureOut">
              <a:rPr lang="en-US" smtClean="0"/>
              <a:pPr/>
              <a:t>2/17/2012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141FFFA-A8BD-4CC0-BE2C-1B5F715EB54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C568F94-2928-4153-9F62-90B5E0211ECE}" type="datetimeFigureOut">
              <a:rPr lang="en-US" smtClean="0"/>
              <a:pPr/>
              <a:t>2/17/2012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141FFFA-A8BD-4CC0-BE2C-1B5F715EB54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22.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gif"/><Relationship Id="rId10" Type="http://schemas.openxmlformats.org/officeDocument/2006/relationships/image" Target="../media/image26.gif"/><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23.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gif"/><Relationship Id="rId10" Type="http://schemas.openxmlformats.org/officeDocument/2006/relationships/image" Target="../media/image26.gif"/><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1.jpeg"/><Relationship Id="rId7"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Why%20buy%20expensive%20toys.wm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youtube.com/watch?v=GjO0CskrCUs&amp;safety_mode=true&amp;persist_safety_mode=1" TargetMode="Externa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ideo" Target="file:///D:\Media%20Literacy\EmotionPOLAR.AVI" TargetMode="External"/><Relationship Id="rId5" Type="http://schemas.openxmlformats.org/officeDocument/2006/relationships/hyperlink" Target="http://www.youtube.com/watch?v=M_V-GI2BQss&amp;feature=related&amp;safety_mode=true&amp;persist_safety_mode=1" TargetMode="Externa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19, 2011</a:t>
            </a:r>
            <a:endParaRPr lang="en-US" dirty="0"/>
          </a:p>
        </p:txBody>
      </p:sp>
      <p:sp>
        <p:nvSpPr>
          <p:cNvPr id="6" name="Text Placeholder 5"/>
          <p:cNvSpPr>
            <a:spLocks noGrp="1"/>
          </p:cNvSpPr>
          <p:nvPr>
            <p:ph type="body" idx="1"/>
          </p:nvPr>
        </p:nvSpPr>
        <p:spPr/>
        <p:txBody>
          <a:bodyPr/>
          <a:lstStyle/>
          <a:p>
            <a:r>
              <a:rPr lang="en-US" dirty="0" smtClean="0"/>
              <a:t>Bell Work</a:t>
            </a:r>
            <a:endParaRPr lang="en-US" dirty="0"/>
          </a:p>
        </p:txBody>
      </p:sp>
      <p:sp>
        <p:nvSpPr>
          <p:cNvPr id="8" name="Text Placeholder 7"/>
          <p:cNvSpPr>
            <a:spLocks noGrp="1"/>
          </p:cNvSpPr>
          <p:nvPr>
            <p:ph type="body" sz="half" idx="3"/>
          </p:nvPr>
        </p:nvSpPr>
        <p:spPr/>
        <p:txBody>
          <a:bodyPr/>
          <a:lstStyle/>
          <a:p>
            <a:r>
              <a:rPr lang="en-US" dirty="0" smtClean="0"/>
              <a:t>Supplies</a:t>
            </a:r>
            <a:endParaRPr lang="en-US" dirty="0"/>
          </a:p>
        </p:txBody>
      </p:sp>
      <p:sp>
        <p:nvSpPr>
          <p:cNvPr id="7" name="Content Placeholder 6"/>
          <p:cNvSpPr>
            <a:spLocks noGrp="1"/>
          </p:cNvSpPr>
          <p:nvPr>
            <p:ph sz="quarter" idx="2"/>
          </p:nvPr>
        </p:nvSpPr>
        <p:spPr/>
        <p:txBody>
          <a:bodyPr>
            <a:normAutofit/>
          </a:bodyPr>
          <a:lstStyle/>
          <a:p>
            <a:r>
              <a:rPr lang="en-US" sz="5000" b="1" dirty="0" smtClean="0"/>
              <a:t>What are some identifying features of a toddler?</a:t>
            </a:r>
            <a:endParaRPr lang="en-US" sz="5000" b="1" dirty="0"/>
          </a:p>
        </p:txBody>
      </p:sp>
      <p:sp>
        <p:nvSpPr>
          <p:cNvPr id="9" name="Content Placeholder 8"/>
          <p:cNvSpPr>
            <a:spLocks noGrp="1"/>
          </p:cNvSpPr>
          <p:nvPr>
            <p:ph sz="quarter" idx="4"/>
          </p:nvPr>
        </p:nvSpPr>
        <p:spPr/>
        <p:txBody>
          <a:bodyPr>
            <a:normAutofit/>
          </a:bodyPr>
          <a:lstStyle/>
          <a:p>
            <a:r>
              <a:rPr lang="en-US" sz="5000" dirty="0" smtClean="0"/>
              <a:t>Unit 2 Study Guide</a:t>
            </a:r>
          </a:p>
          <a:p>
            <a:r>
              <a:rPr lang="en-US" sz="5000" smtClean="0"/>
              <a:t>Pencil</a:t>
            </a:r>
            <a:endParaRPr lang="en-US" sz="5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Book</a:t>
            </a:r>
            <a:endParaRPr lang="en-US" dirty="0"/>
          </a:p>
        </p:txBody>
      </p:sp>
      <p:sp>
        <p:nvSpPr>
          <p:cNvPr id="3" name="Content Placeholder 2"/>
          <p:cNvSpPr>
            <a:spLocks noGrp="1"/>
          </p:cNvSpPr>
          <p:nvPr>
            <p:ph sz="half" idx="1"/>
          </p:nvPr>
        </p:nvSpPr>
        <p:spPr/>
        <p:txBody>
          <a:bodyPr>
            <a:normAutofit fontScale="92500" lnSpcReduction="20000"/>
          </a:bodyPr>
          <a:lstStyle/>
          <a:p>
            <a:r>
              <a:rPr lang="en-US" sz="4500" b="1" dirty="0" err="1" smtClean="0"/>
              <a:t>Madi</a:t>
            </a:r>
            <a:r>
              <a:rPr lang="en-US" sz="4500" b="1" dirty="0" smtClean="0"/>
              <a:t> S.</a:t>
            </a:r>
          </a:p>
          <a:p>
            <a:r>
              <a:rPr lang="en-US" sz="4500" b="1" dirty="0" err="1" smtClean="0"/>
              <a:t>Yardlee</a:t>
            </a:r>
            <a:endParaRPr lang="en-US" sz="4500" b="1" dirty="0" smtClean="0"/>
          </a:p>
          <a:p>
            <a:r>
              <a:rPr lang="en-US" sz="4500" b="1" dirty="0" smtClean="0"/>
              <a:t>Shania</a:t>
            </a:r>
            <a:endParaRPr lang="en-US" sz="4500" b="1" dirty="0"/>
          </a:p>
        </p:txBody>
      </p:sp>
      <p:sp>
        <p:nvSpPr>
          <p:cNvPr id="4" name="Content Placeholder 3"/>
          <p:cNvSpPr>
            <a:spLocks noGrp="1"/>
          </p:cNvSpPr>
          <p:nvPr>
            <p:ph sz="half" idx="2"/>
          </p:nvPr>
        </p:nvSpPr>
        <p:spPr/>
        <p:txBody>
          <a:bodyPr>
            <a:normAutofit fontScale="92500" lnSpcReduction="20000"/>
          </a:bodyPr>
          <a:lstStyle/>
          <a:p>
            <a:r>
              <a:rPr lang="en-US" sz="4500" b="1" dirty="0" smtClean="0"/>
              <a:t>Wednesday</a:t>
            </a:r>
          </a:p>
          <a:p>
            <a:r>
              <a:rPr lang="en-US" sz="4500" b="1" dirty="0" err="1" smtClean="0"/>
              <a:t>Carie</a:t>
            </a:r>
            <a:endParaRPr lang="en-US" sz="4500" b="1" dirty="0" smtClean="0"/>
          </a:p>
          <a:p>
            <a:r>
              <a:rPr lang="en-US" sz="4500" b="1" dirty="0" smtClean="0"/>
              <a:t>Chase</a:t>
            </a:r>
          </a:p>
          <a:p>
            <a:endParaRPr lang="en-US" sz="4500" b="1" dirty="0"/>
          </a:p>
          <a:p>
            <a:r>
              <a:rPr lang="en-US" sz="4500" b="1" dirty="0" smtClean="0"/>
              <a:t>Friday</a:t>
            </a:r>
          </a:p>
          <a:p>
            <a:r>
              <a:rPr lang="en-US" sz="4500" b="1" dirty="0" smtClean="0"/>
              <a:t>Gunner </a:t>
            </a:r>
          </a:p>
          <a:p>
            <a:r>
              <a:rPr lang="en-US" sz="4500" b="1" dirty="0" err="1" smtClean="0"/>
              <a:t>Abbie</a:t>
            </a:r>
            <a:endParaRPr lang="en-US" sz="4500" b="1" dirty="0"/>
          </a:p>
        </p:txBody>
      </p:sp>
    </p:spTree>
    <p:extLst>
      <p:ext uri="{BB962C8B-B14F-4D97-AF65-F5344CB8AC3E}">
        <p14:creationId xmlns:p14="http://schemas.microsoft.com/office/powerpoint/2010/main" val="413283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tjohnson\Local Settings\Temporary Internet Files\Content.IE5\YQGV0WFP\MPj04423400000[1].jpg"/>
          <p:cNvPicPr>
            <a:picLocks noChangeAspect="1" noChangeArrowheads="1"/>
          </p:cNvPicPr>
          <p:nvPr/>
        </p:nvPicPr>
        <p:blipFill>
          <a:blip r:embed="rId3" cstate="print"/>
          <a:srcRect/>
          <a:stretch>
            <a:fillRect/>
          </a:stretch>
        </p:blipFill>
        <p:spPr bwMode="auto">
          <a:xfrm>
            <a:off x="5486400" y="3733800"/>
            <a:ext cx="685800" cy="1031734"/>
          </a:xfrm>
          <a:prstGeom prst="rect">
            <a:avLst/>
          </a:prstGeom>
          <a:noFill/>
        </p:spPr>
      </p:pic>
      <p:sp>
        <p:nvSpPr>
          <p:cNvPr id="2" name="Title 1"/>
          <p:cNvSpPr>
            <a:spLocks noGrp="1"/>
          </p:cNvSpPr>
          <p:nvPr>
            <p:ph type="ctrTitle"/>
          </p:nvPr>
        </p:nvSpPr>
        <p:spPr/>
        <p:txBody>
          <a:bodyPr>
            <a:normAutofit/>
          </a:bodyPr>
          <a:lstStyle/>
          <a:p>
            <a:r>
              <a:rPr lang="en-US" dirty="0" smtClean="0"/>
              <a:t>TODDLER COGNITIVE DEVELOPMENT</a:t>
            </a:r>
            <a:endParaRPr lang="en-US" dirty="0"/>
          </a:p>
        </p:txBody>
      </p:sp>
      <p:sp>
        <p:nvSpPr>
          <p:cNvPr id="3" name="Subtitle 2"/>
          <p:cNvSpPr>
            <a:spLocks noGrp="1"/>
          </p:cNvSpPr>
          <p:nvPr>
            <p:ph type="subTitle" idx="1"/>
          </p:nvPr>
        </p:nvSpPr>
        <p:spPr/>
        <p:txBody>
          <a:bodyPr/>
          <a:lstStyle/>
          <a:p>
            <a:r>
              <a:rPr lang="en-US" dirty="0" smtClean="0"/>
              <a:t>        </a:t>
            </a:r>
            <a:r>
              <a:rPr lang="en-US" sz="2800" b="1" dirty="0" smtClean="0"/>
              <a:t>A Toddler is a little scientist!</a:t>
            </a:r>
            <a:endParaRPr lang="en-US" sz="2800" b="1" dirty="0"/>
          </a:p>
        </p:txBody>
      </p:sp>
      <p:pic>
        <p:nvPicPr>
          <p:cNvPr id="1027" name="Picture 3" descr="C:\Documents and Settings\stjohnson\Local Settings\Temporary Internet Files\Content.IE5\GJ3DOB1Z\MCj02382860000[1].wmf"/>
          <p:cNvPicPr>
            <a:picLocks noChangeAspect="1" noChangeArrowheads="1"/>
          </p:cNvPicPr>
          <p:nvPr/>
        </p:nvPicPr>
        <p:blipFill>
          <a:blip r:embed="rId4" cstate="print"/>
          <a:srcRect/>
          <a:stretch>
            <a:fillRect/>
          </a:stretch>
        </p:blipFill>
        <p:spPr bwMode="auto">
          <a:xfrm>
            <a:off x="4419600" y="685800"/>
            <a:ext cx="3473359" cy="2590800"/>
          </a:xfrm>
          <a:prstGeom prst="rect">
            <a:avLst/>
          </a:prstGeom>
          <a:noFill/>
        </p:spPr>
      </p:pic>
      <p:sp>
        <p:nvSpPr>
          <p:cNvPr id="6" name="TextBox 5"/>
          <p:cNvSpPr txBox="1"/>
          <p:nvPr/>
        </p:nvSpPr>
        <p:spPr>
          <a:xfrm>
            <a:off x="457200" y="3962400"/>
            <a:ext cx="4497642" cy="400110"/>
          </a:xfrm>
          <a:prstGeom prst="rect">
            <a:avLst/>
          </a:prstGeom>
          <a:noFill/>
        </p:spPr>
        <p:txBody>
          <a:bodyPr wrap="none" rtlCol="0">
            <a:spAutoFit/>
          </a:bodyPr>
          <a:lstStyle/>
          <a:p>
            <a:r>
              <a:rPr lang="en-US" sz="2000" b="1" dirty="0" smtClean="0"/>
              <a:t>What will a scientist do to learn about….</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4" presetClass="entr" presetSubtype="16"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ox(in)">
                                      <p:cBhvr>
                                        <p:cTn id="23" dur="2000"/>
                                        <p:tgtEl>
                                          <p:spTgt spid="1027"/>
                                        </p:tgtEl>
                                      </p:cBhvr>
                                    </p:animEffect>
                                  </p:childTnLst>
                                </p:cTn>
                              </p:par>
                              <p:par>
                                <p:cTn id="24" presetID="4" presetClass="exit" presetSubtype="16" fill="hold" nodeType="withEffect">
                                  <p:stCondLst>
                                    <p:cond delay="0"/>
                                  </p:stCondLst>
                                  <p:childTnLst>
                                    <p:animEffect transition="out" filter="box(in)">
                                      <p:cBhvr>
                                        <p:cTn id="25" dur="500"/>
                                        <p:tgtEl>
                                          <p:spTgt spid="2050"/>
                                        </p:tgtEl>
                                      </p:cBhvr>
                                    </p:animEffect>
                                    <p:set>
                                      <p:cBhvr>
                                        <p:cTn id="26"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oddler1.jpg"/>
          <p:cNvPicPr>
            <a:picLocks noGrp="1" noChangeAspect="1"/>
          </p:cNvPicPr>
          <p:nvPr>
            <p:ph idx="1"/>
          </p:nvPr>
        </p:nvPicPr>
        <p:blipFill>
          <a:blip r:embed="rId3" cstate="print"/>
          <a:stretch>
            <a:fillRect/>
          </a:stretch>
        </p:blipFill>
        <p:spPr>
          <a:xfrm rot="5400000">
            <a:off x="2881319" y="-1662119"/>
            <a:ext cx="3429001" cy="873443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Cognitive Development is:</a:t>
            </a:r>
            <a:endParaRPr lang="en-US" dirty="0"/>
          </a:p>
        </p:txBody>
      </p:sp>
      <p:sp>
        <p:nvSpPr>
          <p:cNvPr id="3" name="Content Placeholder 2"/>
          <p:cNvSpPr>
            <a:spLocks noGrp="1"/>
          </p:cNvSpPr>
          <p:nvPr>
            <p:ph idx="1"/>
          </p:nvPr>
        </p:nvSpPr>
        <p:spPr>
          <a:xfrm>
            <a:off x="152400" y="1447800"/>
            <a:ext cx="4724400" cy="4953000"/>
          </a:xfrm>
        </p:spPr>
        <p:txBody>
          <a:bodyPr>
            <a:normAutofit fontScale="70000" lnSpcReduction="20000"/>
          </a:bodyPr>
          <a:lstStyle/>
          <a:p>
            <a:r>
              <a:rPr lang="en-US" dirty="0" smtClean="0"/>
              <a:t>Shaped by both </a:t>
            </a:r>
            <a:r>
              <a:rPr lang="en-US" b="1" dirty="0" smtClean="0"/>
              <a:t>heredity and environment.</a:t>
            </a:r>
          </a:p>
          <a:p>
            <a:r>
              <a:rPr lang="en-US" dirty="0" smtClean="0"/>
              <a:t>An environment that promotes learning contains:</a:t>
            </a:r>
          </a:p>
          <a:p>
            <a:pPr lvl="1"/>
            <a:r>
              <a:rPr lang="en-US" b="1" dirty="0" smtClean="0">
                <a:effectLst>
                  <a:outerShdw blurRad="38100" dist="38100" dir="2700000" algn="tl">
                    <a:srgbClr val="000000">
                      <a:alpha val="43137"/>
                    </a:srgbClr>
                  </a:outerShdw>
                </a:effectLst>
              </a:rPr>
              <a:t>Positive</a:t>
            </a:r>
            <a:r>
              <a:rPr lang="en-US" dirty="0" smtClean="0"/>
              <a:t> environment with </a:t>
            </a:r>
            <a:r>
              <a:rPr lang="en-US" b="1" dirty="0" smtClean="0">
                <a:effectLst>
                  <a:outerShdw blurRad="38100" dist="38100" dir="2700000" algn="tl">
                    <a:srgbClr val="000000">
                      <a:alpha val="43137"/>
                    </a:srgbClr>
                  </a:outerShdw>
                </a:effectLst>
              </a:rPr>
              <a:t>positive</a:t>
            </a:r>
            <a:r>
              <a:rPr lang="en-US" dirty="0" smtClean="0"/>
              <a:t> attitudes:</a:t>
            </a:r>
          </a:p>
          <a:p>
            <a:pPr lvl="2"/>
            <a:r>
              <a:rPr lang="en-US" dirty="0" smtClean="0"/>
              <a:t>Encouragement and support</a:t>
            </a:r>
          </a:p>
          <a:p>
            <a:pPr lvl="2"/>
            <a:r>
              <a:rPr lang="en-US" dirty="0" smtClean="0"/>
              <a:t>Freedom to be curious and explore</a:t>
            </a:r>
          </a:p>
          <a:p>
            <a:pPr lvl="2"/>
            <a:r>
              <a:rPr lang="en-US" dirty="0" smtClean="0"/>
              <a:t>The attitude a toddler forms towards learning lasts a lifetime</a:t>
            </a:r>
          </a:p>
          <a:p>
            <a:pPr lvl="1"/>
            <a:r>
              <a:rPr lang="en-US" b="1" dirty="0" smtClean="0">
                <a:effectLst>
                  <a:outerShdw blurRad="38100" dist="38100" dir="2700000" algn="tl">
                    <a:srgbClr val="000000">
                      <a:alpha val="43137"/>
                    </a:srgbClr>
                  </a:outerShdw>
                </a:effectLst>
              </a:rPr>
              <a:t>Interaction</a:t>
            </a:r>
            <a:r>
              <a:rPr lang="en-US" dirty="0" smtClean="0"/>
              <a:t> with people</a:t>
            </a:r>
          </a:p>
          <a:p>
            <a:pPr lvl="2"/>
            <a:r>
              <a:rPr lang="en-US" dirty="0" smtClean="0"/>
              <a:t>The most important part of a good learning environment are the people in it.</a:t>
            </a:r>
          </a:p>
          <a:p>
            <a:pPr lvl="1"/>
            <a:r>
              <a:rPr lang="en-US" dirty="0" smtClean="0"/>
              <a:t>Availability of </a:t>
            </a:r>
            <a:r>
              <a:rPr lang="en-US" b="1" dirty="0" smtClean="0">
                <a:effectLst>
                  <a:outerShdw blurRad="38100" dist="38100" dir="2700000" algn="tl">
                    <a:srgbClr val="000000">
                      <a:alpha val="43137"/>
                    </a:srgbClr>
                  </a:outerShdw>
                </a:effectLst>
              </a:rPr>
              <a:t>playthings</a:t>
            </a:r>
            <a:r>
              <a:rPr lang="en-US" dirty="0" smtClean="0"/>
              <a:t> and </a:t>
            </a:r>
            <a:r>
              <a:rPr lang="en-US" dirty="0" err="1" smtClean="0"/>
              <a:t>manipulatives</a:t>
            </a:r>
            <a:endParaRPr lang="en-US" dirty="0" smtClean="0"/>
          </a:p>
          <a:p>
            <a:pPr lvl="1"/>
            <a:r>
              <a:rPr lang="en-US" b="1" dirty="0" smtClean="0">
                <a:effectLst>
                  <a:outerShdw blurRad="38100" dist="38100" dir="2700000" algn="tl">
                    <a:srgbClr val="000000">
                      <a:alpha val="43137"/>
                    </a:srgbClr>
                  </a:outerShdw>
                </a:effectLst>
              </a:rPr>
              <a:t>Constant stimulation </a:t>
            </a:r>
            <a:r>
              <a:rPr lang="en-US" dirty="0" smtClean="0"/>
              <a:t>is critical in furthering brain development.</a:t>
            </a:r>
          </a:p>
          <a:p>
            <a:pPr lvl="2"/>
            <a:endParaRPr lang="en-US" dirty="0"/>
          </a:p>
        </p:txBody>
      </p:sp>
      <p:pic>
        <p:nvPicPr>
          <p:cNvPr id="4" name="Picture 6" descr="kids9"/>
          <p:cNvPicPr>
            <a:picLocks noChangeAspect="1" noChangeArrowheads="1"/>
          </p:cNvPicPr>
          <p:nvPr/>
        </p:nvPicPr>
        <p:blipFill>
          <a:blip r:embed="rId3" cstate="print"/>
          <a:srcRect/>
          <a:stretch>
            <a:fillRect/>
          </a:stretch>
        </p:blipFill>
        <p:spPr>
          <a:xfrm>
            <a:off x="5105400" y="1524000"/>
            <a:ext cx="3810000" cy="45593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par>
                          <p:cTn id="21" fill="hold">
                            <p:stCondLst>
                              <p:cond delay="500"/>
                            </p:stCondLst>
                            <p:childTnLst>
                              <p:par>
                                <p:cTn id="22" presetID="54" presetClass="entr" presetSubtype="0" accel="10000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500"/>
                                        <p:tgtEl>
                                          <p:spTgt spid="3">
                                            <p:txEl>
                                              <p:pRg st="2" end="2"/>
                                            </p:txEl>
                                          </p:spTgt>
                                        </p:tgtEl>
                                      </p:cBhvr>
                                    </p:animEffect>
                                  </p:childTnLst>
                                </p:cTn>
                              </p:par>
                              <p:par>
                                <p:cTn id="29" presetID="3" presetClass="emph" presetSubtype="2" fill="hold" nodeType="withEffect">
                                  <p:stCondLst>
                                    <p:cond delay="0"/>
                                  </p:stCondLst>
                                  <p:childTnLst>
                                    <p:animClr clrSpc="rgb" dir="cw">
                                      <p:cBhvr override="childStyle">
                                        <p:cTn id="30" dur="2000" fill="hold"/>
                                        <p:tgtEl>
                                          <p:spTgt spid="3">
                                            <p:txEl>
                                              <p:pRg st="2" end="2"/>
                                            </p:txEl>
                                          </p:spTgt>
                                        </p:tgtEl>
                                        <p:attrNameLst>
                                          <p:attrName>style.color</p:attrName>
                                        </p:attrNameLst>
                                      </p:cBhvr>
                                      <p:to>
                                        <a:schemeClr val="accent2"/>
                                      </p:to>
                                    </p:animClr>
                                  </p:childTnLst>
                                </p:cTn>
                              </p:par>
                              <p:par>
                                <p:cTn id="31" presetID="54" presetClass="entr" presetSubtype="0" accel="10000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7" dur="500"/>
                                        <p:tgtEl>
                                          <p:spTgt spid="3">
                                            <p:txEl>
                                              <p:pRg st="3" end="3"/>
                                            </p:txEl>
                                          </p:spTgt>
                                        </p:tgtEl>
                                      </p:cBhvr>
                                    </p:animEffect>
                                  </p:childTnLst>
                                </p:cTn>
                              </p:par>
                              <p:par>
                                <p:cTn id="38" presetID="54" presetClass="entr" presetSubtype="0" accel="10000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1"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2"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4" dur="500"/>
                                        <p:tgtEl>
                                          <p:spTgt spid="3">
                                            <p:txEl>
                                              <p:pRg st="4" end="4"/>
                                            </p:txEl>
                                          </p:spTgt>
                                        </p:tgtEl>
                                      </p:cBhvr>
                                    </p:animEffect>
                                  </p:childTnLst>
                                </p:cTn>
                              </p:par>
                              <p:par>
                                <p:cTn id="45" presetID="54" presetClass="entr" presetSubtype="0" accel="10000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cTn>
                              </p:par>
                            </p:childTnLst>
                          </p:cTn>
                        </p:par>
                        <p:par>
                          <p:cTn id="52" fill="hold">
                            <p:stCondLst>
                              <p:cond delay="2500"/>
                            </p:stCondLst>
                            <p:childTnLst>
                              <p:par>
                                <p:cTn id="53" presetID="54"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5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5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5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5000"/>
                                        <p:tgtEl>
                                          <p:spTgt spid="3">
                                            <p:txEl>
                                              <p:pRg st="6" end="6"/>
                                            </p:txEl>
                                          </p:spTgt>
                                        </p:tgtEl>
                                      </p:cBhvr>
                                    </p:animEffect>
                                  </p:childTnLst>
                                </p:cTn>
                              </p:par>
                              <p:par>
                                <p:cTn id="60" presetID="3" presetClass="emph" presetSubtype="2" fill="hold" nodeType="withEffect">
                                  <p:stCondLst>
                                    <p:cond delay="0"/>
                                  </p:stCondLst>
                                  <p:childTnLst>
                                    <p:animClr clrSpc="rgb" dir="cw">
                                      <p:cBhvr override="childStyle">
                                        <p:cTn id="61" dur="2000" fill="hold"/>
                                        <p:tgtEl>
                                          <p:spTgt spid="3">
                                            <p:txEl>
                                              <p:pRg st="6" end="6"/>
                                            </p:txEl>
                                          </p:spTgt>
                                        </p:tgtEl>
                                        <p:attrNameLst>
                                          <p:attrName>style.color</p:attrName>
                                        </p:attrNameLst>
                                      </p:cBhvr>
                                      <p:to>
                                        <a:schemeClr val="accent2"/>
                                      </p:to>
                                    </p:animClr>
                                  </p:childTnLst>
                                </p:cTn>
                              </p:par>
                            </p:childTnLst>
                          </p:cTn>
                        </p:par>
                        <p:par>
                          <p:cTn id="62" fill="hold">
                            <p:stCondLst>
                              <p:cond delay="7500"/>
                            </p:stCondLst>
                            <p:childTnLst>
                              <p:par>
                                <p:cTn id="63" presetID="54" presetClass="entr" presetSubtype="0" accel="100000" fill="hold" nodeType="after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2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6"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7" dur="2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8" dur="2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9" dur="2000"/>
                                        <p:tgtEl>
                                          <p:spTgt spid="3">
                                            <p:txEl>
                                              <p:pRg st="7" end="7"/>
                                            </p:txEl>
                                          </p:spTgt>
                                        </p:tgtEl>
                                      </p:cBhvr>
                                    </p:animEffect>
                                  </p:childTnLst>
                                </p:cTn>
                              </p:par>
                            </p:childTnLst>
                          </p:cTn>
                        </p:par>
                        <p:par>
                          <p:cTn id="70" fill="hold">
                            <p:stCondLst>
                              <p:cond delay="9500"/>
                            </p:stCondLst>
                            <p:childTnLst>
                              <p:par>
                                <p:cTn id="71" presetID="54" presetClass="entr" presetSubtype="0" accel="100000" fill="hold" nodeType="after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3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74" dur="3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5" dur="3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6" dur="3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7" dur="3000"/>
                                        <p:tgtEl>
                                          <p:spTgt spid="3">
                                            <p:txEl>
                                              <p:pRg st="8" end="8"/>
                                            </p:txEl>
                                          </p:spTgt>
                                        </p:tgtEl>
                                      </p:cBhvr>
                                    </p:animEffect>
                                  </p:childTnLst>
                                </p:cTn>
                              </p:par>
                              <p:par>
                                <p:cTn id="78" presetID="3" presetClass="emph" presetSubtype="2" fill="hold" nodeType="withEffect">
                                  <p:stCondLst>
                                    <p:cond delay="0"/>
                                  </p:stCondLst>
                                  <p:childTnLst>
                                    <p:animClr clrSpc="rgb" dir="cw">
                                      <p:cBhvr override="childStyle">
                                        <p:cTn id="79" dur="2000" fill="hold"/>
                                        <p:tgtEl>
                                          <p:spTgt spid="3">
                                            <p:txEl>
                                              <p:pRg st="8" end="8"/>
                                            </p:txEl>
                                          </p:spTgt>
                                        </p:tgtEl>
                                        <p:attrNameLst>
                                          <p:attrName>style.color</p:attrName>
                                        </p:attrNameLst>
                                      </p:cBhvr>
                                      <p:to>
                                        <a:schemeClr val="accent2"/>
                                      </p:to>
                                    </p:animClr>
                                  </p:childTnLst>
                                </p:cTn>
                              </p:par>
                            </p:childTnLst>
                          </p:cTn>
                        </p:par>
                        <p:par>
                          <p:cTn id="80" fill="hold">
                            <p:stCondLst>
                              <p:cond delay="12500"/>
                            </p:stCondLst>
                            <p:childTnLst>
                              <p:par>
                                <p:cTn id="81" presetID="54" presetClass="entr" presetSubtype="0" accel="100000" fill="hold" nodeType="after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p:cTn id="83" dur="3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4" dur="3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85" dur="3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86" dur="3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7" dur="3000"/>
                                        <p:tgtEl>
                                          <p:spTgt spid="3">
                                            <p:txEl>
                                              <p:pRg st="9" end="9"/>
                                            </p:txEl>
                                          </p:spTgt>
                                        </p:tgtEl>
                                      </p:cBhvr>
                                    </p:animEffect>
                                  </p:childTnLst>
                                </p:cTn>
                              </p:par>
                              <p:par>
                                <p:cTn id="88" presetID="3" presetClass="emph" presetSubtype="2" fill="hold" nodeType="withEffect">
                                  <p:stCondLst>
                                    <p:cond delay="0"/>
                                  </p:stCondLst>
                                  <p:childTnLst>
                                    <p:animClr clrSpc="rgb" dir="cw">
                                      <p:cBhvr override="childStyle">
                                        <p:cTn id="89" dur="2000" fill="hold"/>
                                        <p:tgtEl>
                                          <p:spTgt spid="3">
                                            <p:txEl>
                                              <p:pRg st="9" end="9"/>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865187"/>
          </a:xfrm>
        </p:spPr>
        <p:txBody>
          <a:bodyPr>
            <a:normAutofit fontScale="90000"/>
          </a:bodyPr>
          <a:lstStyle/>
          <a:p>
            <a:pPr algn="ctr"/>
            <a:r>
              <a:rPr lang="en-US" i="1" u="sng" dirty="0" smtClean="0"/>
              <a:t>Constant stimulation </a:t>
            </a:r>
            <a:br>
              <a:rPr lang="en-US" i="1" u="sng" dirty="0" smtClean="0"/>
            </a:br>
            <a:r>
              <a:rPr lang="en-US" sz="3100" dirty="0" smtClean="0"/>
              <a:t>critical in FURTHERING brain development.</a:t>
            </a:r>
            <a:endParaRPr lang="en-US" sz="3800" dirty="0"/>
          </a:p>
        </p:txBody>
      </p:sp>
      <p:sp>
        <p:nvSpPr>
          <p:cNvPr id="49155" name="Rectangle 3"/>
          <p:cNvSpPr>
            <a:spLocks noGrp="1" noChangeArrowheads="1"/>
          </p:cNvSpPr>
          <p:nvPr>
            <p:ph type="body" sz="half" idx="1"/>
          </p:nvPr>
        </p:nvSpPr>
        <p:spPr>
          <a:xfrm>
            <a:off x="0" y="1600200"/>
            <a:ext cx="3276600" cy="4530725"/>
          </a:xfrm>
        </p:spPr>
        <p:txBody>
          <a:bodyPr>
            <a:normAutofit fontScale="92500"/>
          </a:bodyPr>
          <a:lstStyle/>
          <a:p>
            <a:r>
              <a:rPr lang="en-US" sz="2800" b="1" u="sng" dirty="0"/>
              <a:t>Sight</a:t>
            </a:r>
          </a:p>
          <a:p>
            <a:pPr lvl="1"/>
            <a:r>
              <a:rPr lang="en-US" sz="2400" dirty="0"/>
              <a:t>Look at things</a:t>
            </a:r>
          </a:p>
          <a:p>
            <a:pPr lvl="1"/>
            <a:r>
              <a:rPr lang="en-US" sz="2400" dirty="0"/>
              <a:t>Dark and light</a:t>
            </a:r>
          </a:p>
          <a:p>
            <a:pPr lvl="1"/>
            <a:r>
              <a:rPr lang="en-US" sz="2400" dirty="0"/>
              <a:t>Photo albums</a:t>
            </a:r>
          </a:p>
          <a:p>
            <a:pPr lvl="1">
              <a:buFont typeface="Wingdings" pitchFamily="2" charset="2"/>
              <a:buNone/>
            </a:pPr>
            <a:endParaRPr lang="en-US" sz="2400" dirty="0"/>
          </a:p>
          <a:p>
            <a:r>
              <a:rPr lang="en-US" sz="2800" b="1" u="sng" dirty="0"/>
              <a:t>Touch</a:t>
            </a:r>
          </a:p>
          <a:p>
            <a:pPr lvl="1"/>
            <a:r>
              <a:rPr lang="en-US" sz="2400" dirty="0"/>
              <a:t>Feeling tour of yard</a:t>
            </a:r>
          </a:p>
          <a:p>
            <a:pPr lvl="1"/>
            <a:r>
              <a:rPr lang="en-US" sz="2400" dirty="0"/>
              <a:t>Feeling board</a:t>
            </a:r>
          </a:p>
          <a:p>
            <a:pPr lvl="1"/>
            <a:r>
              <a:rPr lang="en-US" sz="2400" dirty="0"/>
              <a:t>Recognizing things by touch only</a:t>
            </a:r>
          </a:p>
          <a:p>
            <a:pPr>
              <a:buFont typeface="Wingdings" pitchFamily="2" charset="2"/>
              <a:buNone/>
            </a:pPr>
            <a:endParaRPr lang="en-US" sz="2800" dirty="0"/>
          </a:p>
        </p:txBody>
      </p:sp>
      <p:sp>
        <p:nvSpPr>
          <p:cNvPr id="5" name="Content Placeholder 4"/>
          <p:cNvSpPr>
            <a:spLocks noGrp="1"/>
          </p:cNvSpPr>
          <p:nvPr>
            <p:ph sz="half" idx="2"/>
          </p:nvPr>
        </p:nvSpPr>
        <p:spPr>
          <a:xfrm>
            <a:off x="6019800" y="1600201"/>
            <a:ext cx="2971800" cy="3962400"/>
          </a:xfrm>
        </p:spPr>
        <p:txBody>
          <a:bodyPr>
            <a:normAutofit fontScale="92500"/>
          </a:bodyPr>
          <a:lstStyle/>
          <a:p>
            <a:r>
              <a:rPr lang="en-US" sz="2800" b="1" u="sng" dirty="0" smtClean="0"/>
              <a:t>Taste</a:t>
            </a:r>
          </a:p>
          <a:p>
            <a:pPr lvl="1"/>
            <a:r>
              <a:rPr lang="en-US" sz="2400" dirty="0" smtClean="0"/>
              <a:t>Sweet and sour</a:t>
            </a:r>
          </a:p>
          <a:p>
            <a:pPr lvl="1"/>
            <a:r>
              <a:rPr lang="en-US" sz="2400" dirty="0" smtClean="0"/>
              <a:t>Salty and sweet</a:t>
            </a:r>
          </a:p>
          <a:p>
            <a:pPr lvl="1"/>
            <a:endParaRPr lang="en-US" sz="2400" dirty="0" smtClean="0"/>
          </a:p>
          <a:p>
            <a:r>
              <a:rPr lang="en-US" sz="2800" b="1" u="sng" dirty="0" smtClean="0"/>
              <a:t>Hear</a:t>
            </a:r>
          </a:p>
          <a:p>
            <a:pPr lvl="1"/>
            <a:r>
              <a:rPr lang="en-US" sz="2400" dirty="0" smtClean="0"/>
              <a:t>Name that sound</a:t>
            </a:r>
          </a:p>
          <a:p>
            <a:pPr lvl="1"/>
            <a:r>
              <a:rPr lang="en-US" sz="2400" dirty="0" smtClean="0"/>
              <a:t>Animal sounds</a:t>
            </a:r>
          </a:p>
          <a:p>
            <a:pPr lvl="1"/>
            <a:r>
              <a:rPr lang="en-US" sz="2400" dirty="0" smtClean="0"/>
              <a:t>Sound makers</a:t>
            </a:r>
            <a:endParaRPr lang="en-US" dirty="0"/>
          </a:p>
        </p:txBody>
      </p:sp>
      <p:pic>
        <p:nvPicPr>
          <p:cNvPr id="6" name="Picture 6" descr="kid2"/>
          <p:cNvPicPr>
            <a:picLocks noChangeAspect="1" noChangeArrowheads="1"/>
          </p:cNvPicPr>
          <p:nvPr/>
        </p:nvPicPr>
        <p:blipFill>
          <a:blip r:embed="rId3" cstate="print"/>
          <a:srcRect/>
          <a:stretch>
            <a:fillRect/>
          </a:stretch>
        </p:blipFill>
        <p:spPr>
          <a:xfrm>
            <a:off x="3276600" y="1828800"/>
            <a:ext cx="2618002" cy="2755900"/>
          </a:xfrm>
          <a:prstGeom prst="rect">
            <a:avLst/>
          </a:prstGeom>
          <a:noFill/>
          <a:ln/>
        </p:spPr>
      </p:pic>
      <p:sp>
        <p:nvSpPr>
          <p:cNvPr id="7" name="TextBox 6"/>
          <p:cNvSpPr txBox="1"/>
          <p:nvPr/>
        </p:nvSpPr>
        <p:spPr>
          <a:xfrm>
            <a:off x="3429000" y="4953000"/>
            <a:ext cx="2836097" cy="1508105"/>
          </a:xfrm>
          <a:prstGeom prst="rect">
            <a:avLst/>
          </a:prstGeom>
          <a:noFill/>
        </p:spPr>
        <p:txBody>
          <a:bodyPr wrap="none" rtlCol="0">
            <a:spAutoFit/>
          </a:bodyPr>
          <a:lstStyle/>
          <a:p>
            <a:pPr>
              <a:buClr>
                <a:schemeClr val="tx2"/>
              </a:buClr>
              <a:buFont typeface="Wingdings" pitchFamily="2" charset="2"/>
              <a:buChar char="§"/>
            </a:pPr>
            <a:r>
              <a:rPr lang="en-US" sz="2400" dirty="0" smtClean="0"/>
              <a:t> </a:t>
            </a:r>
            <a:r>
              <a:rPr lang="en-US" sz="2600" b="1" u="sng" dirty="0" smtClean="0">
                <a:solidFill>
                  <a:schemeClr val="tx2"/>
                </a:solidFill>
              </a:rPr>
              <a:t>Smell</a:t>
            </a:r>
          </a:p>
          <a:p>
            <a:pPr lvl="1">
              <a:buFont typeface="Wingdings" pitchFamily="2" charset="2"/>
              <a:buChar char="§"/>
            </a:pPr>
            <a:r>
              <a:rPr lang="en-US" sz="2200" dirty="0" smtClean="0">
                <a:solidFill>
                  <a:schemeClr val="tx2"/>
                </a:solidFill>
              </a:rPr>
              <a:t>Distinguish odors</a:t>
            </a:r>
          </a:p>
          <a:p>
            <a:pPr lvl="1">
              <a:buFont typeface="Wingdings" pitchFamily="2" charset="2"/>
              <a:buChar char="§"/>
            </a:pPr>
            <a:r>
              <a:rPr lang="en-US" sz="2200" dirty="0" smtClean="0">
                <a:solidFill>
                  <a:schemeClr val="tx2"/>
                </a:solidFill>
              </a:rPr>
              <a:t>What’s cooking</a:t>
            </a:r>
          </a:p>
          <a:p>
            <a:pPr lvl="1">
              <a:buFont typeface="Wingdings" pitchFamily="2" charset="2"/>
              <a:buChar char="§"/>
            </a:pPr>
            <a:r>
              <a:rPr lang="en-US" sz="2200" dirty="0" smtClean="0">
                <a:solidFill>
                  <a:schemeClr val="tx2"/>
                </a:solidFill>
              </a:rPr>
              <a:t>Scratch and Sniff</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500" fill="hold"/>
                                        <p:tgtEl>
                                          <p:spTgt spid="4915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915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915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915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9155">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 calcmode="lin" valueType="num">
                                      <p:cBhvr>
                                        <p:cTn id="14" dur="500" fill="hold"/>
                                        <p:tgtEl>
                                          <p:spTgt spid="49155">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49155">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49155">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49155">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49155">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anim calcmode="lin" valueType="num">
                                      <p:cBhvr>
                                        <p:cTn id="21" dur="500" fill="hold"/>
                                        <p:tgtEl>
                                          <p:spTgt spid="49155">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49155">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49155">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49155">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49155">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9155">
                                            <p:txEl>
                                              <p:pRg st="3" end="3"/>
                                            </p:txEl>
                                          </p:spTgt>
                                        </p:tgtEl>
                                        <p:attrNameLst>
                                          <p:attrName>style.visibility</p:attrName>
                                        </p:attrNameLst>
                                      </p:cBhvr>
                                      <p:to>
                                        <p:strVal val="visible"/>
                                      </p:to>
                                    </p:set>
                                    <p:anim calcmode="lin" valueType="num">
                                      <p:cBhvr>
                                        <p:cTn id="28" dur="500" fill="hold"/>
                                        <p:tgtEl>
                                          <p:spTgt spid="49155">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49155">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49155">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49155">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49155">
                                            <p:txEl>
                                              <p:pRg st="3" end="3"/>
                                            </p:txEl>
                                          </p:spTgt>
                                        </p:tgtEl>
                                      </p:cBhvr>
                                    </p:animEffect>
                                  </p:childTnLst>
                                </p:cTn>
                              </p:par>
                            </p:childTnLst>
                          </p:cTn>
                        </p:par>
                        <p:par>
                          <p:cTn id="33" fill="hold">
                            <p:stCondLst>
                              <p:cond delay="500"/>
                            </p:stCondLst>
                            <p:childTnLst>
                              <p:par>
                                <p:cTn id="34" presetID="54" presetClass="entr" presetSubtype="0" accel="100000" fill="hold" nodeType="afterEffect">
                                  <p:stCondLst>
                                    <p:cond delay="0"/>
                                  </p:stCondLst>
                                  <p:childTnLst>
                                    <p:set>
                                      <p:cBhvr>
                                        <p:cTn id="35" dur="1" fill="hold">
                                          <p:stCondLst>
                                            <p:cond delay="0"/>
                                          </p:stCondLst>
                                        </p:cTn>
                                        <p:tgtEl>
                                          <p:spTgt spid="49155">
                                            <p:txEl>
                                              <p:pRg st="5" end="5"/>
                                            </p:txEl>
                                          </p:spTgt>
                                        </p:tgtEl>
                                        <p:attrNameLst>
                                          <p:attrName>style.visibility</p:attrName>
                                        </p:attrNameLst>
                                      </p:cBhvr>
                                      <p:to>
                                        <p:strVal val="visible"/>
                                      </p:to>
                                    </p:set>
                                    <p:anim calcmode="lin" valueType="num">
                                      <p:cBhvr>
                                        <p:cTn id="36" dur="500" fill="hold"/>
                                        <p:tgtEl>
                                          <p:spTgt spid="49155">
                                            <p:txEl>
                                              <p:pRg st="5" end="5"/>
                                            </p:txEl>
                                          </p:spTgt>
                                        </p:tgtEl>
                                        <p:attrNameLst>
                                          <p:attrName>ppt_w</p:attrName>
                                        </p:attrNameLst>
                                      </p:cBhvr>
                                      <p:tavLst>
                                        <p:tav tm="0">
                                          <p:val>
                                            <p:strVal val="#ppt_w*0.05"/>
                                          </p:val>
                                        </p:tav>
                                        <p:tav tm="100000">
                                          <p:val>
                                            <p:strVal val="#ppt_w"/>
                                          </p:val>
                                        </p:tav>
                                      </p:tavLst>
                                    </p:anim>
                                    <p:anim calcmode="lin" valueType="num">
                                      <p:cBhvr>
                                        <p:cTn id="37" dur="500" fill="hold"/>
                                        <p:tgtEl>
                                          <p:spTgt spid="49155">
                                            <p:txEl>
                                              <p:pRg st="5" end="5"/>
                                            </p:txEl>
                                          </p:spTgt>
                                        </p:tgtEl>
                                        <p:attrNameLst>
                                          <p:attrName>ppt_h</p:attrName>
                                        </p:attrNameLst>
                                      </p:cBhvr>
                                      <p:tavLst>
                                        <p:tav tm="0">
                                          <p:val>
                                            <p:strVal val="#ppt_h"/>
                                          </p:val>
                                        </p:tav>
                                        <p:tav tm="100000">
                                          <p:val>
                                            <p:strVal val="#ppt_h"/>
                                          </p:val>
                                        </p:tav>
                                      </p:tavLst>
                                    </p:anim>
                                    <p:anim calcmode="lin" valueType="num">
                                      <p:cBhvr>
                                        <p:cTn id="38" dur="500" fill="hold"/>
                                        <p:tgtEl>
                                          <p:spTgt spid="49155">
                                            <p:txEl>
                                              <p:pRg st="5" end="5"/>
                                            </p:txEl>
                                          </p:spTgt>
                                        </p:tgtEl>
                                        <p:attrNameLst>
                                          <p:attrName>ppt_x</p:attrName>
                                        </p:attrNameLst>
                                      </p:cBhvr>
                                      <p:tavLst>
                                        <p:tav tm="0">
                                          <p:val>
                                            <p:strVal val="#ppt_x-.2"/>
                                          </p:val>
                                        </p:tav>
                                        <p:tav tm="100000">
                                          <p:val>
                                            <p:strVal val="#ppt_x"/>
                                          </p:val>
                                        </p:tav>
                                      </p:tavLst>
                                    </p:anim>
                                    <p:anim calcmode="lin" valueType="num">
                                      <p:cBhvr>
                                        <p:cTn id="39" dur="500" fill="hold"/>
                                        <p:tgtEl>
                                          <p:spTgt spid="49155">
                                            <p:txEl>
                                              <p:pRg st="5" end="5"/>
                                            </p:txEl>
                                          </p:spTgt>
                                        </p:tgtEl>
                                        <p:attrNameLst>
                                          <p:attrName>ppt_y</p:attrName>
                                        </p:attrNameLst>
                                      </p:cBhvr>
                                      <p:tavLst>
                                        <p:tav tm="0">
                                          <p:val>
                                            <p:strVal val="#ppt_y"/>
                                          </p:val>
                                        </p:tav>
                                        <p:tav tm="100000">
                                          <p:val>
                                            <p:strVal val="#ppt_y"/>
                                          </p:val>
                                        </p:tav>
                                      </p:tavLst>
                                    </p:anim>
                                    <p:animEffect transition="in" filter="fade">
                                      <p:cBhvr>
                                        <p:cTn id="40" dur="500"/>
                                        <p:tgtEl>
                                          <p:spTgt spid="49155">
                                            <p:txEl>
                                              <p:pRg st="5" end="5"/>
                                            </p:txEl>
                                          </p:spTgt>
                                        </p:tgtEl>
                                      </p:cBhvr>
                                    </p:animEffect>
                                  </p:childTnLst>
                                </p:cTn>
                              </p:par>
                              <p:par>
                                <p:cTn id="41" presetID="54" presetClass="entr" presetSubtype="0" accel="100000" fill="hold" nodeType="withEffect">
                                  <p:stCondLst>
                                    <p:cond delay="0"/>
                                  </p:stCondLst>
                                  <p:childTnLst>
                                    <p:set>
                                      <p:cBhvr>
                                        <p:cTn id="42" dur="1" fill="hold">
                                          <p:stCondLst>
                                            <p:cond delay="0"/>
                                          </p:stCondLst>
                                        </p:cTn>
                                        <p:tgtEl>
                                          <p:spTgt spid="49155">
                                            <p:txEl>
                                              <p:pRg st="6" end="6"/>
                                            </p:txEl>
                                          </p:spTgt>
                                        </p:tgtEl>
                                        <p:attrNameLst>
                                          <p:attrName>style.visibility</p:attrName>
                                        </p:attrNameLst>
                                      </p:cBhvr>
                                      <p:to>
                                        <p:strVal val="visible"/>
                                      </p:to>
                                    </p:set>
                                    <p:anim calcmode="lin" valueType="num">
                                      <p:cBhvr>
                                        <p:cTn id="43" dur="500" fill="hold"/>
                                        <p:tgtEl>
                                          <p:spTgt spid="49155">
                                            <p:txEl>
                                              <p:pRg st="6" end="6"/>
                                            </p:txEl>
                                          </p:spTgt>
                                        </p:tgtEl>
                                        <p:attrNameLst>
                                          <p:attrName>ppt_w</p:attrName>
                                        </p:attrNameLst>
                                      </p:cBhvr>
                                      <p:tavLst>
                                        <p:tav tm="0">
                                          <p:val>
                                            <p:strVal val="#ppt_w*0.05"/>
                                          </p:val>
                                        </p:tav>
                                        <p:tav tm="100000">
                                          <p:val>
                                            <p:strVal val="#ppt_w"/>
                                          </p:val>
                                        </p:tav>
                                      </p:tavLst>
                                    </p:anim>
                                    <p:anim calcmode="lin" valueType="num">
                                      <p:cBhvr>
                                        <p:cTn id="44" dur="500" fill="hold"/>
                                        <p:tgtEl>
                                          <p:spTgt spid="49155">
                                            <p:txEl>
                                              <p:pRg st="6" end="6"/>
                                            </p:txEl>
                                          </p:spTgt>
                                        </p:tgtEl>
                                        <p:attrNameLst>
                                          <p:attrName>ppt_h</p:attrName>
                                        </p:attrNameLst>
                                      </p:cBhvr>
                                      <p:tavLst>
                                        <p:tav tm="0">
                                          <p:val>
                                            <p:strVal val="#ppt_h"/>
                                          </p:val>
                                        </p:tav>
                                        <p:tav tm="100000">
                                          <p:val>
                                            <p:strVal val="#ppt_h"/>
                                          </p:val>
                                        </p:tav>
                                      </p:tavLst>
                                    </p:anim>
                                    <p:anim calcmode="lin" valueType="num">
                                      <p:cBhvr>
                                        <p:cTn id="45" dur="500" fill="hold"/>
                                        <p:tgtEl>
                                          <p:spTgt spid="49155">
                                            <p:txEl>
                                              <p:pRg st="6" end="6"/>
                                            </p:txEl>
                                          </p:spTgt>
                                        </p:tgtEl>
                                        <p:attrNameLst>
                                          <p:attrName>ppt_x</p:attrName>
                                        </p:attrNameLst>
                                      </p:cBhvr>
                                      <p:tavLst>
                                        <p:tav tm="0">
                                          <p:val>
                                            <p:strVal val="#ppt_x-.2"/>
                                          </p:val>
                                        </p:tav>
                                        <p:tav tm="100000">
                                          <p:val>
                                            <p:strVal val="#ppt_x"/>
                                          </p:val>
                                        </p:tav>
                                      </p:tavLst>
                                    </p:anim>
                                    <p:anim calcmode="lin" valueType="num">
                                      <p:cBhvr>
                                        <p:cTn id="46" dur="500" fill="hold"/>
                                        <p:tgtEl>
                                          <p:spTgt spid="49155">
                                            <p:txEl>
                                              <p:pRg st="6" end="6"/>
                                            </p:txEl>
                                          </p:spTgt>
                                        </p:tgtEl>
                                        <p:attrNameLst>
                                          <p:attrName>ppt_y</p:attrName>
                                        </p:attrNameLst>
                                      </p:cBhvr>
                                      <p:tavLst>
                                        <p:tav tm="0">
                                          <p:val>
                                            <p:strVal val="#ppt_y"/>
                                          </p:val>
                                        </p:tav>
                                        <p:tav tm="100000">
                                          <p:val>
                                            <p:strVal val="#ppt_y"/>
                                          </p:val>
                                        </p:tav>
                                      </p:tavLst>
                                    </p:anim>
                                    <p:animEffect transition="in" filter="fade">
                                      <p:cBhvr>
                                        <p:cTn id="47" dur="500"/>
                                        <p:tgtEl>
                                          <p:spTgt spid="49155">
                                            <p:txEl>
                                              <p:pRg st="6" end="6"/>
                                            </p:txEl>
                                          </p:spTgt>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49155">
                                            <p:txEl>
                                              <p:pRg st="7" end="7"/>
                                            </p:txEl>
                                          </p:spTgt>
                                        </p:tgtEl>
                                        <p:attrNameLst>
                                          <p:attrName>style.visibility</p:attrName>
                                        </p:attrNameLst>
                                      </p:cBhvr>
                                      <p:to>
                                        <p:strVal val="visible"/>
                                      </p:to>
                                    </p:set>
                                    <p:anim calcmode="lin" valueType="num">
                                      <p:cBhvr>
                                        <p:cTn id="50" dur="500" fill="hold"/>
                                        <p:tgtEl>
                                          <p:spTgt spid="49155">
                                            <p:txEl>
                                              <p:pRg st="7" end="7"/>
                                            </p:txEl>
                                          </p:spTgt>
                                        </p:tgtEl>
                                        <p:attrNameLst>
                                          <p:attrName>ppt_w</p:attrName>
                                        </p:attrNameLst>
                                      </p:cBhvr>
                                      <p:tavLst>
                                        <p:tav tm="0">
                                          <p:val>
                                            <p:strVal val="#ppt_w*0.05"/>
                                          </p:val>
                                        </p:tav>
                                        <p:tav tm="100000">
                                          <p:val>
                                            <p:strVal val="#ppt_w"/>
                                          </p:val>
                                        </p:tav>
                                      </p:tavLst>
                                    </p:anim>
                                    <p:anim calcmode="lin" valueType="num">
                                      <p:cBhvr>
                                        <p:cTn id="51" dur="500" fill="hold"/>
                                        <p:tgtEl>
                                          <p:spTgt spid="49155">
                                            <p:txEl>
                                              <p:pRg st="7" end="7"/>
                                            </p:txEl>
                                          </p:spTgt>
                                        </p:tgtEl>
                                        <p:attrNameLst>
                                          <p:attrName>ppt_h</p:attrName>
                                        </p:attrNameLst>
                                      </p:cBhvr>
                                      <p:tavLst>
                                        <p:tav tm="0">
                                          <p:val>
                                            <p:strVal val="#ppt_h"/>
                                          </p:val>
                                        </p:tav>
                                        <p:tav tm="100000">
                                          <p:val>
                                            <p:strVal val="#ppt_h"/>
                                          </p:val>
                                        </p:tav>
                                      </p:tavLst>
                                    </p:anim>
                                    <p:anim calcmode="lin" valueType="num">
                                      <p:cBhvr>
                                        <p:cTn id="52" dur="500" fill="hold"/>
                                        <p:tgtEl>
                                          <p:spTgt spid="49155">
                                            <p:txEl>
                                              <p:pRg st="7" end="7"/>
                                            </p:txEl>
                                          </p:spTgt>
                                        </p:tgtEl>
                                        <p:attrNameLst>
                                          <p:attrName>ppt_x</p:attrName>
                                        </p:attrNameLst>
                                      </p:cBhvr>
                                      <p:tavLst>
                                        <p:tav tm="0">
                                          <p:val>
                                            <p:strVal val="#ppt_x-.2"/>
                                          </p:val>
                                        </p:tav>
                                        <p:tav tm="100000">
                                          <p:val>
                                            <p:strVal val="#ppt_x"/>
                                          </p:val>
                                        </p:tav>
                                      </p:tavLst>
                                    </p:anim>
                                    <p:anim calcmode="lin" valueType="num">
                                      <p:cBhvr>
                                        <p:cTn id="53" dur="500" fill="hold"/>
                                        <p:tgtEl>
                                          <p:spTgt spid="49155">
                                            <p:txEl>
                                              <p:pRg st="7" end="7"/>
                                            </p:txEl>
                                          </p:spTgt>
                                        </p:tgtEl>
                                        <p:attrNameLst>
                                          <p:attrName>ppt_y</p:attrName>
                                        </p:attrNameLst>
                                      </p:cBhvr>
                                      <p:tavLst>
                                        <p:tav tm="0">
                                          <p:val>
                                            <p:strVal val="#ppt_y"/>
                                          </p:val>
                                        </p:tav>
                                        <p:tav tm="100000">
                                          <p:val>
                                            <p:strVal val="#ppt_y"/>
                                          </p:val>
                                        </p:tav>
                                      </p:tavLst>
                                    </p:anim>
                                    <p:animEffect transition="in" filter="fade">
                                      <p:cBhvr>
                                        <p:cTn id="54" dur="500"/>
                                        <p:tgtEl>
                                          <p:spTgt spid="49155">
                                            <p:txEl>
                                              <p:pRg st="7" end="7"/>
                                            </p:txEl>
                                          </p:spTgt>
                                        </p:tgtEl>
                                      </p:cBhvr>
                                    </p:animEffect>
                                  </p:childTnLst>
                                </p:cTn>
                              </p:par>
                              <p:par>
                                <p:cTn id="55" presetID="54" presetClass="entr" presetSubtype="0" accel="100000" fill="hold" nodeType="withEffect">
                                  <p:stCondLst>
                                    <p:cond delay="0"/>
                                  </p:stCondLst>
                                  <p:childTnLst>
                                    <p:set>
                                      <p:cBhvr>
                                        <p:cTn id="56" dur="1" fill="hold">
                                          <p:stCondLst>
                                            <p:cond delay="0"/>
                                          </p:stCondLst>
                                        </p:cTn>
                                        <p:tgtEl>
                                          <p:spTgt spid="49155">
                                            <p:txEl>
                                              <p:pRg st="8" end="8"/>
                                            </p:txEl>
                                          </p:spTgt>
                                        </p:tgtEl>
                                        <p:attrNameLst>
                                          <p:attrName>style.visibility</p:attrName>
                                        </p:attrNameLst>
                                      </p:cBhvr>
                                      <p:to>
                                        <p:strVal val="visible"/>
                                      </p:to>
                                    </p:set>
                                    <p:anim calcmode="lin" valueType="num">
                                      <p:cBhvr>
                                        <p:cTn id="57" dur="500" fill="hold"/>
                                        <p:tgtEl>
                                          <p:spTgt spid="49155">
                                            <p:txEl>
                                              <p:pRg st="8" end="8"/>
                                            </p:txEl>
                                          </p:spTgt>
                                        </p:tgtEl>
                                        <p:attrNameLst>
                                          <p:attrName>ppt_w</p:attrName>
                                        </p:attrNameLst>
                                      </p:cBhvr>
                                      <p:tavLst>
                                        <p:tav tm="0">
                                          <p:val>
                                            <p:strVal val="#ppt_w*0.05"/>
                                          </p:val>
                                        </p:tav>
                                        <p:tav tm="100000">
                                          <p:val>
                                            <p:strVal val="#ppt_w"/>
                                          </p:val>
                                        </p:tav>
                                      </p:tavLst>
                                    </p:anim>
                                    <p:anim calcmode="lin" valueType="num">
                                      <p:cBhvr>
                                        <p:cTn id="58" dur="500" fill="hold"/>
                                        <p:tgtEl>
                                          <p:spTgt spid="49155">
                                            <p:txEl>
                                              <p:pRg st="8" end="8"/>
                                            </p:txEl>
                                          </p:spTgt>
                                        </p:tgtEl>
                                        <p:attrNameLst>
                                          <p:attrName>ppt_h</p:attrName>
                                        </p:attrNameLst>
                                      </p:cBhvr>
                                      <p:tavLst>
                                        <p:tav tm="0">
                                          <p:val>
                                            <p:strVal val="#ppt_h"/>
                                          </p:val>
                                        </p:tav>
                                        <p:tav tm="100000">
                                          <p:val>
                                            <p:strVal val="#ppt_h"/>
                                          </p:val>
                                        </p:tav>
                                      </p:tavLst>
                                    </p:anim>
                                    <p:anim calcmode="lin" valueType="num">
                                      <p:cBhvr>
                                        <p:cTn id="59" dur="500" fill="hold"/>
                                        <p:tgtEl>
                                          <p:spTgt spid="49155">
                                            <p:txEl>
                                              <p:pRg st="8" end="8"/>
                                            </p:txEl>
                                          </p:spTgt>
                                        </p:tgtEl>
                                        <p:attrNameLst>
                                          <p:attrName>ppt_x</p:attrName>
                                        </p:attrNameLst>
                                      </p:cBhvr>
                                      <p:tavLst>
                                        <p:tav tm="0">
                                          <p:val>
                                            <p:strVal val="#ppt_x-.2"/>
                                          </p:val>
                                        </p:tav>
                                        <p:tav tm="100000">
                                          <p:val>
                                            <p:strVal val="#ppt_x"/>
                                          </p:val>
                                        </p:tav>
                                      </p:tavLst>
                                    </p:anim>
                                    <p:anim calcmode="lin" valueType="num">
                                      <p:cBhvr>
                                        <p:cTn id="60" dur="500" fill="hold"/>
                                        <p:tgtEl>
                                          <p:spTgt spid="49155">
                                            <p:txEl>
                                              <p:pRg st="8" end="8"/>
                                            </p:txEl>
                                          </p:spTgt>
                                        </p:tgtEl>
                                        <p:attrNameLst>
                                          <p:attrName>ppt_y</p:attrName>
                                        </p:attrNameLst>
                                      </p:cBhvr>
                                      <p:tavLst>
                                        <p:tav tm="0">
                                          <p:val>
                                            <p:strVal val="#ppt_y"/>
                                          </p:val>
                                        </p:tav>
                                        <p:tav tm="100000">
                                          <p:val>
                                            <p:strVal val="#ppt_y"/>
                                          </p:val>
                                        </p:tav>
                                      </p:tavLst>
                                    </p:anim>
                                    <p:animEffect transition="in" filter="fade">
                                      <p:cBhvr>
                                        <p:cTn id="61" dur="500"/>
                                        <p:tgtEl>
                                          <p:spTgt spid="49155">
                                            <p:txEl>
                                              <p:pRg st="8" end="8"/>
                                            </p:txEl>
                                          </p:spTgt>
                                        </p:tgtEl>
                                      </p:cBhvr>
                                    </p:animEffect>
                                  </p:childTnLst>
                                </p:cTn>
                              </p:par>
                            </p:childTnLst>
                          </p:cTn>
                        </p:par>
                        <p:par>
                          <p:cTn id="62" fill="hold">
                            <p:stCondLst>
                              <p:cond delay="1000"/>
                            </p:stCondLst>
                            <p:childTnLst>
                              <p:par>
                                <p:cTn id="63" presetID="54" presetClass="entr" presetSubtype="0" accel="100000" fill="hold" nodeType="after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anim calcmode="lin" valueType="num">
                                      <p:cBhvr>
                                        <p:cTn id="65"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66"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67"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68"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69" dur="500"/>
                                        <p:tgtEl>
                                          <p:spTgt spid="5">
                                            <p:txEl>
                                              <p:pRg st="0" end="0"/>
                                            </p:txEl>
                                          </p:spTgt>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 calcmode="lin" valueType="num">
                                      <p:cBhvr>
                                        <p:cTn id="72"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73"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74"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75"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76" dur="500"/>
                                        <p:tgtEl>
                                          <p:spTgt spid="5">
                                            <p:txEl>
                                              <p:pRg st="1" end="1"/>
                                            </p:txEl>
                                          </p:spTgt>
                                        </p:tgtEl>
                                      </p:cBhvr>
                                    </p:animEffect>
                                  </p:childTnLst>
                                </p:cTn>
                              </p:par>
                              <p:par>
                                <p:cTn id="77" presetID="54" presetClass="entr" presetSubtype="0" accel="100000" fill="hold" nodeType="with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 calcmode="lin" valueType="num">
                                      <p:cBhvr>
                                        <p:cTn id="79" dur="500" fill="hold"/>
                                        <p:tgtEl>
                                          <p:spTgt spid="5">
                                            <p:txEl>
                                              <p:pRg st="2" end="2"/>
                                            </p:txEl>
                                          </p:spTgt>
                                        </p:tgtEl>
                                        <p:attrNameLst>
                                          <p:attrName>ppt_w</p:attrName>
                                        </p:attrNameLst>
                                      </p:cBhvr>
                                      <p:tavLst>
                                        <p:tav tm="0">
                                          <p:val>
                                            <p:strVal val="#ppt_w*0.05"/>
                                          </p:val>
                                        </p:tav>
                                        <p:tav tm="100000">
                                          <p:val>
                                            <p:strVal val="#ppt_w"/>
                                          </p:val>
                                        </p:tav>
                                      </p:tavLst>
                                    </p:anim>
                                    <p:anim calcmode="lin" valueType="num">
                                      <p:cBhvr>
                                        <p:cTn id="80" dur="5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81" dur="5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82" dur="5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83" dur="500"/>
                                        <p:tgtEl>
                                          <p:spTgt spid="5">
                                            <p:txEl>
                                              <p:pRg st="2" end="2"/>
                                            </p:txEl>
                                          </p:spTgt>
                                        </p:tgtEl>
                                      </p:cBhvr>
                                    </p:animEffect>
                                  </p:childTnLst>
                                </p:cTn>
                              </p:par>
                            </p:childTnLst>
                          </p:cTn>
                        </p:par>
                        <p:par>
                          <p:cTn id="84" fill="hold">
                            <p:stCondLst>
                              <p:cond delay="1500"/>
                            </p:stCondLst>
                            <p:childTnLst>
                              <p:par>
                                <p:cTn id="85" presetID="54" presetClass="entr" presetSubtype="0" accel="100000" fill="hold" nodeType="after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 calcmode="lin" valueType="num">
                                      <p:cBhvr>
                                        <p:cTn id="87" dur="500" fill="hold"/>
                                        <p:tgtEl>
                                          <p:spTgt spid="5">
                                            <p:txEl>
                                              <p:pRg st="4" end="4"/>
                                            </p:txEl>
                                          </p:spTgt>
                                        </p:tgtEl>
                                        <p:attrNameLst>
                                          <p:attrName>ppt_w</p:attrName>
                                        </p:attrNameLst>
                                      </p:cBhvr>
                                      <p:tavLst>
                                        <p:tav tm="0">
                                          <p:val>
                                            <p:strVal val="#ppt_w*0.05"/>
                                          </p:val>
                                        </p:tav>
                                        <p:tav tm="100000">
                                          <p:val>
                                            <p:strVal val="#ppt_w"/>
                                          </p:val>
                                        </p:tav>
                                      </p:tavLst>
                                    </p:anim>
                                    <p:anim calcmode="lin" valueType="num">
                                      <p:cBhvr>
                                        <p:cTn id="88" dur="5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89" dur="5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90" dur="500" fill="hold"/>
                                        <p:tgtEl>
                                          <p:spTgt spid="5">
                                            <p:txEl>
                                              <p:pRg st="4" end="4"/>
                                            </p:txEl>
                                          </p:spTgt>
                                        </p:tgtEl>
                                        <p:attrNameLst>
                                          <p:attrName>ppt_y</p:attrName>
                                        </p:attrNameLst>
                                      </p:cBhvr>
                                      <p:tavLst>
                                        <p:tav tm="0">
                                          <p:val>
                                            <p:strVal val="#ppt_y"/>
                                          </p:val>
                                        </p:tav>
                                        <p:tav tm="100000">
                                          <p:val>
                                            <p:strVal val="#ppt_y"/>
                                          </p:val>
                                        </p:tav>
                                      </p:tavLst>
                                    </p:anim>
                                    <p:animEffect transition="in" filter="fade">
                                      <p:cBhvr>
                                        <p:cTn id="91" dur="500"/>
                                        <p:tgtEl>
                                          <p:spTgt spid="5">
                                            <p:txEl>
                                              <p:pRg st="4" end="4"/>
                                            </p:txEl>
                                          </p:spTgt>
                                        </p:tgtEl>
                                      </p:cBhvr>
                                    </p:animEffect>
                                  </p:childTnLst>
                                </p:cTn>
                              </p:par>
                              <p:par>
                                <p:cTn id="92" presetID="54" presetClass="entr" presetSubtype="0" accel="100000" fill="hold" nodeType="withEffect">
                                  <p:stCondLst>
                                    <p:cond delay="0"/>
                                  </p:stCondLst>
                                  <p:childTnLst>
                                    <p:set>
                                      <p:cBhvr>
                                        <p:cTn id="93" dur="1" fill="hold">
                                          <p:stCondLst>
                                            <p:cond delay="0"/>
                                          </p:stCondLst>
                                        </p:cTn>
                                        <p:tgtEl>
                                          <p:spTgt spid="5">
                                            <p:txEl>
                                              <p:pRg st="5" end="5"/>
                                            </p:txEl>
                                          </p:spTgt>
                                        </p:tgtEl>
                                        <p:attrNameLst>
                                          <p:attrName>style.visibility</p:attrName>
                                        </p:attrNameLst>
                                      </p:cBhvr>
                                      <p:to>
                                        <p:strVal val="visible"/>
                                      </p:to>
                                    </p:set>
                                    <p:anim calcmode="lin" valueType="num">
                                      <p:cBhvr>
                                        <p:cTn id="94" dur="500" fill="hold"/>
                                        <p:tgtEl>
                                          <p:spTgt spid="5">
                                            <p:txEl>
                                              <p:pRg st="5" end="5"/>
                                            </p:txEl>
                                          </p:spTgt>
                                        </p:tgtEl>
                                        <p:attrNameLst>
                                          <p:attrName>ppt_w</p:attrName>
                                        </p:attrNameLst>
                                      </p:cBhvr>
                                      <p:tavLst>
                                        <p:tav tm="0">
                                          <p:val>
                                            <p:strVal val="#ppt_w*0.05"/>
                                          </p:val>
                                        </p:tav>
                                        <p:tav tm="100000">
                                          <p:val>
                                            <p:strVal val="#ppt_w"/>
                                          </p:val>
                                        </p:tav>
                                      </p:tavLst>
                                    </p:anim>
                                    <p:anim calcmode="lin" valueType="num">
                                      <p:cBhvr>
                                        <p:cTn id="95" dur="5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96" dur="5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97" dur="500" fill="hold"/>
                                        <p:tgtEl>
                                          <p:spTgt spid="5">
                                            <p:txEl>
                                              <p:pRg st="5" end="5"/>
                                            </p:txEl>
                                          </p:spTgt>
                                        </p:tgtEl>
                                        <p:attrNameLst>
                                          <p:attrName>ppt_y</p:attrName>
                                        </p:attrNameLst>
                                      </p:cBhvr>
                                      <p:tavLst>
                                        <p:tav tm="0">
                                          <p:val>
                                            <p:strVal val="#ppt_y"/>
                                          </p:val>
                                        </p:tav>
                                        <p:tav tm="100000">
                                          <p:val>
                                            <p:strVal val="#ppt_y"/>
                                          </p:val>
                                        </p:tav>
                                      </p:tavLst>
                                    </p:anim>
                                    <p:animEffect transition="in" filter="fade">
                                      <p:cBhvr>
                                        <p:cTn id="98" dur="500"/>
                                        <p:tgtEl>
                                          <p:spTgt spid="5">
                                            <p:txEl>
                                              <p:pRg st="5" end="5"/>
                                            </p:txEl>
                                          </p:spTgt>
                                        </p:tgtEl>
                                      </p:cBhvr>
                                    </p:animEffect>
                                  </p:childTnLst>
                                </p:cTn>
                              </p:par>
                              <p:par>
                                <p:cTn id="99" presetID="54" presetClass="entr" presetSubtype="0" accel="100000" fill="hold" nodeType="withEffect">
                                  <p:stCondLst>
                                    <p:cond delay="0"/>
                                  </p:stCondLst>
                                  <p:childTnLst>
                                    <p:set>
                                      <p:cBhvr>
                                        <p:cTn id="100" dur="1" fill="hold">
                                          <p:stCondLst>
                                            <p:cond delay="0"/>
                                          </p:stCondLst>
                                        </p:cTn>
                                        <p:tgtEl>
                                          <p:spTgt spid="5">
                                            <p:txEl>
                                              <p:pRg st="6" end="6"/>
                                            </p:txEl>
                                          </p:spTgt>
                                        </p:tgtEl>
                                        <p:attrNameLst>
                                          <p:attrName>style.visibility</p:attrName>
                                        </p:attrNameLst>
                                      </p:cBhvr>
                                      <p:to>
                                        <p:strVal val="visible"/>
                                      </p:to>
                                    </p:set>
                                    <p:anim calcmode="lin" valueType="num">
                                      <p:cBhvr>
                                        <p:cTn id="101" dur="500" fill="hold"/>
                                        <p:tgtEl>
                                          <p:spTgt spid="5">
                                            <p:txEl>
                                              <p:pRg st="6" end="6"/>
                                            </p:txEl>
                                          </p:spTgt>
                                        </p:tgtEl>
                                        <p:attrNameLst>
                                          <p:attrName>ppt_w</p:attrName>
                                        </p:attrNameLst>
                                      </p:cBhvr>
                                      <p:tavLst>
                                        <p:tav tm="0">
                                          <p:val>
                                            <p:strVal val="#ppt_w*0.05"/>
                                          </p:val>
                                        </p:tav>
                                        <p:tav tm="100000">
                                          <p:val>
                                            <p:strVal val="#ppt_w"/>
                                          </p:val>
                                        </p:tav>
                                      </p:tavLst>
                                    </p:anim>
                                    <p:anim calcmode="lin" valueType="num">
                                      <p:cBhvr>
                                        <p:cTn id="102" dur="5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103" dur="5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104" dur="500" fill="hold"/>
                                        <p:tgtEl>
                                          <p:spTgt spid="5">
                                            <p:txEl>
                                              <p:pRg st="6" end="6"/>
                                            </p:txEl>
                                          </p:spTgt>
                                        </p:tgtEl>
                                        <p:attrNameLst>
                                          <p:attrName>ppt_y</p:attrName>
                                        </p:attrNameLst>
                                      </p:cBhvr>
                                      <p:tavLst>
                                        <p:tav tm="0">
                                          <p:val>
                                            <p:strVal val="#ppt_y"/>
                                          </p:val>
                                        </p:tav>
                                        <p:tav tm="100000">
                                          <p:val>
                                            <p:strVal val="#ppt_y"/>
                                          </p:val>
                                        </p:tav>
                                      </p:tavLst>
                                    </p:anim>
                                    <p:animEffect transition="in" filter="fade">
                                      <p:cBhvr>
                                        <p:cTn id="105" dur="500"/>
                                        <p:tgtEl>
                                          <p:spTgt spid="5">
                                            <p:txEl>
                                              <p:pRg st="6" end="6"/>
                                            </p:txEl>
                                          </p:spTgt>
                                        </p:tgtEl>
                                      </p:cBhvr>
                                    </p:animEffect>
                                  </p:childTnLst>
                                </p:cTn>
                              </p:par>
                              <p:par>
                                <p:cTn id="106" presetID="54" presetClass="entr" presetSubtype="0" accel="100000" fill="hold" nodeType="withEffect">
                                  <p:stCondLst>
                                    <p:cond delay="0"/>
                                  </p:stCondLst>
                                  <p:childTnLst>
                                    <p:set>
                                      <p:cBhvr>
                                        <p:cTn id="107" dur="1" fill="hold">
                                          <p:stCondLst>
                                            <p:cond delay="0"/>
                                          </p:stCondLst>
                                        </p:cTn>
                                        <p:tgtEl>
                                          <p:spTgt spid="5">
                                            <p:txEl>
                                              <p:pRg st="7" end="7"/>
                                            </p:txEl>
                                          </p:spTgt>
                                        </p:tgtEl>
                                        <p:attrNameLst>
                                          <p:attrName>style.visibility</p:attrName>
                                        </p:attrNameLst>
                                      </p:cBhvr>
                                      <p:to>
                                        <p:strVal val="visible"/>
                                      </p:to>
                                    </p:set>
                                    <p:anim calcmode="lin" valueType="num">
                                      <p:cBhvr>
                                        <p:cTn id="108" dur="500" fill="hold"/>
                                        <p:tgtEl>
                                          <p:spTgt spid="5">
                                            <p:txEl>
                                              <p:pRg st="7" end="7"/>
                                            </p:txEl>
                                          </p:spTgt>
                                        </p:tgtEl>
                                        <p:attrNameLst>
                                          <p:attrName>ppt_w</p:attrName>
                                        </p:attrNameLst>
                                      </p:cBhvr>
                                      <p:tavLst>
                                        <p:tav tm="0">
                                          <p:val>
                                            <p:strVal val="#ppt_w*0.05"/>
                                          </p:val>
                                        </p:tav>
                                        <p:tav tm="100000">
                                          <p:val>
                                            <p:strVal val="#ppt_w"/>
                                          </p:val>
                                        </p:tav>
                                      </p:tavLst>
                                    </p:anim>
                                    <p:anim calcmode="lin" valueType="num">
                                      <p:cBhvr>
                                        <p:cTn id="109" dur="500" fill="hold"/>
                                        <p:tgtEl>
                                          <p:spTgt spid="5">
                                            <p:txEl>
                                              <p:pRg st="7" end="7"/>
                                            </p:txEl>
                                          </p:spTgt>
                                        </p:tgtEl>
                                        <p:attrNameLst>
                                          <p:attrName>ppt_h</p:attrName>
                                        </p:attrNameLst>
                                      </p:cBhvr>
                                      <p:tavLst>
                                        <p:tav tm="0">
                                          <p:val>
                                            <p:strVal val="#ppt_h"/>
                                          </p:val>
                                        </p:tav>
                                        <p:tav tm="100000">
                                          <p:val>
                                            <p:strVal val="#ppt_h"/>
                                          </p:val>
                                        </p:tav>
                                      </p:tavLst>
                                    </p:anim>
                                    <p:anim calcmode="lin" valueType="num">
                                      <p:cBhvr>
                                        <p:cTn id="110" dur="500" fill="hold"/>
                                        <p:tgtEl>
                                          <p:spTgt spid="5">
                                            <p:txEl>
                                              <p:pRg st="7" end="7"/>
                                            </p:txEl>
                                          </p:spTgt>
                                        </p:tgtEl>
                                        <p:attrNameLst>
                                          <p:attrName>ppt_x</p:attrName>
                                        </p:attrNameLst>
                                      </p:cBhvr>
                                      <p:tavLst>
                                        <p:tav tm="0">
                                          <p:val>
                                            <p:strVal val="#ppt_x-.2"/>
                                          </p:val>
                                        </p:tav>
                                        <p:tav tm="100000">
                                          <p:val>
                                            <p:strVal val="#ppt_x"/>
                                          </p:val>
                                        </p:tav>
                                      </p:tavLst>
                                    </p:anim>
                                    <p:anim calcmode="lin" valueType="num">
                                      <p:cBhvr>
                                        <p:cTn id="111" dur="500" fill="hold"/>
                                        <p:tgtEl>
                                          <p:spTgt spid="5">
                                            <p:txEl>
                                              <p:pRg st="7" end="7"/>
                                            </p:txEl>
                                          </p:spTgt>
                                        </p:tgtEl>
                                        <p:attrNameLst>
                                          <p:attrName>ppt_y</p:attrName>
                                        </p:attrNameLst>
                                      </p:cBhvr>
                                      <p:tavLst>
                                        <p:tav tm="0">
                                          <p:val>
                                            <p:strVal val="#ppt_y"/>
                                          </p:val>
                                        </p:tav>
                                        <p:tav tm="100000">
                                          <p:val>
                                            <p:strVal val="#ppt_y"/>
                                          </p:val>
                                        </p:tav>
                                      </p:tavLst>
                                    </p:anim>
                                    <p:animEffect transition="in" filter="fade">
                                      <p:cBhvr>
                                        <p:cTn id="112" dur="500"/>
                                        <p:tgtEl>
                                          <p:spTgt spid="5">
                                            <p:txEl>
                                              <p:pRg st="7" end="7"/>
                                            </p:txEl>
                                          </p:spTgt>
                                        </p:tgtEl>
                                      </p:cBhvr>
                                    </p:animEffect>
                                  </p:childTnLst>
                                </p:cTn>
                              </p:par>
                            </p:childTnLst>
                          </p:cTn>
                        </p:par>
                        <p:par>
                          <p:cTn id="113" fill="hold">
                            <p:stCondLst>
                              <p:cond delay="2000"/>
                            </p:stCondLst>
                            <p:childTnLst>
                              <p:par>
                                <p:cTn id="114" presetID="54" presetClass="entr" presetSubtype="0" accel="100000" fill="hold" nodeType="afterEffect">
                                  <p:stCondLst>
                                    <p:cond delay="0"/>
                                  </p:stCondLst>
                                  <p:childTnLst>
                                    <p:set>
                                      <p:cBhvr>
                                        <p:cTn id="115" dur="1" fill="hold">
                                          <p:stCondLst>
                                            <p:cond delay="0"/>
                                          </p:stCondLst>
                                        </p:cTn>
                                        <p:tgtEl>
                                          <p:spTgt spid="7">
                                            <p:txEl>
                                              <p:pRg st="0" end="0"/>
                                            </p:txEl>
                                          </p:spTgt>
                                        </p:tgtEl>
                                        <p:attrNameLst>
                                          <p:attrName>style.visibility</p:attrName>
                                        </p:attrNameLst>
                                      </p:cBhvr>
                                      <p:to>
                                        <p:strVal val="visible"/>
                                      </p:to>
                                    </p:set>
                                    <p:anim calcmode="lin" valueType="num">
                                      <p:cBhvr>
                                        <p:cTn id="116" dur="500" fill="hold"/>
                                        <p:tgtEl>
                                          <p:spTgt spid="7">
                                            <p:txEl>
                                              <p:pRg st="0" end="0"/>
                                            </p:txEl>
                                          </p:spTgt>
                                        </p:tgtEl>
                                        <p:attrNameLst>
                                          <p:attrName>ppt_w</p:attrName>
                                        </p:attrNameLst>
                                      </p:cBhvr>
                                      <p:tavLst>
                                        <p:tav tm="0">
                                          <p:val>
                                            <p:strVal val="#ppt_w*0.05"/>
                                          </p:val>
                                        </p:tav>
                                        <p:tav tm="100000">
                                          <p:val>
                                            <p:strVal val="#ppt_w"/>
                                          </p:val>
                                        </p:tav>
                                      </p:tavLst>
                                    </p:anim>
                                    <p:anim calcmode="lin" valueType="num">
                                      <p:cBhvr>
                                        <p:cTn id="117"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8" dur="5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19" dur="5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20" dur="500"/>
                                        <p:tgtEl>
                                          <p:spTgt spid="7">
                                            <p:txEl>
                                              <p:pRg st="0" end="0"/>
                                            </p:txEl>
                                          </p:spTgt>
                                        </p:tgtEl>
                                      </p:cBhvr>
                                    </p:animEffect>
                                  </p:childTnLst>
                                </p:cTn>
                              </p:par>
                              <p:par>
                                <p:cTn id="121" presetID="54" presetClass="entr" presetSubtype="0" accel="100000" fill="hold" nodeType="withEffect">
                                  <p:stCondLst>
                                    <p:cond delay="0"/>
                                  </p:stCondLst>
                                  <p:childTnLst>
                                    <p:set>
                                      <p:cBhvr>
                                        <p:cTn id="122" dur="1" fill="hold">
                                          <p:stCondLst>
                                            <p:cond delay="0"/>
                                          </p:stCondLst>
                                        </p:cTn>
                                        <p:tgtEl>
                                          <p:spTgt spid="7">
                                            <p:txEl>
                                              <p:pRg st="1" end="1"/>
                                            </p:txEl>
                                          </p:spTgt>
                                        </p:tgtEl>
                                        <p:attrNameLst>
                                          <p:attrName>style.visibility</p:attrName>
                                        </p:attrNameLst>
                                      </p:cBhvr>
                                      <p:to>
                                        <p:strVal val="visible"/>
                                      </p:to>
                                    </p:set>
                                    <p:anim calcmode="lin" valueType="num">
                                      <p:cBhvr>
                                        <p:cTn id="123" dur="500" fill="hold"/>
                                        <p:tgtEl>
                                          <p:spTgt spid="7">
                                            <p:txEl>
                                              <p:pRg st="1" end="1"/>
                                            </p:txEl>
                                          </p:spTgt>
                                        </p:tgtEl>
                                        <p:attrNameLst>
                                          <p:attrName>ppt_w</p:attrName>
                                        </p:attrNameLst>
                                      </p:cBhvr>
                                      <p:tavLst>
                                        <p:tav tm="0">
                                          <p:val>
                                            <p:strVal val="#ppt_w*0.05"/>
                                          </p:val>
                                        </p:tav>
                                        <p:tav tm="100000">
                                          <p:val>
                                            <p:strVal val="#ppt_w"/>
                                          </p:val>
                                        </p:tav>
                                      </p:tavLst>
                                    </p:anim>
                                    <p:anim calcmode="lin" valueType="num">
                                      <p:cBhvr>
                                        <p:cTn id="124" dur="5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125" dur="5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26" dur="500" fill="hold"/>
                                        <p:tgtEl>
                                          <p:spTgt spid="7">
                                            <p:txEl>
                                              <p:pRg st="1" end="1"/>
                                            </p:txEl>
                                          </p:spTgt>
                                        </p:tgtEl>
                                        <p:attrNameLst>
                                          <p:attrName>ppt_y</p:attrName>
                                        </p:attrNameLst>
                                      </p:cBhvr>
                                      <p:tavLst>
                                        <p:tav tm="0">
                                          <p:val>
                                            <p:strVal val="#ppt_y"/>
                                          </p:val>
                                        </p:tav>
                                        <p:tav tm="100000">
                                          <p:val>
                                            <p:strVal val="#ppt_y"/>
                                          </p:val>
                                        </p:tav>
                                      </p:tavLst>
                                    </p:anim>
                                    <p:animEffect transition="in" filter="fade">
                                      <p:cBhvr>
                                        <p:cTn id="127" dur="500"/>
                                        <p:tgtEl>
                                          <p:spTgt spid="7">
                                            <p:txEl>
                                              <p:pRg st="1" end="1"/>
                                            </p:txEl>
                                          </p:spTgt>
                                        </p:tgtEl>
                                      </p:cBhvr>
                                    </p:animEffect>
                                  </p:childTnLst>
                                </p:cTn>
                              </p:par>
                              <p:par>
                                <p:cTn id="128" presetID="54" presetClass="entr" presetSubtype="0" accel="100000" fill="hold" nodeType="withEffect">
                                  <p:stCondLst>
                                    <p:cond delay="0"/>
                                  </p:stCondLst>
                                  <p:childTnLst>
                                    <p:set>
                                      <p:cBhvr>
                                        <p:cTn id="129" dur="1" fill="hold">
                                          <p:stCondLst>
                                            <p:cond delay="0"/>
                                          </p:stCondLst>
                                        </p:cTn>
                                        <p:tgtEl>
                                          <p:spTgt spid="7">
                                            <p:txEl>
                                              <p:pRg st="2" end="2"/>
                                            </p:txEl>
                                          </p:spTgt>
                                        </p:tgtEl>
                                        <p:attrNameLst>
                                          <p:attrName>style.visibility</p:attrName>
                                        </p:attrNameLst>
                                      </p:cBhvr>
                                      <p:to>
                                        <p:strVal val="visible"/>
                                      </p:to>
                                    </p:set>
                                    <p:anim calcmode="lin" valueType="num">
                                      <p:cBhvr>
                                        <p:cTn id="130" dur="5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131"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132" dur="5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133" dur="5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134" dur="500"/>
                                        <p:tgtEl>
                                          <p:spTgt spid="7">
                                            <p:txEl>
                                              <p:pRg st="2" end="2"/>
                                            </p:txEl>
                                          </p:spTgt>
                                        </p:tgtEl>
                                      </p:cBhvr>
                                    </p:animEffect>
                                  </p:childTnLst>
                                </p:cTn>
                              </p:par>
                              <p:par>
                                <p:cTn id="135" presetID="54" presetClass="entr" presetSubtype="0" accel="100000" fill="hold" nodeType="withEffect">
                                  <p:stCondLst>
                                    <p:cond delay="0"/>
                                  </p:stCondLst>
                                  <p:childTnLst>
                                    <p:set>
                                      <p:cBhvr>
                                        <p:cTn id="136" dur="1" fill="hold">
                                          <p:stCondLst>
                                            <p:cond delay="0"/>
                                          </p:stCondLst>
                                        </p:cTn>
                                        <p:tgtEl>
                                          <p:spTgt spid="7">
                                            <p:txEl>
                                              <p:pRg st="3" end="3"/>
                                            </p:txEl>
                                          </p:spTgt>
                                        </p:tgtEl>
                                        <p:attrNameLst>
                                          <p:attrName>style.visibility</p:attrName>
                                        </p:attrNameLst>
                                      </p:cBhvr>
                                      <p:to>
                                        <p:strVal val="visible"/>
                                      </p:to>
                                    </p:set>
                                    <p:anim calcmode="lin" valueType="num">
                                      <p:cBhvr>
                                        <p:cTn id="137" dur="500" fill="hold"/>
                                        <p:tgtEl>
                                          <p:spTgt spid="7">
                                            <p:txEl>
                                              <p:pRg st="3" end="3"/>
                                            </p:txEl>
                                          </p:spTgt>
                                        </p:tgtEl>
                                        <p:attrNameLst>
                                          <p:attrName>ppt_w</p:attrName>
                                        </p:attrNameLst>
                                      </p:cBhvr>
                                      <p:tavLst>
                                        <p:tav tm="0">
                                          <p:val>
                                            <p:strVal val="#ppt_w*0.05"/>
                                          </p:val>
                                        </p:tav>
                                        <p:tav tm="100000">
                                          <p:val>
                                            <p:strVal val="#ppt_w"/>
                                          </p:val>
                                        </p:tav>
                                      </p:tavLst>
                                    </p:anim>
                                    <p:anim calcmode="lin" valueType="num">
                                      <p:cBhvr>
                                        <p:cTn id="138" dur="5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139" dur="5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140" dur="500" fill="hold"/>
                                        <p:tgtEl>
                                          <p:spTgt spid="7">
                                            <p:txEl>
                                              <p:pRg st="3" end="3"/>
                                            </p:txEl>
                                          </p:spTgt>
                                        </p:tgtEl>
                                        <p:attrNameLst>
                                          <p:attrName>ppt_y</p:attrName>
                                        </p:attrNameLst>
                                      </p:cBhvr>
                                      <p:tavLst>
                                        <p:tav tm="0">
                                          <p:val>
                                            <p:strVal val="#ppt_y"/>
                                          </p:val>
                                        </p:tav>
                                        <p:tav tm="100000">
                                          <p:val>
                                            <p:strVal val="#ppt_y"/>
                                          </p:val>
                                        </p:tav>
                                      </p:tavLst>
                                    </p:anim>
                                    <p:animEffect transition="in" filter="fade">
                                      <p:cBhvr>
                                        <p:cTn id="14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Identify average cognitive </a:t>
            </a:r>
            <a:r>
              <a:rPr lang="en-US" i="1" u="sng" dirty="0" smtClean="0"/>
              <a:t>MILESTONES</a:t>
            </a:r>
            <a:r>
              <a:rPr lang="en-US" dirty="0" smtClean="0"/>
              <a:t> in the toddler stage of development.</a:t>
            </a:r>
            <a:br>
              <a:rPr lang="en-US" dirty="0" smtClean="0"/>
            </a:br>
            <a:endParaRPr lang="en-US" dirty="0"/>
          </a:p>
        </p:txBody>
      </p:sp>
      <p:sp>
        <p:nvSpPr>
          <p:cNvPr id="3" name="Content Placeholder 2"/>
          <p:cNvSpPr>
            <a:spLocks noGrp="1"/>
          </p:cNvSpPr>
          <p:nvPr>
            <p:ph sz="half" idx="1"/>
          </p:nvPr>
        </p:nvSpPr>
        <p:spPr>
          <a:xfrm>
            <a:off x="304800" y="1600200"/>
            <a:ext cx="8229600" cy="4724400"/>
          </a:xfrm>
        </p:spPr>
        <p:txBody>
          <a:bodyPr>
            <a:normAutofit fontScale="92500" lnSpcReduction="10000"/>
          </a:bodyPr>
          <a:lstStyle/>
          <a:p>
            <a:r>
              <a:rPr lang="en-US" dirty="0" smtClean="0"/>
              <a:t>ONE YEAR OLD</a:t>
            </a:r>
          </a:p>
          <a:p>
            <a:pPr lvl="1"/>
            <a:r>
              <a:rPr lang="en-US" dirty="0" smtClean="0"/>
              <a:t>Sounds</a:t>
            </a:r>
          </a:p>
          <a:p>
            <a:pPr lvl="1"/>
            <a:r>
              <a:rPr lang="en-US" dirty="0" smtClean="0"/>
              <a:t>Words</a:t>
            </a:r>
          </a:p>
          <a:p>
            <a:pPr lvl="1"/>
            <a:r>
              <a:rPr lang="en-US" dirty="0" smtClean="0"/>
              <a:t>Finds hidden objects</a:t>
            </a:r>
          </a:p>
          <a:p>
            <a:r>
              <a:rPr lang="en-US" dirty="0" smtClean="0"/>
              <a:t>TWO YEAR OLD</a:t>
            </a:r>
          </a:p>
          <a:p>
            <a:pPr lvl="1"/>
            <a:r>
              <a:rPr lang="en-US" dirty="0" smtClean="0"/>
              <a:t>Says about 272 words, phrases, and simple sentences</a:t>
            </a:r>
          </a:p>
          <a:p>
            <a:pPr lvl="1"/>
            <a:r>
              <a:rPr lang="en-US" dirty="0" smtClean="0"/>
              <a:t>Understands simple directions</a:t>
            </a:r>
          </a:p>
          <a:p>
            <a:pPr lvl="1"/>
            <a:r>
              <a:rPr lang="en-US" dirty="0" smtClean="0"/>
              <a:t>Identifies simple pictures</a:t>
            </a:r>
          </a:p>
          <a:p>
            <a:pPr lvl="1"/>
            <a:r>
              <a:rPr lang="en-US" dirty="0" smtClean="0"/>
              <a:t>Likes to look at books</a:t>
            </a:r>
          </a:p>
          <a:p>
            <a:pPr lvl="1"/>
            <a:r>
              <a:rPr lang="en-US" dirty="0" smtClean="0"/>
              <a:t>Attempts basic reasoning skills</a:t>
            </a:r>
          </a:p>
          <a:p>
            <a:pPr lvl="1"/>
            <a:r>
              <a:rPr lang="en-US" dirty="0" smtClean="0"/>
              <a:t>Understands time concept of “before” and “after”</a:t>
            </a:r>
          </a:p>
          <a:p>
            <a:pPr lvl="1"/>
            <a:r>
              <a:rPr lang="en-US" dirty="0" smtClean="0"/>
              <a:t>Enjoys coloring and painting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Identify average cognitive </a:t>
            </a:r>
            <a:r>
              <a:rPr lang="en-US" i="1" u="sng" dirty="0" smtClean="0"/>
              <a:t>MILESTONES</a:t>
            </a:r>
            <a:r>
              <a:rPr lang="en-US" dirty="0" smtClean="0"/>
              <a:t> in the toddler stage of development</a:t>
            </a:r>
            <a:endParaRPr lang="en-US" dirty="0"/>
          </a:p>
        </p:txBody>
      </p:sp>
      <p:sp>
        <p:nvSpPr>
          <p:cNvPr id="6" name="Content Placeholder 5"/>
          <p:cNvSpPr>
            <a:spLocks noGrp="1"/>
          </p:cNvSpPr>
          <p:nvPr>
            <p:ph sz="half" idx="1"/>
          </p:nvPr>
        </p:nvSpPr>
        <p:spPr/>
        <p:txBody>
          <a:bodyPr>
            <a:normAutofit/>
          </a:bodyPr>
          <a:lstStyle/>
          <a:p>
            <a:pPr>
              <a:lnSpc>
                <a:spcPct val="90000"/>
              </a:lnSpc>
            </a:pPr>
            <a:r>
              <a:rPr lang="en-US" b="1" dirty="0" smtClean="0"/>
              <a:t>Gross Motor skills</a:t>
            </a:r>
          </a:p>
          <a:p>
            <a:pPr lvl="1">
              <a:lnSpc>
                <a:spcPct val="90000"/>
              </a:lnSpc>
            </a:pPr>
            <a:r>
              <a:rPr lang="en-US" b="1" dirty="0" smtClean="0"/>
              <a:t>Pick up ball</a:t>
            </a:r>
          </a:p>
          <a:p>
            <a:pPr lvl="1">
              <a:lnSpc>
                <a:spcPct val="90000"/>
              </a:lnSpc>
            </a:pPr>
            <a:r>
              <a:rPr lang="en-US" b="1" dirty="0" smtClean="0"/>
              <a:t>Climb and sit</a:t>
            </a:r>
          </a:p>
          <a:p>
            <a:pPr lvl="1">
              <a:lnSpc>
                <a:spcPct val="90000"/>
              </a:lnSpc>
            </a:pPr>
            <a:r>
              <a:rPr lang="en-US" b="1" dirty="0" smtClean="0"/>
              <a:t>Push and pull</a:t>
            </a:r>
          </a:p>
          <a:p>
            <a:pPr lvl="1">
              <a:lnSpc>
                <a:spcPct val="90000"/>
              </a:lnSpc>
            </a:pPr>
            <a:r>
              <a:rPr lang="en-US" b="1" dirty="0" smtClean="0"/>
              <a:t>Riding toys</a:t>
            </a:r>
          </a:p>
          <a:p>
            <a:pPr lvl="1">
              <a:lnSpc>
                <a:spcPct val="90000"/>
              </a:lnSpc>
              <a:buNone/>
            </a:pPr>
            <a:endParaRPr lang="en-US" b="1" dirty="0" smtClean="0"/>
          </a:p>
          <a:p>
            <a:pPr>
              <a:lnSpc>
                <a:spcPct val="90000"/>
              </a:lnSpc>
            </a:pPr>
            <a:r>
              <a:rPr lang="en-US" b="1" dirty="0" smtClean="0"/>
              <a:t>Fine Motor skills</a:t>
            </a:r>
          </a:p>
          <a:p>
            <a:pPr lvl="1">
              <a:lnSpc>
                <a:spcPct val="90000"/>
              </a:lnSpc>
            </a:pPr>
            <a:r>
              <a:rPr lang="en-US" b="1" dirty="0" smtClean="0"/>
              <a:t>Pounding pegs</a:t>
            </a:r>
          </a:p>
          <a:p>
            <a:pPr lvl="1">
              <a:lnSpc>
                <a:spcPct val="90000"/>
              </a:lnSpc>
            </a:pPr>
            <a:r>
              <a:rPr lang="en-US" b="1" dirty="0" smtClean="0"/>
              <a:t>Pop beads</a:t>
            </a:r>
          </a:p>
          <a:p>
            <a:pPr lvl="1">
              <a:lnSpc>
                <a:spcPct val="90000"/>
              </a:lnSpc>
            </a:pPr>
            <a:r>
              <a:rPr lang="en-US" b="1" dirty="0" smtClean="0"/>
              <a:t>Blocks</a:t>
            </a:r>
          </a:p>
          <a:p>
            <a:pPr lvl="1">
              <a:lnSpc>
                <a:spcPct val="90000"/>
              </a:lnSpc>
            </a:pPr>
            <a:r>
              <a:rPr lang="en-US" b="1" dirty="0" smtClean="0"/>
              <a:t>Make faces</a:t>
            </a:r>
          </a:p>
        </p:txBody>
      </p:sp>
      <p:sp>
        <p:nvSpPr>
          <p:cNvPr id="8" name="Content Placeholder 7"/>
          <p:cNvSpPr>
            <a:spLocks noGrp="1"/>
          </p:cNvSpPr>
          <p:nvPr>
            <p:ph sz="half" idx="2"/>
          </p:nvPr>
        </p:nvSpPr>
        <p:spPr/>
        <p:txBody>
          <a:bodyPr>
            <a:normAutofit/>
          </a:bodyPr>
          <a:lstStyle/>
          <a:p>
            <a:pPr lvl="1">
              <a:lnSpc>
                <a:spcPct val="90000"/>
              </a:lnSpc>
              <a:buNone/>
            </a:pPr>
            <a:endParaRPr lang="en-US" dirty="0" smtClean="0"/>
          </a:p>
          <a:p>
            <a:r>
              <a:rPr lang="en-US" sz="2500" b="1" dirty="0" smtClean="0"/>
              <a:t>Problem Solving</a:t>
            </a:r>
          </a:p>
          <a:p>
            <a:pPr lvl="1"/>
            <a:r>
              <a:rPr lang="en-US" sz="2500" b="1" dirty="0" smtClean="0"/>
              <a:t>Opening lids</a:t>
            </a:r>
          </a:p>
          <a:p>
            <a:pPr lvl="1"/>
            <a:r>
              <a:rPr lang="en-US" sz="2500" b="1" dirty="0" smtClean="0"/>
              <a:t>Drop-in toys</a:t>
            </a:r>
          </a:p>
          <a:p>
            <a:pPr lvl="1"/>
            <a:r>
              <a:rPr lang="en-US" sz="2500" b="1" dirty="0" smtClean="0"/>
              <a:t>Puzzles</a:t>
            </a:r>
          </a:p>
          <a:p>
            <a:pPr lvl="1"/>
            <a:r>
              <a:rPr lang="en-US" sz="2500" b="1" dirty="0" smtClean="0"/>
              <a:t>Stacking and nesting toys</a:t>
            </a:r>
          </a:p>
          <a:p>
            <a:pPr lvl="1"/>
            <a:r>
              <a:rPr lang="en-US" sz="2500" b="1" dirty="0" smtClean="0"/>
              <a:t>Hide and Seek</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685800"/>
          </a:xfrm>
        </p:spPr>
        <p:txBody>
          <a:bodyPr>
            <a:normAutofit fontScale="90000"/>
          </a:bodyPr>
          <a:lstStyle/>
          <a:p>
            <a:r>
              <a:rPr lang="en-US" sz="4400" dirty="0" smtClean="0"/>
              <a:t>3. Four methods </a:t>
            </a:r>
            <a:r>
              <a:rPr lang="en-US" sz="4400" dirty="0"/>
              <a:t>of LEARNING </a:t>
            </a:r>
            <a:r>
              <a:rPr lang="en-US" sz="4400" dirty="0" smtClean="0"/>
              <a:t>:</a:t>
            </a:r>
            <a:endParaRPr lang="en-US" dirty="0"/>
          </a:p>
        </p:txBody>
      </p:sp>
      <p:sp>
        <p:nvSpPr>
          <p:cNvPr id="3" name="Content Placeholder 2"/>
          <p:cNvSpPr>
            <a:spLocks noGrp="1"/>
          </p:cNvSpPr>
          <p:nvPr>
            <p:ph sz="half" idx="1"/>
          </p:nvPr>
        </p:nvSpPr>
        <p:spPr>
          <a:xfrm>
            <a:off x="304800" y="1295400"/>
            <a:ext cx="4191000" cy="4724400"/>
          </a:xfrm>
        </p:spPr>
        <p:txBody>
          <a:bodyPr>
            <a:normAutofit fontScale="92500"/>
          </a:bodyPr>
          <a:lstStyle/>
          <a:p>
            <a:pPr marL="514350" indent="-514350" hangingPunct="0">
              <a:buFont typeface="+mj-lt"/>
              <a:buAutoNum type="alphaLcParenR"/>
            </a:pPr>
            <a:r>
              <a:rPr lang="en-US" b="1" dirty="0" smtClean="0"/>
              <a:t>Incidental Learning</a:t>
            </a:r>
          </a:p>
          <a:p>
            <a:pPr marL="914400" lvl="1" indent="-457200" hangingPunct="0">
              <a:buNone/>
            </a:pPr>
            <a:r>
              <a:rPr lang="en-US" dirty="0" smtClean="0"/>
              <a:t>Unplanned </a:t>
            </a:r>
            <a:r>
              <a:rPr lang="en-US" dirty="0"/>
              <a:t>learning.</a:t>
            </a:r>
          </a:p>
          <a:p>
            <a:pPr marL="514350" indent="-514350" hangingPunct="0">
              <a:buFont typeface="+mj-lt"/>
              <a:buAutoNum type="alphaLcParenR"/>
            </a:pPr>
            <a:r>
              <a:rPr lang="en-US" b="1" dirty="0" smtClean="0"/>
              <a:t>Trial </a:t>
            </a:r>
            <a:r>
              <a:rPr lang="en-US" b="1" dirty="0"/>
              <a:t>and Error</a:t>
            </a:r>
            <a:r>
              <a:rPr lang="en-US" dirty="0"/>
              <a:t> </a:t>
            </a:r>
            <a:endParaRPr lang="en-US" dirty="0" smtClean="0"/>
          </a:p>
          <a:p>
            <a:pPr marL="914400" lvl="1" indent="-457200" hangingPunct="0">
              <a:spcBef>
                <a:spcPts val="0"/>
              </a:spcBef>
              <a:buNone/>
            </a:pPr>
            <a:r>
              <a:rPr lang="en-US" dirty="0" smtClean="0"/>
              <a:t>A </a:t>
            </a:r>
            <a:r>
              <a:rPr lang="en-US" dirty="0"/>
              <a:t>child tries several </a:t>
            </a:r>
            <a:r>
              <a:rPr lang="en-US" dirty="0" smtClean="0"/>
              <a:t>solutions </a:t>
            </a:r>
          </a:p>
          <a:p>
            <a:pPr marL="914400" lvl="1" indent="-457200" hangingPunct="0">
              <a:spcBef>
                <a:spcPts val="0"/>
              </a:spcBef>
              <a:buNone/>
            </a:pPr>
            <a:r>
              <a:rPr lang="en-US" dirty="0" smtClean="0"/>
              <a:t>before </a:t>
            </a:r>
            <a:r>
              <a:rPr lang="en-US" dirty="0"/>
              <a:t>finding one that works.</a:t>
            </a:r>
          </a:p>
          <a:p>
            <a:pPr marL="514350" indent="-514350" hangingPunct="0">
              <a:buFont typeface="+mj-lt"/>
              <a:buAutoNum type="alphaLcParenR"/>
            </a:pPr>
            <a:r>
              <a:rPr lang="en-US" b="1" dirty="0" smtClean="0"/>
              <a:t>Imitation</a:t>
            </a:r>
            <a:r>
              <a:rPr lang="en-US" dirty="0" smtClean="0"/>
              <a:t> </a:t>
            </a:r>
          </a:p>
          <a:p>
            <a:pPr marL="914400" lvl="1" indent="-457200" hangingPunct="0">
              <a:buNone/>
            </a:pPr>
            <a:r>
              <a:rPr lang="en-US" dirty="0" smtClean="0"/>
              <a:t>Learning </a:t>
            </a:r>
            <a:r>
              <a:rPr lang="en-US" dirty="0"/>
              <a:t>by watching and </a:t>
            </a:r>
            <a:r>
              <a:rPr lang="en-US" dirty="0" smtClean="0"/>
              <a:t>copying.  </a:t>
            </a:r>
            <a:endParaRPr lang="en-US" dirty="0"/>
          </a:p>
          <a:p>
            <a:pPr marL="514350" indent="-514350" hangingPunct="0">
              <a:buFont typeface="+mj-lt"/>
              <a:buAutoNum type="alphaLcParenR"/>
            </a:pPr>
            <a:r>
              <a:rPr lang="en-US" b="1" dirty="0" smtClean="0"/>
              <a:t>Directed Learning</a:t>
            </a:r>
          </a:p>
          <a:p>
            <a:pPr marL="914400" lvl="1" indent="-457200" hangingPunct="0">
              <a:buNone/>
            </a:pPr>
            <a:r>
              <a:rPr lang="en-US" dirty="0" smtClean="0"/>
              <a:t>Learning </a:t>
            </a:r>
            <a:r>
              <a:rPr lang="en-US" dirty="0"/>
              <a:t>by actually being </a:t>
            </a:r>
            <a:r>
              <a:rPr lang="en-US" dirty="0" smtClean="0"/>
              <a:t>taught.</a:t>
            </a:r>
            <a:endParaRPr lang="en-US" dirty="0"/>
          </a:p>
          <a:p>
            <a:endParaRPr lang="en-US" dirty="0"/>
          </a:p>
        </p:txBody>
      </p:sp>
      <p:sp>
        <p:nvSpPr>
          <p:cNvPr id="6" name="Content Placeholder 5"/>
          <p:cNvSpPr>
            <a:spLocks noGrp="1"/>
          </p:cNvSpPr>
          <p:nvPr>
            <p:ph sz="half" idx="2"/>
          </p:nvPr>
        </p:nvSpPr>
        <p:spPr/>
        <p:txBody>
          <a:bodyPr>
            <a:normAutofit fontScale="92500"/>
          </a:bodyPr>
          <a:lstStyle/>
          <a:p>
            <a:endParaRPr lang="en-US" dirty="0"/>
          </a:p>
        </p:txBody>
      </p:sp>
      <p:pic>
        <p:nvPicPr>
          <p:cNvPr id="5" name="Picture 7" descr="toddler2"/>
          <p:cNvPicPr>
            <a:picLocks noChangeAspect="1" noChangeArrowheads="1"/>
          </p:cNvPicPr>
          <p:nvPr/>
        </p:nvPicPr>
        <p:blipFill>
          <a:blip r:embed="rId3" cstate="print"/>
          <a:srcRect/>
          <a:stretch>
            <a:fillRect/>
          </a:stretch>
        </p:blipFill>
        <p:spPr>
          <a:xfrm>
            <a:off x="4648200" y="1600200"/>
            <a:ext cx="4389120" cy="3429000"/>
          </a:xfrm>
          <a:prstGeom prst="rect">
            <a:avLst/>
          </a:prstGeom>
          <a:noFill/>
          <a:ln/>
        </p:spPr>
      </p:pic>
      <p:sp>
        <p:nvSpPr>
          <p:cNvPr id="7" name="TextBox 6"/>
          <p:cNvSpPr txBox="1"/>
          <p:nvPr/>
        </p:nvSpPr>
        <p:spPr>
          <a:xfrm>
            <a:off x="4724400" y="5181600"/>
            <a:ext cx="4267200" cy="1077218"/>
          </a:xfrm>
          <a:prstGeom prst="rect">
            <a:avLst/>
          </a:prstGeom>
          <a:noFill/>
        </p:spPr>
        <p:txBody>
          <a:bodyPr wrap="square" rtlCol="0">
            <a:spAutoFit/>
          </a:bodyPr>
          <a:lstStyle/>
          <a:p>
            <a:pPr algn="ctr"/>
            <a:r>
              <a:rPr lang="en-US" sz="3200" b="1" dirty="0" smtClean="0">
                <a:solidFill>
                  <a:schemeClr val="accent2"/>
                </a:solidFill>
              </a:rPr>
              <a:t>Which method are these?</a:t>
            </a:r>
            <a:endParaRPr lang="en-US" sz="32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par>
                          <p:cTn id="19" fill="hold">
                            <p:stCondLst>
                              <p:cond delay="500"/>
                            </p:stCondLst>
                            <p:childTnLst>
                              <p:par>
                                <p:cTn id="20" presetID="54" presetClass="entr" presetSubtype="0" accel="10000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3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3" dur="3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4" dur="3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3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3000"/>
                                        <p:tgtEl>
                                          <p:spTgt spid="3">
                                            <p:txEl>
                                              <p:pRg st="2" end="2"/>
                                            </p:txEl>
                                          </p:spTgt>
                                        </p:tgtEl>
                                      </p:cBhvr>
                                    </p:animEffect>
                                  </p:childTnLst>
                                </p:cTn>
                              </p:par>
                            </p:childTnLst>
                          </p:cTn>
                        </p:par>
                        <p:par>
                          <p:cTn id="27" fill="hold">
                            <p:stCondLst>
                              <p:cond delay="3500"/>
                            </p:stCondLst>
                            <p:childTnLst>
                              <p:par>
                                <p:cTn id="28" presetID="54" presetClass="entr" presetSubtype="0" accel="10000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3" end="3"/>
                                            </p:txEl>
                                          </p:spTgt>
                                        </p:tgtEl>
                                      </p:cBhvr>
                                    </p:animEffect>
                                  </p:childTnLst>
                                </p:cTn>
                              </p:par>
                            </p:childTnLst>
                          </p:cTn>
                        </p:par>
                        <p:par>
                          <p:cTn id="35" fill="hold">
                            <p:stCondLst>
                              <p:cond delay="4000"/>
                            </p:stCondLst>
                            <p:childTnLst>
                              <p:par>
                                <p:cTn id="36" presetID="54" presetClass="entr" presetSubtype="0" accel="10000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0"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2" dur="500"/>
                                        <p:tgtEl>
                                          <p:spTgt spid="3">
                                            <p:txEl>
                                              <p:pRg st="4" end="4"/>
                                            </p:txEl>
                                          </p:spTgt>
                                        </p:tgtEl>
                                      </p:cBhvr>
                                    </p:animEffect>
                                  </p:childTnLst>
                                </p:cTn>
                              </p:par>
                            </p:childTnLst>
                          </p:cTn>
                        </p:par>
                        <p:par>
                          <p:cTn id="43" fill="hold">
                            <p:stCondLst>
                              <p:cond delay="4500"/>
                            </p:stCondLst>
                            <p:childTnLst>
                              <p:par>
                                <p:cTn id="44" presetID="54" presetClass="entr" presetSubtype="0" accel="100000" fill="hold"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3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7" dur="3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8" dur="3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9" dur="3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3000"/>
                                        <p:tgtEl>
                                          <p:spTgt spid="3">
                                            <p:txEl>
                                              <p:pRg st="5" end="5"/>
                                            </p:txEl>
                                          </p:spTgt>
                                        </p:tgtEl>
                                      </p:cBhvr>
                                    </p:animEffect>
                                  </p:childTnLst>
                                </p:cTn>
                              </p:par>
                            </p:childTnLst>
                          </p:cTn>
                        </p:par>
                        <p:par>
                          <p:cTn id="51" fill="hold">
                            <p:stCondLst>
                              <p:cond delay="7500"/>
                            </p:stCondLst>
                            <p:childTnLst>
                              <p:par>
                                <p:cTn id="52" presetID="54" presetClass="entr" presetSubtype="0" accel="100000" fill="hold" nodeType="after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5"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6"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7"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8" dur="500"/>
                                        <p:tgtEl>
                                          <p:spTgt spid="3">
                                            <p:txEl>
                                              <p:pRg st="6" end="6"/>
                                            </p:txEl>
                                          </p:spTgt>
                                        </p:tgtEl>
                                      </p:cBhvr>
                                    </p:animEffect>
                                  </p:childTnLst>
                                </p:cTn>
                              </p:par>
                            </p:childTnLst>
                          </p:cTn>
                        </p:par>
                        <p:par>
                          <p:cTn id="59" fill="hold">
                            <p:stCondLst>
                              <p:cond delay="8000"/>
                            </p:stCondLst>
                            <p:childTnLst>
                              <p:par>
                                <p:cTn id="60" presetID="54" presetClass="entr" presetSubtype="0" accel="100000" fill="hold"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3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3" dur="3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4" dur="3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5" dur="3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6" dur="3000"/>
                                        <p:tgtEl>
                                          <p:spTgt spid="3">
                                            <p:txEl>
                                              <p:pRg st="7" end="7"/>
                                            </p:txEl>
                                          </p:spTgt>
                                        </p:tgtEl>
                                      </p:cBhvr>
                                    </p:animEffect>
                                  </p:childTnLst>
                                </p:cTn>
                              </p:par>
                            </p:childTnLst>
                          </p:cTn>
                        </p:par>
                        <p:par>
                          <p:cTn id="67" fill="hold">
                            <p:stCondLst>
                              <p:cond delay="11000"/>
                            </p:stCondLst>
                            <p:childTnLst>
                              <p:par>
                                <p:cTn id="68" presetID="54" presetClass="entr" presetSubtype="0" accel="100000" fill="hold"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4.  Children </a:t>
            </a:r>
            <a:r>
              <a:rPr lang="en-US" b="1" dirty="0" smtClean="0"/>
              <a:t>learn through </a:t>
            </a:r>
            <a:r>
              <a:rPr lang="en-US" b="1" u="sng" dirty="0" smtClean="0">
                <a:effectLst>
                  <a:outerShdw blurRad="38100" dist="38100" dir="2700000" algn="tl">
                    <a:srgbClr val="000000">
                      <a:alpha val="43137"/>
                    </a:srgbClr>
                  </a:outerShdw>
                  <a:reflection blurRad="12700" stA="48000" endA="300" endPos="55000" dir="5400000" sy="-90000" algn="bl" rotWithShape="0"/>
                </a:effectLst>
              </a:rPr>
              <a:t>everyday experiences</a:t>
            </a:r>
            <a:r>
              <a:rPr lang="en-US" u="sng" dirty="0" smtClean="0">
                <a:effectLst>
                  <a:outerShdw blurRad="38100" dist="38100" dir="2700000" algn="tl">
                    <a:srgbClr val="000000">
                      <a:alpha val="43137"/>
                    </a:srgbClr>
                  </a:outerShdw>
                  <a:reflection blurRad="12700" stA="48000" endA="300" endPos="55000" dir="5400000" sy="-90000" algn="bl" rotWithShape="0"/>
                </a:effectLst>
              </a:rPr>
              <a:t> </a:t>
            </a:r>
            <a:r>
              <a:rPr lang="en-US" dirty="0" smtClean="0"/>
              <a:t>and through </a:t>
            </a:r>
            <a:r>
              <a:rPr lang="en-US" b="1" u="sng" dirty="0" smtClean="0">
                <a:effectLst>
                  <a:outerShdw blurRad="38100" dist="38100" dir="2700000" algn="tl">
                    <a:srgbClr val="000000">
                      <a:alpha val="43137"/>
                    </a:srgbClr>
                  </a:outerShdw>
                  <a:reflection blurRad="12700" stA="48000" endA="300" endPos="55000" dir="5400000" sy="-90000" algn="bl" rotWithShape="0"/>
                </a:effectLst>
              </a:rPr>
              <a:t>play</a:t>
            </a:r>
            <a:r>
              <a:rPr lang="en-US" b="1" dirty="0" smtClean="0">
                <a:effectLst>
                  <a:outerShdw blurRad="38100" dist="38100" dir="2700000" algn="tl">
                    <a:srgbClr val="000000">
                      <a:alpha val="43137"/>
                    </a:srgbClr>
                  </a:outerShdw>
                  <a:reflection blurRad="12700" stA="48000" endA="300" endPos="55000" dir="5400000" sy="-90000" algn="bl" rotWithShape="0"/>
                </a:effectLst>
              </a:rPr>
              <a:t>.</a:t>
            </a:r>
            <a:r>
              <a:rPr lang="en-US" dirty="0" smtClean="0"/>
              <a:t/>
            </a:r>
            <a:br>
              <a:rPr lang="en-US" dirty="0" smtClean="0"/>
            </a:br>
            <a:endParaRPr lang="en-US" dirty="0"/>
          </a:p>
        </p:txBody>
      </p:sp>
      <p:pic>
        <p:nvPicPr>
          <p:cNvPr id="7" name="Picture 4" descr="C:\Documents and Settings\stjohnson\Local Settings\Temporary Internet Files\Content.IE5\ZOKG8JVM\MCj03111260000[1].wmf"/>
          <p:cNvPicPr>
            <a:picLocks noGrp="1" noChangeAspect="1" noChangeArrowheads="1"/>
          </p:cNvPicPr>
          <p:nvPr>
            <p:ph sz="half" idx="1"/>
          </p:nvPr>
        </p:nvPicPr>
        <p:blipFill>
          <a:blip r:embed="rId3" cstate="print"/>
          <a:srcRect/>
          <a:stretch>
            <a:fillRect/>
          </a:stretch>
        </p:blipFill>
        <p:spPr bwMode="auto">
          <a:xfrm>
            <a:off x="381000" y="1524000"/>
            <a:ext cx="3813202" cy="4495800"/>
          </a:xfrm>
          <a:prstGeom prst="rect">
            <a:avLst/>
          </a:prstGeom>
          <a:noFill/>
        </p:spPr>
      </p:pic>
      <p:pic>
        <p:nvPicPr>
          <p:cNvPr id="8" name="Picture 3" descr="C:\Documents and Settings\stjohnson\Local Settings\Temporary Internet Files\Content.IE5\GIDXI4SS\MPj04140260000[1].jpg"/>
          <p:cNvPicPr>
            <a:picLocks noGrp="1" noChangeAspect="1" noChangeArrowheads="1"/>
          </p:cNvPicPr>
          <p:nvPr>
            <p:ph sz="half" idx="2"/>
          </p:nvPr>
        </p:nvPicPr>
        <p:blipFill>
          <a:blip r:embed="rId4" cstate="print"/>
          <a:srcRect/>
          <a:stretch>
            <a:fillRect/>
          </a:stretch>
        </p:blipFill>
        <p:spPr bwMode="auto">
          <a:xfrm>
            <a:off x="5029200" y="1371599"/>
            <a:ext cx="3753594" cy="5258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par>
                                <p:cTn id="19" presetID="22" presetClass="exit" presetSubtype="4" fill="hold" nodeType="withEffect">
                                  <p:stCondLst>
                                    <p:cond delay="0"/>
                                  </p:stCondLst>
                                  <p:childTnLst>
                                    <p:animEffect transition="out" filter="wipe(down)">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38912"/>
          </a:xfrm>
        </p:spPr>
        <p:txBody>
          <a:bodyPr>
            <a:normAutofit fontScale="90000"/>
          </a:bodyPr>
          <a:lstStyle/>
          <a:p>
            <a:r>
              <a:rPr lang="en-US" dirty="0" smtClean="0"/>
              <a:t>5.  Concept Development</a:t>
            </a:r>
            <a:endParaRPr lang="en-US" dirty="0"/>
          </a:p>
        </p:txBody>
      </p:sp>
      <p:sp>
        <p:nvSpPr>
          <p:cNvPr id="3" name="Content Placeholder 2"/>
          <p:cNvSpPr>
            <a:spLocks noGrp="1"/>
          </p:cNvSpPr>
          <p:nvPr>
            <p:ph idx="1"/>
          </p:nvPr>
        </p:nvSpPr>
        <p:spPr>
          <a:xfrm>
            <a:off x="228600" y="1295400"/>
            <a:ext cx="8610600" cy="4876800"/>
          </a:xfrm>
        </p:spPr>
        <p:txBody>
          <a:bodyPr/>
          <a:lstStyle/>
          <a:p>
            <a:r>
              <a:rPr lang="en-US" dirty="0" smtClean="0"/>
              <a:t>As </a:t>
            </a:r>
            <a:r>
              <a:rPr lang="en-US" dirty="0"/>
              <a:t>a child learns to think, they begin to organize information </a:t>
            </a:r>
            <a:r>
              <a:rPr lang="en-US" dirty="0" smtClean="0"/>
              <a:t>received from their </a:t>
            </a:r>
            <a:r>
              <a:rPr lang="en-US" b="1" i="1" dirty="0" smtClean="0"/>
              <a:t>SENSES</a:t>
            </a:r>
            <a:r>
              <a:rPr lang="en-US" i="1" dirty="0" smtClean="0"/>
              <a:t>,</a:t>
            </a:r>
            <a:r>
              <a:rPr lang="en-US" dirty="0" smtClean="0"/>
              <a:t> into </a:t>
            </a:r>
            <a:r>
              <a:rPr lang="en-US" b="1" i="1" u="sng" dirty="0">
                <a:effectLst>
                  <a:outerShdw blurRad="38100" dist="38100" dir="2700000" algn="tl">
                    <a:srgbClr val="000000">
                      <a:alpha val="43137"/>
                    </a:srgbClr>
                  </a:outerShdw>
                </a:effectLst>
              </a:rPr>
              <a:t>CONCEPTS</a:t>
            </a:r>
            <a:r>
              <a:rPr lang="en-US" dirty="0"/>
              <a:t> </a:t>
            </a:r>
            <a:r>
              <a:rPr lang="en-US" dirty="0" smtClean="0"/>
              <a:t>.</a:t>
            </a:r>
          </a:p>
          <a:p>
            <a:pPr lvl="1"/>
            <a:r>
              <a:rPr lang="en-US" dirty="0" smtClean="0"/>
              <a:t>General </a:t>
            </a:r>
            <a:r>
              <a:rPr lang="en-US" dirty="0"/>
              <a:t>categories of objects and information.  </a:t>
            </a:r>
            <a:endParaRPr lang="en-US" dirty="0" smtClean="0"/>
          </a:p>
          <a:p>
            <a:pPr lvl="2"/>
            <a:r>
              <a:rPr lang="en-US" dirty="0" smtClean="0"/>
              <a:t>fruits</a:t>
            </a:r>
            <a:r>
              <a:rPr lang="en-US" dirty="0"/>
              <a:t>, color, shape, animals  </a:t>
            </a:r>
            <a:endParaRPr lang="en-US" dirty="0" smtClean="0"/>
          </a:p>
          <a:p>
            <a:pPr lvl="3"/>
            <a:r>
              <a:rPr lang="en-US" dirty="0" smtClean="0"/>
              <a:t>Anything that moves is alive</a:t>
            </a:r>
          </a:p>
          <a:p>
            <a:pPr lvl="3"/>
            <a:r>
              <a:rPr lang="en-US" dirty="0" smtClean="0"/>
              <a:t>dog </a:t>
            </a:r>
            <a:r>
              <a:rPr lang="en-US" dirty="0"/>
              <a:t>= all 4 legged </a:t>
            </a:r>
            <a:r>
              <a:rPr lang="en-US" dirty="0" smtClean="0"/>
              <a:t>animals</a:t>
            </a:r>
          </a:p>
          <a:p>
            <a:pPr lvl="3"/>
            <a:r>
              <a:rPr lang="en-US" dirty="0" smtClean="0"/>
              <a:t>ball = all round objects are a ball</a:t>
            </a:r>
          </a:p>
          <a:p>
            <a:endParaRPr lang="en-US" dirty="0"/>
          </a:p>
          <a:p>
            <a:endParaRPr lang="en-US" dirty="0"/>
          </a:p>
        </p:txBody>
      </p:sp>
      <p:pic>
        <p:nvPicPr>
          <p:cNvPr id="1028" name="Picture 4" descr="C:\Documents and Settings\stjohnson\Local Settings\Temporary Internet Files\Content.IE5\EKH0F3ZJ\MPj04387870000[1].jpg"/>
          <p:cNvPicPr>
            <a:picLocks noChangeAspect="1" noChangeArrowheads="1"/>
          </p:cNvPicPr>
          <p:nvPr/>
        </p:nvPicPr>
        <p:blipFill>
          <a:blip r:embed="rId3" cstate="print"/>
          <a:srcRect/>
          <a:stretch>
            <a:fillRect/>
          </a:stretch>
        </p:blipFill>
        <p:spPr bwMode="auto">
          <a:xfrm>
            <a:off x="5562600" y="4495800"/>
            <a:ext cx="2362200" cy="1581830"/>
          </a:xfrm>
          <a:prstGeom prst="rect">
            <a:avLst/>
          </a:prstGeom>
          <a:noFill/>
        </p:spPr>
      </p:pic>
      <p:pic>
        <p:nvPicPr>
          <p:cNvPr id="1030" name="Picture 6" descr="C:\Documents and Settings\stjohnson\Local Settings\Temporary Internet Files\Content.IE5\C2OK2GN5\MPj04284780000[1].jpg"/>
          <p:cNvPicPr>
            <a:picLocks noChangeAspect="1" noChangeArrowheads="1"/>
          </p:cNvPicPr>
          <p:nvPr/>
        </p:nvPicPr>
        <p:blipFill>
          <a:blip r:embed="rId4" cstate="print"/>
          <a:srcRect/>
          <a:stretch>
            <a:fillRect/>
          </a:stretch>
        </p:blipFill>
        <p:spPr bwMode="auto">
          <a:xfrm>
            <a:off x="228600" y="4572000"/>
            <a:ext cx="2514600" cy="1779564"/>
          </a:xfrm>
          <a:prstGeom prst="rect">
            <a:avLst/>
          </a:prstGeom>
          <a:noFill/>
        </p:spPr>
      </p:pic>
      <p:pic>
        <p:nvPicPr>
          <p:cNvPr id="1031" name="Picture 7" descr="C:\Documents and Settings\stjohnson\Local Settings\Temporary Internet Files\Content.IE5\WF2ZIQ82\MPj04444030000[1].jpg"/>
          <p:cNvPicPr>
            <a:picLocks noChangeAspect="1" noChangeArrowheads="1"/>
          </p:cNvPicPr>
          <p:nvPr/>
        </p:nvPicPr>
        <p:blipFill>
          <a:blip r:embed="rId5" cstate="print"/>
          <a:srcRect/>
          <a:stretch>
            <a:fillRect/>
          </a:stretch>
        </p:blipFill>
        <p:spPr bwMode="auto">
          <a:xfrm>
            <a:off x="5638800" y="3429000"/>
            <a:ext cx="3105912" cy="1435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wipe(down)">
                                      <p:cBhvr>
                                        <p:cTn id="30" dur="500"/>
                                        <p:tgtEl>
                                          <p:spTgt spid="1031"/>
                                        </p:tgtEl>
                                      </p:cBhvr>
                                    </p:animEffect>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500"/>
                                        <p:tgtEl>
                                          <p:spTgt spid="3">
                                            <p:txEl>
                                              <p:pRg st="4" end="4"/>
                                            </p:txEl>
                                          </p:spTgt>
                                        </p:tgtEl>
                                      </p:cBhvr>
                                    </p:animEffect>
                                  </p:childTnLst>
                                </p:cTn>
                              </p:par>
                              <p:par>
                                <p:cTn id="40" presetID="22" presetClass="exit" presetSubtype="1" fill="hold" nodeType="withEffect">
                                  <p:stCondLst>
                                    <p:cond delay="0"/>
                                  </p:stCondLst>
                                  <p:childTnLst>
                                    <p:animEffect transition="out" filter="wipe(up)">
                                      <p:cBhvr>
                                        <p:cTn id="41" dur="500"/>
                                        <p:tgtEl>
                                          <p:spTgt spid="1031"/>
                                        </p:tgtEl>
                                      </p:cBhvr>
                                    </p:animEffect>
                                    <p:set>
                                      <p:cBhvr>
                                        <p:cTn id="42" dur="1" fill="hold">
                                          <p:stCondLst>
                                            <p:cond delay="499"/>
                                          </p:stCondLst>
                                        </p:cTn>
                                        <p:tgtEl>
                                          <p:spTgt spid="1031"/>
                                        </p:tgtEl>
                                        <p:attrNameLst>
                                          <p:attrName>style.visibility</p:attrName>
                                        </p:attrNameLst>
                                      </p:cBhvr>
                                      <p:to>
                                        <p:strVal val="hidden"/>
                                      </p:to>
                                    </p:set>
                                  </p:childTnLst>
                                </p:cTn>
                              </p:par>
                              <p:par>
                                <p:cTn id="43" presetID="22" presetClass="entr" presetSubtype="4"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wipe(down)">
                                      <p:cBhvr>
                                        <p:cTn id="45" dur="500"/>
                                        <p:tgtEl>
                                          <p:spTgt spid="1030"/>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1"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2"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5" end="5"/>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wipe(down)">
                                      <p:cBhvr>
                                        <p:cTn id="57" dur="500"/>
                                        <p:tgtEl>
                                          <p:spTgt spid="1028"/>
                                        </p:tgtEl>
                                      </p:cBhvr>
                                    </p:animEffect>
                                  </p:childTnLst>
                                </p:cTn>
                              </p:par>
                              <p:par>
                                <p:cTn id="58" presetID="22" presetClass="exit" presetSubtype="1" fill="hold" nodeType="withEffect">
                                  <p:stCondLst>
                                    <p:cond delay="0"/>
                                  </p:stCondLst>
                                  <p:childTnLst>
                                    <p:animEffect transition="out" filter="wipe(up)">
                                      <p:cBhvr>
                                        <p:cTn id="59" dur="500"/>
                                        <p:tgtEl>
                                          <p:spTgt spid="1030"/>
                                        </p:tgtEl>
                                      </p:cBhvr>
                                    </p:animEffect>
                                    <p:set>
                                      <p:cBhvr>
                                        <p:cTn id="60"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Cognitive Development</a:t>
            </a:r>
            <a:endParaRPr lang="en-US" dirty="0"/>
          </a:p>
        </p:txBody>
      </p:sp>
      <p:sp>
        <p:nvSpPr>
          <p:cNvPr id="3" name="Content Placeholder 2"/>
          <p:cNvSpPr>
            <a:spLocks noGrp="1"/>
          </p:cNvSpPr>
          <p:nvPr>
            <p:ph idx="1"/>
          </p:nvPr>
        </p:nvSpPr>
        <p:spPr/>
        <p:txBody>
          <a:bodyPr>
            <a:normAutofit/>
          </a:bodyPr>
          <a:lstStyle/>
          <a:p>
            <a:r>
              <a:rPr lang="en-US" sz="5000" b="1" dirty="0" smtClean="0"/>
              <a:t>Supplies for today~</a:t>
            </a:r>
          </a:p>
          <a:p>
            <a:pPr lvl="1"/>
            <a:r>
              <a:rPr lang="en-US" sz="5000" b="1" dirty="0" smtClean="0"/>
              <a:t>Blank sheet of paper for quiz</a:t>
            </a:r>
          </a:p>
          <a:p>
            <a:pPr lvl="1"/>
            <a:r>
              <a:rPr lang="en-US" sz="5000" b="1" dirty="0" smtClean="0"/>
              <a:t>Note guide</a:t>
            </a:r>
            <a:endParaRPr lang="en-US" sz="5000" b="1" dirty="0"/>
          </a:p>
        </p:txBody>
      </p:sp>
    </p:spTree>
    <p:extLst>
      <p:ext uri="{BB962C8B-B14F-4D97-AF65-F5344CB8AC3E}">
        <p14:creationId xmlns:p14="http://schemas.microsoft.com/office/powerpoint/2010/main" val="2875485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219200"/>
          </a:xfrm>
        </p:spPr>
        <p:txBody>
          <a:bodyPr>
            <a:normAutofit fontScale="90000"/>
          </a:bodyPr>
          <a:lstStyle/>
          <a:p>
            <a:pPr algn="ctr"/>
            <a:r>
              <a:rPr lang="en-US" dirty="0" smtClean="0"/>
              <a:t>6. </a:t>
            </a:r>
            <a:r>
              <a:rPr lang="en-US" sz="3100" dirty="0" smtClean="0"/>
              <a:t>Seven areas Needed to learn!</a:t>
            </a:r>
            <a:r>
              <a:rPr lang="en-US" dirty="0" smtClean="0"/>
              <a:t> </a:t>
            </a:r>
            <a:r>
              <a:rPr lang="en-US" sz="3100" dirty="0" smtClean="0"/>
              <a:t/>
            </a:r>
            <a:br>
              <a:rPr lang="en-US" sz="3100" dirty="0" smtClean="0"/>
            </a:br>
            <a:r>
              <a:rPr lang="en-US" sz="2200" dirty="0" smtClean="0"/>
              <a:t>Intellectual </a:t>
            </a:r>
            <a:r>
              <a:rPr lang="en-US" sz="2200" dirty="0"/>
              <a:t>ACTIVITY </a:t>
            </a:r>
            <a:r>
              <a:rPr lang="en-US" sz="2200" dirty="0" smtClean="0"/>
              <a:t>develops </a:t>
            </a:r>
            <a:r>
              <a:rPr lang="en-US" sz="2200" dirty="0"/>
              <a:t>at a remarkable pace during the toddler </a:t>
            </a:r>
            <a:r>
              <a:rPr lang="en-US" sz="2200" dirty="0" smtClean="0"/>
              <a:t>years.</a:t>
            </a:r>
            <a:endParaRPr lang="en-US" dirty="0"/>
          </a:p>
        </p:txBody>
      </p:sp>
      <p:sp>
        <p:nvSpPr>
          <p:cNvPr id="3" name="Content Placeholder 2"/>
          <p:cNvSpPr>
            <a:spLocks noGrp="1"/>
          </p:cNvSpPr>
          <p:nvPr>
            <p:ph idx="1"/>
          </p:nvPr>
        </p:nvSpPr>
        <p:spPr>
          <a:xfrm>
            <a:off x="457200" y="1752600"/>
            <a:ext cx="8229600" cy="4800600"/>
          </a:xfrm>
        </p:spPr>
        <p:txBody>
          <a:bodyPr>
            <a:normAutofit/>
          </a:bodyPr>
          <a:lstStyle/>
          <a:p>
            <a:pPr marL="514350" indent="-514350" hangingPunct="0">
              <a:buFont typeface="+mj-lt"/>
              <a:buAutoNum type="arabicPeriod"/>
            </a:pPr>
            <a:r>
              <a:rPr lang="en-US" b="1" dirty="0" smtClean="0"/>
              <a:t>Attention</a:t>
            </a:r>
            <a:r>
              <a:rPr lang="en-US" dirty="0" smtClean="0"/>
              <a:t> </a:t>
            </a:r>
            <a:endParaRPr lang="en-US" dirty="0"/>
          </a:p>
          <a:p>
            <a:pPr marL="971550" lvl="1" indent="-514350" hangingPunct="0">
              <a:buNone/>
            </a:pPr>
            <a:r>
              <a:rPr lang="en-US" dirty="0" smtClean="0"/>
              <a:t>* </a:t>
            </a:r>
            <a:r>
              <a:rPr lang="en-US" dirty="0"/>
              <a:t>ignoring the surrounding distractions and focus on a particular topic.</a:t>
            </a:r>
          </a:p>
          <a:p>
            <a:pPr marL="514350" indent="-514350" hangingPunct="0">
              <a:buFont typeface="+mj-lt"/>
              <a:buAutoNum type="arabicPeriod"/>
            </a:pPr>
            <a:r>
              <a:rPr lang="en-US" b="1" dirty="0" smtClean="0"/>
              <a:t>Memory</a:t>
            </a:r>
            <a:r>
              <a:rPr lang="en-US" dirty="0" smtClean="0"/>
              <a:t> </a:t>
            </a:r>
          </a:p>
          <a:p>
            <a:pPr marL="971550" lvl="1" indent="-514350" hangingPunct="0">
              <a:buNone/>
            </a:pPr>
            <a:r>
              <a:rPr lang="en-US" dirty="0" smtClean="0"/>
              <a:t>* without </a:t>
            </a:r>
            <a:r>
              <a:rPr lang="en-US" dirty="0"/>
              <a:t>this there would be no learning.</a:t>
            </a:r>
          </a:p>
          <a:p>
            <a:pPr marL="514350" indent="-514350" hangingPunct="0">
              <a:buFont typeface="+mj-lt"/>
              <a:buAutoNum type="arabicPeriod"/>
            </a:pPr>
            <a:r>
              <a:rPr lang="en-US" b="1" dirty="0" smtClean="0"/>
              <a:t>Perception</a:t>
            </a:r>
            <a:r>
              <a:rPr lang="en-US" dirty="0" smtClean="0"/>
              <a:t> </a:t>
            </a:r>
          </a:p>
          <a:p>
            <a:pPr marL="971550" lvl="1" indent="-514350" hangingPunct="0">
              <a:buNone/>
            </a:pPr>
            <a:r>
              <a:rPr lang="en-US" dirty="0" smtClean="0"/>
              <a:t>* learning </a:t>
            </a:r>
            <a:r>
              <a:rPr lang="en-US" dirty="0"/>
              <a:t>about the world using the senses and making connections</a:t>
            </a:r>
            <a:r>
              <a:rPr lang="en-US" dirty="0" smtClean="0"/>
              <a:t>.</a:t>
            </a:r>
            <a:endParaRPr lang="en-US" dirty="0"/>
          </a:p>
        </p:txBody>
      </p:sp>
      <p:sp>
        <p:nvSpPr>
          <p:cNvPr id="5" name="TextBox 4"/>
          <p:cNvSpPr txBox="1"/>
          <p:nvPr/>
        </p:nvSpPr>
        <p:spPr>
          <a:xfrm>
            <a:off x="3505200" y="6172200"/>
            <a:ext cx="5257800" cy="400110"/>
          </a:xfrm>
          <a:prstGeom prst="rect">
            <a:avLst/>
          </a:prstGeom>
          <a:noFill/>
        </p:spPr>
        <p:txBody>
          <a:bodyPr wrap="square" rtlCol="0">
            <a:spAutoFit/>
          </a:bodyPr>
          <a:lstStyle/>
          <a:p>
            <a:r>
              <a:rPr lang="en-US" sz="2000" b="1" dirty="0" smtClean="0">
                <a:solidFill>
                  <a:schemeClr val="accent2"/>
                </a:solidFill>
              </a:rPr>
              <a:t>Do the child activities meet these 7 areas?</a:t>
            </a:r>
            <a:endParaRPr lang="en-US" sz="20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par>
                          <p:cTn id="19" fill="hold">
                            <p:stCondLst>
                              <p:cond delay="500"/>
                            </p:stCondLst>
                            <p:childTnLst>
                              <p:par>
                                <p:cTn id="20" presetID="54" presetClass="entr" presetSubtype="0" accel="10000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3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3" dur="3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4" dur="3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3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3000"/>
                                        <p:tgtEl>
                                          <p:spTgt spid="3">
                                            <p:txEl>
                                              <p:pRg st="2" end="2"/>
                                            </p:txEl>
                                          </p:spTgt>
                                        </p:tgtEl>
                                      </p:cBhvr>
                                    </p:animEffect>
                                  </p:childTnLst>
                                </p:cTn>
                              </p:par>
                            </p:childTnLst>
                          </p:cTn>
                        </p:par>
                        <p:par>
                          <p:cTn id="27" fill="hold">
                            <p:stCondLst>
                              <p:cond delay="3500"/>
                            </p:stCondLst>
                            <p:childTnLst>
                              <p:par>
                                <p:cTn id="28" presetID="54" presetClass="entr" presetSubtype="0" accel="10000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3" end="3"/>
                                            </p:txEl>
                                          </p:spTgt>
                                        </p:tgtEl>
                                      </p:cBhvr>
                                    </p:animEffect>
                                  </p:childTnLst>
                                </p:cTn>
                              </p:par>
                            </p:childTnLst>
                          </p:cTn>
                        </p:par>
                        <p:par>
                          <p:cTn id="35" fill="hold">
                            <p:stCondLst>
                              <p:cond delay="4000"/>
                            </p:stCondLst>
                            <p:childTnLst>
                              <p:par>
                                <p:cTn id="36" presetID="54" presetClass="entr" presetSubtype="0" accel="10000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3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9" dur="3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0" dur="3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1" dur="3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2" dur="3000"/>
                                        <p:tgtEl>
                                          <p:spTgt spid="3">
                                            <p:txEl>
                                              <p:pRg st="4" end="4"/>
                                            </p:txEl>
                                          </p:spTgt>
                                        </p:tgtEl>
                                      </p:cBhvr>
                                    </p:animEffect>
                                  </p:childTnLst>
                                </p:cTn>
                              </p:par>
                            </p:childTnLst>
                          </p:cTn>
                        </p:par>
                        <p:par>
                          <p:cTn id="43" fill="hold">
                            <p:stCondLst>
                              <p:cond delay="7000"/>
                            </p:stCondLst>
                            <p:childTnLst>
                              <p:par>
                                <p:cTn id="44" presetID="54" presetClass="entr" presetSubtype="0" accel="100000" fill="hold"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8"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9"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Seven areas Needed to learn! </a:t>
            </a:r>
            <a:br>
              <a:rPr lang="en-US" sz="2000" dirty="0" smtClean="0"/>
            </a:br>
            <a:r>
              <a:rPr lang="en-US" sz="2000" dirty="0" smtClean="0"/>
              <a:t>Intellectual ACTIVITY develops at a remarkable pace during the toddler years</a:t>
            </a:r>
            <a:endParaRPr lang="en-US" sz="2000" dirty="0"/>
          </a:p>
        </p:txBody>
      </p:sp>
      <p:sp>
        <p:nvSpPr>
          <p:cNvPr id="3" name="Content Placeholder 2"/>
          <p:cNvSpPr>
            <a:spLocks noGrp="1"/>
          </p:cNvSpPr>
          <p:nvPr>
            <p:ph idx="1"/>
          </p:nvPr>
        </p:nvSpPr>
        <p:spPr>
          <a:xfrm>
            <a:off x="304800" y="1554162"/>
            <a:ext cx="8686800" cy="5075238"/>
          </a:xfrm>
        </p:spPr>
        <p:txBody>
          <a:bodyPr>
            <a:normAutofit fontScale="92500" lnSpcReduction="10000"/>
          </a:bodyPr>
          <a:lstStyle/>
          <a:p>
            <a:pPr marL="514350" indent="-514350" hangingPunct="0">
              <a:buNone/>
            </a:pPr>
            <a:r>
              <a:rPr lang="en-US" b="1" dirty="0" smtClean="0"/>
              <a:t>4. Reasoning</a:t>
            </a:r>
            <a:r>
              <a:rPr lang="en-US" dirty="0" smtClean="0"/>
              <a:t> </a:t>
            </a:r>
          </a:p>
          <a:p>
            <a:pPr marL="971550" lvl="1" indent="-514350" hangingPunct="0">
              <a:buNone/>
            </a:pPr>
            <a:r>
              <a:rPr lang="en-US" dirty="0" smtClean="0"/>
              <a:t>* enables problem solving, decision making, recognizing relationships,        and forming concepts.</a:t>
            </a:r>
          </a:p>
          <a:p>
            <a:pPr marL="514350" indent="-514350" hangingPunct="0">
              <a:buNone/>
            </a:pPr>
            <a:r>
              <a:rPr lang="en-US" b="1" dirty="0" smtClean="0"/>
              <a:t>5. Imagination</a:t>
            </a:r>
            <a:r>
              <a:rPr lang="en-US" dirty="0" smtClean="0"/>
              <a:t> </a:t>
            </a:r>
          </a:p>
          <a:p>
            <a:pPr marL="971550" lvl="1" indent="-514350" hangingPunct="0">
              <a:buNone/>
            </a:pPr>
            <a:r>
              <a:rPr lang="en-US" dirty="0" smtClean="0"/>
              <a:t>* allows the child to try new things and to experience being different people.</a:t>
            </a:r>
          </a:p>
          <a:p>
            <a:pPr marL="514350" indent="-514350" hangingPunct="0">
              <a:buNone/>
            </a:pPr>
            <a:r>
              <a:rPr lang="en-US" b="1" dirty="0" smtClean="0"/>
              <a:t>6. Creativity</a:t>
            </a:r>
            <a:r>
              <a:rPr lang="en-US" dirty="0" smtClean="0"/>
              <a:t> </a:t>
            </a:r>
          </a:p>
          <a:p>
            <a:pPr marL="971550" lvl="1" indent="-514350" hangingPunct="0">
              <a:buNone/>
            </a:pPr>
            <a:r>
              <a:rPr lang="en-US" dirty="0" smtClean="0"/>
              <a:t>* using the imagination to produce something.</a:t>
            </a:r>
          </a:p>
          <a:p>
            <a:pPr marL="514350" indent="-514350" hangingPunct="0">
              <a:buNone/>
            </a:pPr>
            <a:r>
              <a:rPr lang="en-US" b="1" dirty="0" smtClean="0"/>
              <a:t>7. Curiosity</a:t>
            </a:r>
            <a:r>
              <a:rPr lang="en-US" dirty="0" smtClean="0"/>
              <a:t> </a:t>
            </a:r>
          </a:p>
          <a:p>
            <a:pPr marL="971550" lvl="1" indent="-514350" hangingPunct="0">
              <a:buNone/>
            </a:pPr>
            <a:r>
              <a:rPr lang="en-US" dirty="0" smtClean="0"/>
              <a:t>* encourages children to ask questions and to try new things and activities.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PLAY DOUGH PICTIONARY!</a:t>
            </a:r>
            <a:endParaRPr lang="en-US" dirty="0"/>
          </a:p>
        </p:txBody>
      </p:sp>
      <p:sp>
        <p:nvSpPr>
          <p:cNvPr id="3" name="Content Placeholder 2"/>
          <p:cNvSpPr>
            <a:spLocks noGrp="1"/>
          </p:cNvSpPr>
          <p:nvPr>
            <p:ph idx="1"/>
          </p:nvPr>
        </p:nvSpPr>
        <p:spPr>
          <a:xfrm>
            <a:off x="304800" y="1554162"/>
            <a:ext cx="8686800" cy="4922838"/>
          </a:xfrm>
        </p:spPr>
        <p:txBody>
          <a:bodyPr>
            <a:normAutofit fontScale="85000" lnSpcReduction="20000"/>
          </a:bodyPr>
          <a:lstStyle/>
          <a:p>
            <a:r>
              <a:rPr lang="en-US" dirty="0" smtClean="0"/>
              <a:t>Each group will receive 1 container of </a:t>
            </a:r>
            <a:r>
              <a:rPr lang="en-US" dirty="0" err="1" smtClean="0"/>
              <a:t>playdough</a:t>
            </a:r>
            <a:r>
              <a:rPr lang="en-US" dirty="0" smtClean="0"/>
              <a:t>.</a:t>
            </a:r>
          </a:p>
          <a:p>
            <a:r>
              <a:rPr lang="en-US" dirty="0" smtClean="0"/>
              <a:t>Decide who will go first and so on.</a:t>
            </a:r>
          </a:p>
          <a:p>
            <a:r>
              <a:rPr lang="en-US" dirty="0" smtClean="0"/>
              <a:t>All people going first come up to me.  </a:t>
            </a:r>
          </a:p>
          <a:p>
            <a:pPr lvl="1"/>
            <a:r>
              <a:rPr lang="en-US" dirty="0" smtClean="0"/>
              <a:t>I will show all of these people the first word.</a:t>
            </a:r>
          </a:p>
          <a:p>
            <a:r>
              <a:rPr lang="en-US" dirty="0" smtClean="0"/>
              <a:t>On my “Go!” run back and sculpt the word to your group.  When your group guesses it, send person number 2 up for the next word.  </a:t>
            </a:r>
          </a:p>
          <a:p>
            <a:pPr lvl="1"/>
            <a:r>
              <a:rPr lang="en-US" dirty="0" smtClean="0"/>
              <a:t>Tell me your last word so I know which word to give you.</a:t>
            </a:r>
          </a:p>
          <a:p>
            <a:pPr lvl="1"/>
            <a:r>
              <a:rPr lang="en-US" dirty="0" smtClean="0"/>
              <a:t>Continue on until each person has gone.</a:t>
            </a:r>
          </a:p>
          <a:p>
            <a:r>
              <a:rPr lang="en-US" dirty="0" smtClean="0"/>
              <a:t>REMEMBER PICTIONARY RULES:</a:t>
            </a:r>
          </a:p>
          <a:p>
            <a:pPr lvl="1"/>
            <a:r>
              <a:rPr lang="en-US" dirty="0" smtClean="0"/>
              <a:t>NO TALKING by the person sculpting.</a:t>
            </a:r>
          </a:p>
          <a:p>
            <a:pPr lvl="1"/>
            <a:r>
              <a:rPr lang="en-US" dirty="0" smtClean="0"/>
              <a:t>NO ACTIONS, SOUND EFFECTS, or CLUES by the person sculpting.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dirty="0" smtClean="0"/>
              <a:t>7. Jean PIAGET: Toddler Cognitive</a:t>
            </a:r>
            <a:r>
              <a:rPr lang="en-US" dirty="0"/>
              <a:t/>
            </a:r>
            <a:br>
              <a:rPr lang="en-US" dirty="0"/>
            </a:br>
            <a:endParaRPr lang="en-US" dirty="0"/>
          </a:p>
        </p:txBody>
      </p:sp>
      <p:sp>
        <p:nvSpPr>
          <p:cNvPr id="3" name="Content Placeholder 2"/>
          <p:cNvSpPr>
            <a:spLocks noGrp="1"/>
          </p:cNvSpPr>
          <p:nvPr>
            <p:ph idx="1"/>
          </p:nvPr>
        </p:nvSpPr>
        <p:spPr>
          <a:xfrm>
            <a:off x="304800" y="1295400"/>
            <a:ext cx="8229600" cy="5181600"/>
          </a:xfrm>
        </p:spPr>
        <p:txBody>
          <a:bodyPr>
            <a:normAutofit/>
          </a:bodyPr>
          <a:lstStyle/>
          <a:p>
            <a:pPr hangingPunct="0"/>
            <a:r>
              <a:rPr lang="en-US" sz="4400" b="1" u="sng" dirty="0" err="1" smtClean="0"/>
              <a:t>Sens</a:t>
            </a:r>
            <a:r>
              <a:rPr lang="en-US" b="1" dirty="0" err="1" smtClean="0"/>
              <a:t>orimotor</a:t>
            </a:r>
            <a:r>
              <a:rPr lang="en-US" b="1" dirty="0" smtClean="0"/>
              <a:t> Stage</a:t>
            </a:r>
            <a:r>
              <a:rPr lang="en-US" dirty="0" smtClean="0"/>
              <a:t> </a:t>
            </a:r>
            <a:r>
              <a:rPr lang="en-US" sz="2800" dirty="0" smtClean="0"/>
              <a:t>– </a:t>
            </a:r>
            <a:r>
              <a:rPr lang="en-US" sz="2800" b="1" dirty="0" smtClean="0"/>
              <a:t>(12-24 months)</a:t>
            </a:r>
            <a:endParaRPr lang="en-US" b="1" dirty="0" smtClean="0"/>
          </a:p>
          <a:p>
            <a:pPr lvl="1" hangingPunct="0"/>
            <a:r>
              <a:rPr lang="en-US" dirty="0" smtClean="0"/>
              <a:t>learning through senses and actions</a:t>
            </a:r>
          </a:p>
          <a:p>
            <a:pPr lvl="1" hangingPunct="0"/>
            <a:r>
              <a:rPr lang="en-US" dirty="0" smtClean="0"/>
              <a:t>finds </a:t>
            </a:r>
            <a:r>
              <a:rPr lang="en-US" dirty="0"/>
              <a:t>hidden </a:t>
            </a:r>
            <a:r>
              <a:rPr lang="en-US" dirty="0" smtClean="0"/>
              <a:t>objects </a:t>
            </a:r>
            <a:r>
              <a:rPr lang="en-US" dirty="0"/>
              <a:t>(object permanence), </a:t>
            </a:r>
            <a:endParaRPr lang="en-US" dirty="0" smtClean="0"/>
          </a:p>
          <a:p>
            <a:pPr lvl="1" hangingPunct="0"/>
            <a:r>
              <a:rPr lang="en-US" dirty="0" smtClean="0"/>
              <a:t>explores </a:t>
            </a:r>
            <a:r>
              <a:rPr lang="en-US" dirty="0"/>
              <a:t>and </a:t>
            </a:r>
            <a:r>
              <a:rPr lang="en-US" dirty="0" smtClean="0"/>
              <a:t>experiments</a:t>
            </a:r>
          </a:p>
          <a:p>
            <a:pPr lvl="1" hangingPunct="0"/>
            <a:r>
              <a:rPr lang="en-US" dirty="0" smtClean="0"/>
              <a:t>solves problems</a:t>
            </a:r>
          </a:p>
          <a:p>
            <a:pPr lvl="1" hangingPunct="0"/>
            <a:r>
              <a:rPr lang="en-US" dirty="0" smtClean="0"/>
              <a:t>think </a:t>
            </a:r>
            <a:r>
              <a:rPr lang="en-US" dirty="0"/>
              <a:t>using </a:t>
            </a:r>
            <a:r>
              <a:rPr lang="en-US" dirty="0" smtClean="0"/>
              <a:t>symbols</a:t>
            </a:r>
          </a:p>
          <a:p>
            <a:pPr lvl="1" hangingPunct="0"/>
            <a:r>
              <a:rPr lang="en-US" dirty="0" smtClean="0"/>
              <a:t>uses </a:t>
            </a:r>
            <a:r>
              <a:rPr lang="en-US" dirty="0"/>
              <a:t>imaginations</a:t>
            </a:r>
          </a:p>
          <a:p>
            <a:pPr hangingPunct="0">
              <a:buNone/>
            </a:pPr>
            <a:endParaRPr lang="en-US" dirty="0"/>
          </a:p>
        </p:txBody>
      </p:sp>
      <p:pic>
        <p:nvPicPr>
          <p:cNvPr id="4" name="Picture 6" descr="kids8"/>
          <p:cNvPicPr>
            <a:picLocks noChangeAspect="1" noChangeArrowheads="1"/>
          </p:cNvPicPr>
          <p:nvPr/>
        </p:nvPicPr>
        <p:blipFill>
          <a:blip r:embed="rId3" cstate="print"/>
          <a:srcRect/>
          <a:stretch>
            <a:fillRect/>
          </a:stretch>
        </p:blipFill>
        <p:spPr>
          <a:xfrm>
            <a:off x="5486400" y="3200400"/>
            <a:ext cx="3458875" cy="3505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1" end="1"/>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2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2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2000"/>
                                        <p:tgtEl>
                                          <p:spTgt spid="3">
                                            <p:txEl>
                                              <p:pRg st="2" end="2"/>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2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2"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3" dur="2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4" dur="2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5" dur="2000"/>
                                        <p:tgtEl>
                                          <p:spTgt spid="3">
                                            <p:txEl>
                                              <p:pRg st="3" end="3"/>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2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0"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1" dur="2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2" dur="2000"/>
                                        <p:tgtEl>
                                          <p:spTgt spid="3">
                                            <p:txEl>
                                              <p:pRg st="4" end="4"/>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2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6"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7" dur="2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8" dur="2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9" dur="2000"/>
                                        <p:tgtEl>
                                          <p:spTgt spid="3">
                                            <p:txEl>
                                              <p:pRg st="5" end="5"/>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2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43"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4" dur="2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5" dur="2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fontScale="90000"/>
          </a:bodyPr>
          <a:lstStyle/>
          <a:p>
            <a:r>
              <a:rPr lang="en-US" b="1" dirty="0" smtClean="0"/>
              <a:t>Pre</a:t>
            </a:r>
            <a:r>
              <a:rPr lang="en-US" sz="6000" b="1" u="sng" dirty="0" smtClean="0"/>
              <a:t>operation</a:t>
            </a:r>
            <a:r>
              <a:rPr lang="en-US" b="1" dirty="0" smtClean="0"/>
              <a:t>al Stage – </a:t>
            </a:r>
            <a:r>
              <a:rPr lang="en-US" sz="2700" b="1" dirty="0" smtClean="0"/>
              <a:t>(2-7 years old)</a:t>
            </a:r>
            <a:endParaRPr lang="en-US" dirty="0"/>
          </a:p>
        </p:txBody>
      </p:sp>
      <p:sp>
        <p:nvSpPr>
          <p:cNvPr id="3" name="Content Placeholder 2"/>
          <p:cNvSpPr>
            <a:spLocks noGrp="1"/>
          </p:cNvSpPr>
          <p:nvPr>
            <p:ph idx="1"/>
          </p:nvPr>
        </p:nvSpPr>
        <p:spPr>
          <a:xfrm>
            <a:off x="228600" y="1447800"/>
            <a:ext cx="8763000" cy="4525963"/>
          </a:xfrm>
        </p:spPr>
        <p:txBody>
          <a:bodyPr>
            <a:normAutofit fontScale="70000" lnSpcReduction="20000"/>
          </a:bodyPr>
          <a:lstStyle/>
          <a:p>
            <a:pPr hangingPunct="0"/>
            <a:r>
              <a:rPr lang="en-US" dirty="0" smtClean="0"/>
              <a:t>Not aware of real vs. make-believe concepts </a:t>
            </a:r>
            <a:r>
              <a:rPr lang="en-US" sz="2600" dirty="0" smtClean="0"/>
              <a:t>(Santa Clause, Ghosts,..)</a:t>
            </a:r>
            <a:endParaRPr lang="en-US" dirty="0" smtClean="0"/>
          </a:p>
          <a:p>
            <a:pPr lvl="1" hangingPunct="0"/>
            <a:r>
              <a:rPr lang="en-US" dirty="0" smtClean="0"/>
              <a:t>This causes </a:t>
            </a:r>
            <a:r>
              <a:rPr lang="en-US" b="1" u="sng" dirty="0" smtClean="0">
                <a:effectLst>
                  <a:outerShdw blurRad="38100" dist="38100" dir="2700000" algn="tl">
                    <a:srgbClr val="000000">
                      <a:alpha val="43137"/>
                    </a:srgbClr>
                  </a:outerShdw>
                </a:effectLst>
              </a:rPr>
              <a:t>fear</a:t>
            </a:r>
            <a:r>
              <a:rPr lang="en-US" u="sng" dirty="0" smtClean="0"/>
              <a:t> </a:t>
            </a:r>
            <a:r>
              <a:rPr lang="en-US" dirty="0" smtClean="0"/>
              <a:t>in a child so provide</a:t>
            </a:r>
            <a:r>
              <a:rPr lang="en-US"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concrete</a:t>
            </a:r>
            <a:r>
              <a:rPr lang="en-US" dirty="0" smtClean="0">
                <a:effectLst>
                  <a:outerShdw blurRad="38100" dist="38100" dir="2700000" algn="tl">
                    <a:srgbClr val="000000">
                      <a:alpha val="43137"/>
                    </a:srgbClr>
                  </a:outerShdw>
                </a:effectLst>
              </a:rPr>
              <a:t> </a:t>
            </a:r>
            <a:r>
              <a:rPr lang="en-US" dirty="0" smtClean="0"/>
              <a:t>(touch and see) experiences to help the child begin to make connections.</a:t>
            </a:r>
          </a:p>
          <a:p>
            <a:pPr hangingPunct="0"/>
            <a:r>
              <a:rPr lang="en-US" dirty="0" smtClean="0"/>
              <a:t>Egocentric thinking</a:t>
            </a:r>
          </a:p>
          <a:p>
            <a:pPr lvl="1" hangingPunct="0"/>
            <a:r>
              <a:rPr lang="en-US" dirty="0" smtClean="0"/>
              <a:t>thoughts, ideas, actions, and feelings are all pertaining to the way they think.</a:t>
            </a:r>
          </a:p>
          <a:p>
            <a:pPr hangingPunct="0"/>
            <a:r>
              <a:rPr lang="en-US" dirty="0" smtClean="0"/>
              <a:t>Limited focus on more than one thing or feature at a time.</a:t>
            </a:r>
          </a:p>
          <a:p>
            <a:pPr hangingPunct="0"/>
            <a:r>
              <a:rPr lang="en-US" dirty="0" smtClean="0"/>
              <a:t>Rely on concrete </a:t>
            </a:r>
            <a:r>
              <a:rPr lang="en-US" sz="2600" dirty="0" smtClean="0"/>
              <a:t>(see and touch) </a:t>
            </a:r>
            <a:r>
              <a:rPr lang="en-US" dirty="0" smtClean="0"/>
              <a:t>experiences – objects, activities, visual.</a:t>
            </a:r>
          </a:p>
          <a:p>
            <a:pPr hangingPunct="0"/>
            <a:r>
              <a:rPr lang="en-US" dirty="0" smtClean="0"/>
              <a:t>Problem solve by using feelings, pretending, or imitating rather than by thinking it through.</a:t>
            </a:r>
          </a:p>
          <a:p>
            <a:pPr hangingPunct="0"/>
            <a:r>
              <a:rPr lang="en-US" dirty="0" smtClean="0"/>
              <a:t>Make-believe play to create and express ideas.</a:t>
            </a:r>
          </a:p>
          <a:p>
            <a:pPr hangingPunct="0"/>
            <a:r>
              <a:rPr lang="en-US" dirty="0" smtClean="0"/>
              <a:t>Understanding abstract terms (love, beauty).</a:t>
            </a:r>
          </a:p>
          <a:p>
            <a:pPr hangingPunct="0"/>
            <a:r>
              <a:rPr lang="en-US" dirty="0" smtClean="0"/>
              <a:t>Learning that symbols = words </a:t>
            </a:r>
          </a:p>
          <a:p>
            <a:pPr hangingPunct="0">
              <a:buNone/>
            </a:pPr>
            <a:endParaRPr lang="en-US" dirty="0" smtClean="0"/>
          </a:p>
          <a:p>
            <a:endParaRPr lang="en-US" dirty="0"/>
          </a:p>
        </p:txBody>
      </p:sp>
      <p:pic>
        <p:nvPicPr>
          <p:cNvPr id="4100" name="Picture 4" descr="C:\Documents and Settings\stjohnson\Local Settings\Temporary Internet Files\Content.IE5\ZOKG8JVM\MCj04348050000[1].png"/>
          <p:cNvPicPr>
            <a:picLocks noChangeAspect="1" noChangeArrowheads="1"/>
          </p:cNvPicPr>
          <p:nvPr/>
        </p:nvPicPr>
        <p:blipFill>
          <a:blip r:embed="rId3" cstate="print"/>
          <a:srcRect/>
          <a:stretch>
            <a:fillRect/>
          </a:stretch>
        </p:blipFill>
        <p:spPr bwMode="auto">
          <a:xfrm>
            <a:off x="4343400" y="5257800"/>
            <a:ext cx="685800" cy="685800"/>
          </a:xfrm>
          <a:prstGeom prst="rect">
            <a:avLst/>
          </a:prstGeom>
          <a:noFill/>
        </p:spPr>
      </p:pic>
      <p:pic>
        <p:nvPicPr>
          <p:cNvPr id="11" name="Picture 10" descr="239px-McDonald's_Corporate_Logo_svg.png"/>
          <p:cNvPicPr>
            <a:picLocks noChangeAspect="1"/>
          </p:cNvPicPr>
          <p:nvPr/>
        </p:nvPicPr>
        <p:blipFill>
          <a:blip r:embed="rId4" cstate="print"/>
          <a:stretch>
            <a:fillRect/>
          </a:stretch>
        </p:blipFill>
        <p:spPr>
          <a:xfrm>
            <a:off x="5410200" y="5410200"/>
            <a:ext cx="700454" cy="533400"/>
          </a:xfrm>
          <a:prstGeom prst="rect">
            <a:avLst/>
          </a:prstGeom>
        </p:spPr>
      </p:pic>
      <p:pic>
        <p:nvPicPr>
          <p:cNvPr id="4101" name="Picture 5" descr="C:\Documents and Settings\stjohnson\Local Settings\Temporary Internet Files\Content.IE5\B6171N6X\MPj04387320000[1].jpg"/>
          <p:cNvPicPr>
            <a:picLocks noChangeAspect="1" noChangeArrowheads="1"/>
          </p:cNvPicPr>
          <p:nvPr/>
        </p:nvPicPr>
        <p:blipFill>
          <a:blip r:embed="rId5" cstate="print"/>
          <a:srcRect/>
          <a:stretch>
            <a:fillRect/>
          </a:stretch>
        </p:blipFill>
        <p:spPr bwMode="auto">
          <a:xfrm>
            <a:off x="7467600" y="5334000"/>
            <a:ext cx="685800" cy="685800"/>
          </a:xfrm>
          <a:prstGeom prst="rect">
            <a:avLst/>
          </a:prstGeom>
          <a:noFill/>
        </p:spPr>
      </p:pic>
      <p:pic>
        <p:nvPicPr>
          <p:cNvPr id="13" name="Picture 12" descr="200px-Nike(c)_svg.png"/>
          <p:cNvPicPr>
            <a:picLocks noChangeAspect="1"/>
          </p:cNvPicPr>
          <p:nvPr/>
        </p:nvPicPr>
        <p:blipFill>
          <a:blip r:embed="rId6" cstate="print"/>
          <a:stretch>
            <a:fillRect/>
          </a:stretch>
        </p:blipFill>
        <p:spPr>
          <a:xfrm>
            <a:off x="6553200" y="5486400"/>
            <a:ext cx="677333" cy="381000"/>
          </a:xfrm>
          <a:prstGeom prst="rect">
            <a:avLst/>
          </a:prstGeom>
        </p:spPr>
      </p:pic>
      <p:sp>
        <p:nvSpPr>
          <p:cNvPr id="8" name="TextBox 7"/>
          <p:cNvSpPr txBox="1"/>
          <p:nvPr/>
        </p:nvSpPr>
        <p:spPr>
          <a:xfrm>
            <a:off x="4724400" y="6248400"/>
            <a:ext cx="3474349" cy="400110"/>
          </a:xfrm>
          <a:prstGeom prst="rect">
            <a:avLst/>
          </a:prstGeom>
          <a:noFill/>
        </p:spPr>
        <p:txBody>
          <a:bodyPr wrap="none" rtlCol="0">
            <a:spAutoFit/>
          </a:bodyPr>
          <a:lstStyle/>
          <a:p>
            <a:r>
              <a:rPr lang="en-US" sz="2000" b="1" dirty="0" smtClean="0">
                <a:solidFill>
                  <a:schemeClr val="accent2"/>
                </a:solidFill>
              </a:rPr>
              <a:t>Are you pre-operational savvy?</a:t>
            </a:r>
            <a:endParaRPr lang="en-US" sz="20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0" end="0"/>
                                            </p:txEl>
                                          </p:spTgt>
                                        </p:tgtEl>
                                      </p:cBhvr>
                                    </p:animEffect>
                                  </p:childTnLst>
                                </p:cTn>
                              </p:par>
                            </p:childTnLst>
                          </p:cTn>
                        </p:par>
                        <p:par>
                          <p:cTn id="12" fill="hold">
                            <p:stCondLst>
                              <p:cond delay="2000"/>
                            </p:stCondLst>
                            <p:childTnLst>
                              <p:par>
                                <p:cTn id="13" presetID="54"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2000"/>
                                        <p:tgtEl>
                                          <p:spTgt spid="3">
                                            <p:txEl>
                                              <p:pRg st="1" end="1"/>
                                            </p:txEl>
                                          </p:spTgt>
                                        </p:tgtEl>
                                      </p:cBhvr>
                                    </p:animEffect>
                                  </p:childTnLst>
                                </p:cTn>
                              </p:par>
                            </p:childTnLst>
                          </p:cTn>
                        </p:par>
                        <p:par>
                          <p:cTn id="20" fill="hold">
                            <p:stCondLst>
                              <p:cond delay="4000"/>
                            </p:stCondLst>
                            <p:childTnLst>
                              <p:par>
                                <p:cTn id="21" presetID="54"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2000"/>
                                        <p:tgtEl>
                                          <p:spTgt spid="3">
                                            <p:txEl>
                                              <p:pRg st="2" end="2"/>
                                            </p:txEl>
                                          </p:spTgt>
                                        </p:tgtEl>
                                      </p:cBhvr>
                                    </p:animEffect>
                                  </p:childTnLst>
                                </p:cTn>
                              </p:par>
                            </p:childTnLst>
                          </p:cTn>
                        </p:par>
                        <p:par>
                          <p:cTn id="28" fill="hold">
                            <p:stCondLst>
                              <p:cond delay="6000"/>
                            </p:stCondLst>
                            <p:childTnLst>
                              <p:par>
                                <p:cTn id="29" presetID="54" presetClass="entr" presetSubtype="0" accel="10000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2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2000"/>
                                        <p:tgtEl>
                                          <p:spTgt spid="3">
                                            <p:txEl>
                                              <p:pRg st="3" end="3"/>
                                            </p:txEl>
                                          </p:spTgt>
                                        </p:tgtEl>
                                      </p:cBhvr>
                                    </p:animEffect>
                                  </p:childTnLst>
                                </p:cTn>
                              </p:par>
                            </p:childTnLst>
                          </p:cTn>
                        </p:par>
                        <p:par>
                          <p:cTn id="36" fill="hold">
                            <p:stCondLst>
                              <p:cond delay="8000"/>
                            </p:stCondLst>
                            <p:childTnLst>
                              <p:par>
                                <p:cTn id="37" presetID="54" presetClass="entr" presetSubtype="0" accel="10000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2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2000"/>
                                        <p:tgtEl>
                                          <p:spTgt spid="3">
                                            <p:txEl>
                                              <p:pRg st="4" end="4"/>
                                            </p:txEl>
                                          </p:spTgt>
                                        </p:tgtEl>
                                      </p:cBhvr>
                                    </p:animEffect>
                                  </p:childTnLst>
                                </p:cTn>
                              </p:par>
                            </p:childTnLst>
                          </p:cTn>
                        </p:par>
                        <p:par>
                          <p:cTn id="44" fill="hold">
                            <p:stCondLst>
                              <p:cond delay="10000"/>
                            </p:stCondLst>
                            <p:childTnLst>
                              <p:par>
                                <p:cTn id="45" presetID="54" presetClass="entr" presetSubtype="0" accel="100000"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2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2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2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2000"/>
                                        <p:tgtEl>
                                          <p:spTgt spid="3">
                                            <p:txEl>
                                              <p:pRg st="5" end="5"/>
                                            </p:txEl>
                                          </p:spTgt>
                                        </p:tgtEl>
                                      </p:cBhvr>
                                    </p:animEffect>
                                  </p:childTnLst>
                                </p:cTn>
                              </p:par>
                            </p:childTnLst>
                          </p:cTn>
                        </p:par>
                        <p:par>
                          <p:cTn id="52" fill="hold">
                            <p:stCondLst>
                              <p:cond delay="12000"/>
                            </p:stCondLst>
                            <p:childTnLst>
                              <p:par>
                                <p:cTn id="53" presetID="54"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2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2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2000"/>
                                        <p:tgtEl>
                                          <p:spTgt spid="3">
                                            <p:txEl>
                                              <p:pRg st="6" end="6"/>
                                            </p:txEl>
                                          </p:spTgt>
                                        </p:tgtEl>
                                      </p:cBhvr>
                                    </p:animEffect>
                                  </p:childTnLst>
                                </p:cTn>
                              </p:par>
                            </p:childTnLst>
                          </p:cTn>
                        </p:par>
                        <p:par>
                          <p:cTn id="60" fill="hold">
                            <p:stCondLst>
                              <p:cond delay="14000"/>
                            </p:stCondLst>
                            <p:childTnLst>
                              <p:par>
                                <p:cTn id="61" presetID="54" presetClass="entr" presetSubtype="0" accel="100000" fill="hold"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2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4"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5" dur="2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6" dur="2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7" dur="2000"/>
                                        <p:tgtEl>
                                          <p:spTgt spid="3">
                                            <p:txEl>
                                              <p:pRg st="7" end="7"/>
                                            </p:txEl>
                                          </p:spTgt>
                                        </p:tgtEl>
                                      </p:cBhvr>
                                    </p:animEffect>
                                  </p:childTnLst>
                                </p:cTn>
                              </p:par>
                            </p:childTnLst>
                          </p:cTn>
                        </p:par>
                        <p:par>
                          <p:cTn id="68" fill="hold">
                            <p:stCondLst>
                              <p:cond delay="16000"/>
                            </p:stCondLst>
                            <p:childTnLst>
                              <p:par>
                                <p:cTn id="69" presetID="54" presetClass="entr" presetSubtype="0" accel="100000" fill="hold"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2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72" dur="2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3" dur="2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4" dur="2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5" dur="2000"/>
                                        <p:tgtEl>
                                          <p:spTgt spid="3">
                                            <p:txEl>
                                              <p:pRg st="8" end="8"/>
                                            </p:txEl>
                                          </p:spTgt>
                                        </p:tgtEl>
                                      </p:cBhvr>
                                    </p:animEffect>
                                  </p:childTnLst>
                                </p:cTn>
                              </p:par>
                            </p:childTnLst>
                          </p:cTn>
                        </p:par>
                        <p:par>
                          <p:cTn id="76" fill="hold">
                            <p:stCondLst>
                              <p:cond delay="18000"/>
                            </p:stCondLst>
                            <p:childTnLst>
                              <p:par>
                                <p:cTn id="77" presetID="54" presetClass="entr" presetSubtype="0" accel="100000" fill="hold" nodeType="after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2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0" dur="2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81" dur="2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82" dur="2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3" dur="2000"/>
                                        <p:tgtEl>
                                          <p:spTgt spid="3">
                                            <p:txEl>
                                              <p:pRg st="9" end="9"/>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100"/>
                                        </p:tgtEl>
                                        <p:attrNameLst>
                                          <p:attrName>style.visibility</p:attrName>
                                        </p:attrNameLst>
                                      </p:cBhvr>
                                      <p:to>
                                        <p:strVal val="visible"/>
                                      </p:to>
                                    </p:set>
                                    <p:animEffect transition="in" filter="wipe(left)">
                                      <p:cBhvr>
                                        <p:cTn id="88" dur="500"/>
                                        <p:tgtEl>
                                          <p:spTgt spid="410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down)">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right)">
                                      <p:cBhvr>
                                        <p:cTn id="98" dur="5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4101"/>
                                        </p:tgtEl>
                                        <p:attrNameLst>
                                          <p:attrName>style.visibility</p:attrName>
                                        </p:attrNameLst>
                                      </p:cBhvr>
                                      <p:to>
                                        <p:strVal val="visible"/>
                                      </p:to>
                                    </p:set>
                                    <p:animEffect transition="in" filter="wipe(up)">
                                      <p:cBhvr>
                                        <p:cTn id="103" dur="500"/>
                                        <p:tgtEl>
                                          <p:spTgt spid="4101"/>
                                        </p:tgtEl>
                                      </p:cBhvr>
                                    </p:animEffect>
                                  </p:childTnLst>
                                </p:cTn>
                              </p:par>
                            </p:childTnLst>
                          </p:cTn>
                        </p:par>
                        <p:par>
                          <p:cTn id="104" fill="hold">
                            <p:stCondLst>
                              <p:cond delay="500"/>
                            </p:stCondLst>
                            <p:childTnLst>
                              <p:par>
                                <p:cTn id="105" presetID="22" presetClass="entr" presetSubtype="4" fill="hold" grpId="0" nodeType="after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down)">
                                      <p:cBhvr>
                                        <p:cTn id="10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descr="Logo_American_Express.jpg"/>
          <p:cNvPicPr>
            <a:picLocks noChangeAspect="1"/>
          </p:cNvPicPr>
          <p:nvPr/>
        </p:nvPicPr>
        <p:blipFill>
          <a:blip r:embed="rId3" cstate="print"/>
          <a:srcRect/>
          <a:stretch>
            <a:fillRect/>
          </a:stretch>
        </p:blipFill>
        <p:spPr bwMode="auto">
          <a:xfrm>
            <a:off x="5410200" y="5486400"/>
            <a:ext cx="1238250" cy="933450"/>
          </a:xfrm>
          <a:prstGeom prst="rect">
            <a:avLst/>
          </a:prstGeom>
          <a:noFill/>
          <a:ln w="9525">
            <a:noFill/>
            <a:miter lim="800000"/>
            <a:headEnd/>
            <a:tailEnd/>
          </a:ln>
        </p:spPr>
      </p:pic>
      <p:pic>
        <p:nvPicPr>
          <p:cNvPr id="96" name="Picture 95" descr="CocaColaLogo.jpg"/>
          <p:cNvPicPr>
            <a:picLocks noChangeAspect="1"/>
          </p:cNvPicPr>
          <p:nvPr/>
        </p:nvPicPr>
        <p:blipFill>
          <a:blip r:embed="rId4" cstate="print"/>
          <a:srcRect/>
          <a:stretch>
            <a:fillRect/>
          </a:stretch>
        </p:blipFill>
        <p:spPr bwMode="auto">
          <a:xfrm>
            <a:off x="442900" y="5243499"/>
            <a:ext cx="1181100" cy="1181100"/>
          </a:xfrm>
          <a:prstGeom prst="rect">
            <a:avLst/>
          </a:prstGeom>
          <a:noFill/>
          <a:ln w="9525">
            <a:noFill/>
            <a:miter lim="800000"/>
            <a:headEnd/>
            <a:tailEnd/>
          </a:ln>
        </p:spPr>
      </p:pic>
      <p:pic>
        <p:nvPicPr>
          <p:cNvPr id="95" name="Content Placeholder 6" descr="KFC Logo.jpg"/>
          <p:cNvPicPr>
            <a:picLocks noChangeAspect="1"/>
          </p:cNvPicPr>
          <p:nvPr/>
        </p:nvPicPr>
        <p:blipFill>
          <a:blip r:embed="rId5" cstate="print"/>
          <a:srcRect/>
          <a:stretch>
            <a:fillRect/>
          </a:stretch>
        </p:blipFill>
        <p:spPr bwMode="auto">
          <a:xfrm>
            <a:off x="7620000" y="0"/>
            <a:ext cx="876300" cy="1343025"/>
          </a:xfrm>
          <a:prstGeom prst="rect">
            <a:avLst/>
          </a:prstGeom>
          <a:noFill/>
          <a:ln w="9525">
            <a:noFill/>
            <a:miter lim="800000"/>
            <a:headEnd/>
            <a:tailEnd/>
          </a:ln>
        </p:spPr>
      </p:pic>
      <p:pic>
        <p:nvPicPr>
          <p:cNvPr id="12290" name="Picture 2" descr="http://images.teamsugar.com/files/users/7/71733/29_2007/sprite.jpg"/>
          <p:cNvPicPr>
            <a:picLocks noChangeAspect="1" noChangeArrowheads="1"/>
          </p:cNvPicPr>
          <p:nvPr/>
        </p:nvPicPr>
        <p:blipFill>
          <a:blip r:embed="rId6" cstate="print"/>
          <a:srcRect t="27500" b="27500"/>
          <a:stretch>
            <a:fillRect/>
          </a:stretch>
        </p:blipFill>
        <p:spPr bwMode="auto">
          <a:xfrm>
            <a:off x="228600" y="228600"/>
            <a:ext cx="1752600" cy="788670"/>
          </a:xfrm>
          <a:prstGeom prst="rect">
            <a:avLst/>
          </a:prstGeom>
          <a:noFill/>
        </p:spPr>
      </p:pic>
      <p:pic>
        <p:nvPicPr>
          <p:cNvPr id="12292" name="Picture 4" descr="http://poland.usembassy.gov/poland/img/assets/12276/frito_logo.jpg"/>
          <p:cNvPicPr>
            <a:picLocks noChangeAspect="1" noChangeArrowheads="1"/>
          </p:cNvPicPr>
          <p:nvPr/>
        </p:nvPicPr>
        <p:blipFill>
          <a:blip r:embed="rId7" cstate="print"/>
          <a:srcRect l="6857" t="7767" r="6286" b="9385"/>
          <a:stretch>
            <a:fillRect/>
          </a:stretch>
        </p:blipFill>
        <p:spPr bwMode="auto">
          <a:xfrm>
            <a:off x="228600" y="1371600"/>
            <a:ext cx="1600200" cy="1347537"/>
          </a:xfrm>
          <a:prstGeom prst="rect">
            <a:avLst/>
          </a:prstGeom>
          <a:noFill/>
        </p:spPr>
      </p:pic>
      <p:pic>
        <p:nvPicPr>
          <p:cNvPr id="12294" name="Picture 6" descr="http://www.carbuyersnotebook.com/wp-content/uploads/2009/04/honda-logo.jpg"/>
          <p:cNvPicPr>
            <a:picLocks noChangeAspect="1" noChangeArrowheads="1"/>
          </p:cNvPicPr>
          <p:nvPr/>
        </p:nvPicPr>
        <p:blipFill>
          <a:blip r:embed="rId8" cstate="print"/>
          <a:srcRect/>
          <a:stretch>
            <a:fillRect/>
          </a:stretch>
        </p:blipFill>
        <p:spPr bwMode="auto">
          <a:xfrm>
            <a:off x="4038600" y="1524000"/>
            <a:ext cx="1466348" cy="990600"/>
          </a:xfrm>
          <a:prstGeom prst="rect">
            <a:avLst/>
          </a:prstGeom>
          <a:noFill/>
        </p:spPr>
      </p:pic>
      <p:pic>
        <p:nvPicPr>
          <p:cNvPr id="12296" name="Picture 8" descr="http://mayfairfoodmarket.com/assets/ORE_IDA_LOGO.jpg"/>
          <p:cNvPicPr>
            <a:picLocks noChangeAspect="1" noChangeArrowheads="1"/>
          </p:cNvPicPr>
          <p:nvPr/>
        </p:nvPicPr>
        <p:blipFill>
          <a:blip r:embed="rId9" cstate="print"/>
          <a:srcRect/>
          <a:stretch>
            <a:fillRect/>
          </a:stretch>
        </p:blipFill>
        <p:spPr bwMode="auto">
          <a:xfrm>
            <a:off x="2438400" y="228600"/>
            <a:ext cx="1676400" cy="834009"/>
          </a:xfrm>
          <a:prstGeom prst="rect">
            <a:avLst/>
          </a:prstGeom>
          <a:noFill/>
        </p:spPr>
      </p:pic>
      <p:pic>
        <p:nvPicPr>
          <p:cNvPr id="12298" name="Picture 10" descr="http://www.smartchoices.ttu.edu/cms_new/files/kellogs.gif"/>
          <p:cNvPicPr>
            <a:picLocks noChangeAspect="1" noChangeArrowheads="1"/>
          </p:cNvPicPr>
          <p:nvPr/>
        </p:nvPicPr>
        <p:blipFill>
          <a:blip r:embed="rId10" cstate="print"/>
          <a:srcRect t="29942" b="30523"/>
          <a:stretch>
            <a:fillRect/>
          </a:stretch>
        </p:blipFill>
        <p:spPr bwMode="auto">
          <a:xfrm>
            <a:off x="4343400" y="228600"/>
            <a:ext cx="2254624" cy="891363"/>
          </a:xfrm>
          <a:prstGeom prst="rect">
            <a:avLst/>
          </a:prstGeom>
          <a:noFill/>
        </p:spPr>
      </p:pic>
      <p:pic>
        <p:nvPicPr>
          <p:cNvPr id="12300" name="Picture 12" descr="http://www.frontrowsportsks.com/NewAddidas.jpg"/>
          <p:cNvPicPr>
            <a:picLocks noChangeAspect="1" noChangeArrowheads="1"/>
          </p:cNvPicPr>
          <p:nvPr/>
        </p:nvPicPr>
        <p:blipFill>
          <a:blip r:embed="rId11" cstate="print"/>
          <a:srcRect/>
          <a:stretch>
            <a:fillRect/>
          </a:stretch>
        </p:blipFill>
        <p:spPr bwMode="auto">
          <a:xfrm>
            <a:off x="2286000" y="1371600"/>
            <a:ext cx="1681843" cy="1143000"/>
          </a:xfrm>
          <a:prstGeom prst="rect">
            <a:avLst/>
          </a:prstGeom>
          <a:noFill/>
        </p:spPr>
      </p:pic>
      <p:sp>
        <p:nvSpPr>
          <p:cNvPr id="10" name="Rectangle 9"/>
          <p:cNvSpPr/>
          <p:nvPr/>
        </p:nvSpPr>
        <p:spPr>
          <a:xfrm>
            <a:off x="381000" y="2286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828800"/>
            <a:ext cx="2057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2743200" y="304800"/>
            <a:ext cx="106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53000" y="0"/>
            <a:ext cx="990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0" y="2057400"/>
            <a:ext cx="1752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96200" y="0"/>
            <a:ext cx="457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2" descr="http://www.clarksmarket.com/Portals/0/Western_Family_Logo.jpg"/>
          <p:cNvPicPr>
            <a:picLocks noChangeAspect="1" noChangeArrowheads="1"/>
          </p:cNvPicPr>
          <p:nvPr/>
        </p:nvPicPr>
        <p:blipFill>
          <a:blip r:embed="rId12" cstate="print"/>
          <a:srcRect l="2856" t="10031" r="2443" b="4702"/>
          <a:stretch>
            <a:fillRect/>
          </a:stretch>
        </p:blipFill>
        <p:spPr bwMode="auto">
          <a:xfrm>
            <a:off x="5638800" y="1600200"/>
            <a:ext cx="1411941" cy="914400"/>
          </a:xfrm>
          <a:prstGeom prst="rect">
            <a:avLst/>
          </a:prstGeom>
          <a:noFill/>
        </p:spPr>
      </p:pic>
      <p:sp>
        <p:nvSpPr>
          <p:cNvPr id="18" name="Rectangle 17"/>
          <p:cNvSpPr/>
          <p:nvPr/>
        </p:nvSpPr>
        <p:spPr>
          <a:xfrm>
            <a:off x="5562600" y="18288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0" descr="http://www.generalmills.com/stream_image.aspx?rid=5119"/>
          <p:cNvPicPr>
            <a:picLocks noChangeAspect="1" noChangeArrowheads="1"/>
          </p:cNvPicPr>
          <p:nvPr/>
        </p:nvPicPr>
        <p:blipFill>
          <a:blip r:embed="rId13" cstate="print"/>
          <a:srcRect/>
          <a:stretch>
            <a:fillRect/>
          </a:stretch>
        </p:blipFill>
        <p:spPr bwMode="auto">
          <a:xfrm>
            <a:off x="7543800" y="1600200"/>
            <a:ext cx="742950" cy="990600"/>
          </a:xfrm>
          <a:prstGeom prst="rect">
            <a:avLst/>
          </a:prstGeom>
          <a:noFill/>
        </p:spPr>
      </p:pic>
      <p:pic>
        <p:nvPicPr>
          <p:cNvPr id="20" name="Picture 4" descr="http://huckleberrystew.files.wordpress.com/2009/08/betty-crocker.jpg"/>
          <p:cNvPicPr>
            <a:picLocks noChangeAspect="1" noChangeArrowheads="1"/>
          </p:cNvPicPr>
          <p:nvPr/>
        </p:nvPicPr>
        <p:blipFill>
          <a:blip r:embed="rId14" cstate="print"/>
          <a:srcRect t="22389" b="18944"/>
          <a:stretch>
            <a:fillRect/>
          </a:stretch>
        </p:blipFill>
        <p:spPr bwMode="auto">
          <a:xfrm>
            <a:off x="304800" y="3048000"/>
            <a:ext cx="1731818" cy="762000"/>
          </a:xfrm>
          <a:prstGeom prst="rect">
            <a:avLst/>
          </a:prstGeom>
          <a:noFill/>
        </p:spPr>
      </p:pic>
      <p:sp>
        <p:nvSpPr>
          <p:cNvPr id="21" name="Rectangle 20"/>
          <p:cNvSpPr/>
          <p:nvPr/>
        </p:nvSpPr>
        <p:spPr>
          <a:xfrm>
            <a:off x="1066800" y="32004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descr="http://www.myfreecarlayouts.com/images/Car%20Layouts/Chevrolet/chevy%20logo.gif"/>
          <p:cNvPicPr>
            <a:picLocks noChangeAspect="1" noChangeArrowheads="1"/>
          </p:cNvPicPr>
          <p:nvPr/>
        </p:nvPicPr>
        <p:blipFill>
          <a:blip r:embed="rId15" cstate="print"/>
          <a:srcRect l="20843" r="22985" b="48148"/>
          <a:stretch>
            <a:fillRect/>
          </a:stretch>
        </p:blipFill>
        <p:spPr bwMode="auto">
          <a:xfrm>
            <a:off x="2667000" y="3124200"/>
            <a:ext cx="1524000" cy="711200"/>
          </a:xfrm>
          <a:prstGeom prst="rect">
            <a:avLst/>
          </a:prstGeom>
          <a:noFill/>
        </p:spPr>
      </p:pic>
      <p:pic>
        <p:nvPicPr>
          <p:cNvPr id="23" name="Picture 6" descr="http://mayfairfoodmarket.com/assets/Oceanspray.jpg"/>
          <p:cNvPicPr>
            <a:picLocks noChangeAspect="1" noChangeArrowheads="1"/>
          </p:cNvPicPr>
          <p:nvPr/>
        </p:nvPicPr>
        <p:blipFill>
          <a:blip r:embed="rId16" cstate="print"/>
          <a:srcRect l="5693" t="9770" r="5329" b="11233"/>
          <a:stretch>
            <a:fillRect/>
          </a:stretch>
        </p:blipFill>
        <p:spPr bwMode="auto">
          <a:xfrm>
            <a:off x="4876800" y="3048000"/>
            <a:ext cx="1354667" cy="762000"/>
          </a:xfrm>
          <a:prstGeom prst="rect">
            <a:avLst/>
          </a:prstGeom>
          <a:noFill/>
        </p:spPr>
      </p:pic>
      <p:sp>
        <p:nvSpPr>
          <p:cNvPr id="24" name="Rectangle 23"/>
          <p:cNvSpPr/>
          <p:nvPr/>
        </p:nvSpPr>
        <p:spPr>
          <a:xfrm>
            <a:off x="4800600" y="3505200"/>
            <a:ext cx="1447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descr="http://www.smuckers.ca/img/smuckers_logo.jpg"/>
          <p:cNvPicPr>
            <a:picLocks noChangeAspect="1" noChangeArrowheads="1"/>
          </p:cNvPicPr>
          <p:nvPr/>
        </p:nvPicPr>
        <p:blipFill>
          <a:blip r:embed="rId17" cstate="print"/>
          <a:srcRect/>
          <a:stretch>
            <a:fillRect/>
          </a:stretch>
        </p:blipFill>
        <p:spPr bwMode="auto">
          <a:xfrm>
            <a:off x="7010400" y="3276600"/>
            <a:ext cx="1791627" cy="609600"/>
          </a:xfrm>
          <a:prstGeom prst="rect">
            <a:avLst/>
          </a:prstGeom>
          <a:noFill/>
        </p:spPr>
      </p:pic>
      <p:sp>
        <p:nvSpPr>
          <p:cNvPr id="26" name="Rectangle 25"/>
          <p:cNvSpPr/>
          <p:nvPr/>
        </p:nvSpPr>
        <p:spPr>
          <a:xfrm>
            <a:off x="7239000" y="320040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6" descr="http://www.topnews.in/files/sony_logo_1.jpg"/>
          <p:cNvPicPr>
            <a:picLocks noChangeAspect="1" noChangeArrowheads="1"/>
          </p:cNvPicPr>
          <p:nvPr/>
        </p:nvPicPr>
        <p:blipFill>
          <a:blip r:embed="rId18" cstate="print"/>
          <a:srcRect t="30000" b="40000"/>
          <a:stretch>
            <a:fillRect/>
          </a:stretch>
        </p:blipFill>
        <p:spPr bwMode="auto">
          <a:xfrm>
            <a:off x="228600" y="4267200"/>
            <a:ext cx="1905000" cy="381000"/>
          </a:xfrm>
          <a:prstGeom prst="rect">
            <a:avLst/>
          </a:prstGeom>
          <a:noFill/>
        </p:spPr>
      </p:pic>
      <p:sp>
        <p:nvSpPr>
          <p:cNvPr id="28" name="Rectangle 27"/>
          <p:cNvSpPr/>
          <p:nvPr/>
        </p:nvSpPr>
        <p:spPr>
          <a:xfrm>
            <a:off x="1143000" y="41910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 y="44958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29200" y="5715000"/>
            <a:ext cx="1600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descr="http://bizbox.slate.com/blog/google.jpg"/>
          <p:cNvPicPr>
            <a:picLocks noChangeAspect="1" noChangeArrowheads="1"/>
          </p:cNvPicPr>
          <p:nvPr/>
        </p:nvPicPr>
        <p:blipFill>
          <a:blip r:embed="rId19" cstate="print"/>
          <a:srcRect t="26666" b="25334"/>
          <a:stretch>
            <a:fillRect/>
          </a:stretch>
        </p:blipFill>
        <p:spPr bwMode="auto">
          <a:xfrm>
            <a:off x="2971800" y="4267200"/>
            <a:ext cx="2024062" cy="685800"/>
          </a:xfrm>
          <a:prstGeom prst="rect">
            <a:avLst/>
          </a:prstGeom>
          <a:noFill/>
        </p:spPr>
      </p:pic>
      <p:sp>
        <p:nvSpPr>
          <p:cNvPr id="33" name="Rectangle 32"/>
          <p:cNvSpPr/>
          <p:nvPr/>
        </p:nvSpPr>
        <p:spPr>
          <a:xfrm>
            <a:off x="4114800" y="4191000"/>
            <a:ext cx="990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48000" y="4267200"/>
            <a:ext cx="609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descr="http://jonesview.files.wordpress.com/2008/05/staples.jpg"/>
          <p:cNvPicPr>
            <a:picLocks noChangeAspect="1" noChangeArrowheads="1"/>
          </p:cNvPicPr>
          <p:nvPr/>
        </p:nvPicPr>
        <p:blipFill>
          <a:blip r:embed="rId20" cstate="print"/>
          <a:srcRect/>
          <a:stretch>
            <a:fillRect/>
          </a:stretch>
        </p:blipFill>
        <p:spPr bwMode="auto">
          <a:xfrm>
            <a:off x="5334000" y="4191000"/>
            <a:ext cx="1683139" cy="838717"/>
          </a:xfrm>
          <a:prstGeom prst="rect">
            <a:avLst/>
          </a:prstGeom>
          <a:noFill/>
        </p:spPr>
      </p:pic>
      <p:sp>
        <p:nvSpPr>
          <p:cNvPr id="36" name="Rectangle 35"/>
          <p:cNvSpPr/>
          <p:nvPr/>
        </p:nvSpPr>
        <p:spPr>
          <a:xfrm rot="21277091">
            <a:off x="5654235" y="4393041"/>
            <a:ext cx="1076390" cy="37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0" descr="http://www.masgrafx.com/masgrafxracing/modules/Downloads/shots/temp/5557.jpg"/>
          <p:cNvPicPr>
            <a:picLocks noChangeAspect="1" noChangeArrowheads="1"/>
          </p:cNvPicPr>
          <p:nvPr/>
        </p:nvPicPr>
        <p:blipFill>
          <a:blip r:embed="rId21" cstate="print"/>
          <a:srcRect l="2884" t="19143" b="34738"/>
          <a:stretch>
            <a:fillRect/>
          </a:stretch>
        </p:blipFill>
        <p:spPr bwMode="auto">
          <a:xfrm>
            <a:off x="2438400" y="5334000"/>
            <a:ext cx="2138240" cy="762000"/>
          </a:xfrm>
          <a:prstGeom prst="rect">
            <a:avLst/>
          </a:prstGeom>
          <a:noFill/>
        </p:spPr>
      </p:pic>
      <p:sp>
        <p:nvSpPr>
          <p:cNvPr id="38" name="Rectangle 37"/>
          <p:cNvSpPr/>
          <p:nvPr/>
        </p:nvSpPr>
        <p:spPr>
          <a:xfrm>
            <a:off x="2438400" y="57912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8" descr="http://www.pastthepressbox.com/uploads/image/nba%20logo.png"/>
          <p:cNvPicPr>
            <a:picLocks noChangeAspect="1" noChangeArrowheads="1"/>
          </p:cNvPicPr>
          <p:nvPr/>
        </p:nvPicPr>
        <p:blipFill>
          <a:blip r:embed="rId22" cstate="print"/>
          <a:srcRect/>
          <a:stretch>
            <a:fillRect/>
          </a:stretch>
        </p:blipFill>
        <p:spPr bwMode="auto">
          <a:xfrm>
            <a:off x="7772400" y="4800600"/>
            <a:ext cx="819150" cy="1757625"/>
          </a:xfrm>
          <a:prstGeom prst="rect">
            <a:avLst/>
          </a:prstGeom>
          <a:noFill/>
        </p:spPr>
      </p:pic>
      <p:sp>
        <p:nvSpPr>
          <p:cNvPr id="42" name="Rectangle 41"/>
          <p:cNvSpPr/>
          <p:nvPr/>
        </p:nvSpPr>
        <p:spPr>
          <a:xfrm>
            <a:off x="7848600" y="48768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848600" y="61722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001000" y="5867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153400" y="5486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305800" y="5105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82000" y="48006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458200" y="55626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229600" y="6248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382000" y="5867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V="1">
            <a:off x="7848600" y="541020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0" y="914400"/>
            <a:ext cx="1905000" cy="369332"/>
          </a:xfrm>
          <a:prstGeom prst="rect">
            <a:avLst/>
          </a:prstGeom>
          <a:noFill/>
        </p:spPr>
        <p:txBody>
          <a:bodyPr wrap="square" rtlCol="0">
            <a:spAutoFit/>
          </a:bodyPr>
          <a:lstStyle/>
          <a:p>
            <a:r>
              <a:rPr lang="en-US" dirty="0" smtClean="0"/>
              <a:t>a. ____________</a:t>
            </a:r>
            <a:endParaRPr lang="en-US" dirty="0"/>
          </a:p>
        </p:txBody>
      </p:sp>
      <p:sp>
        <p:nvSpPr>
          <p:cNvPr id="54" name="Rectangle 53"/>
          <p:cNvSpPr/>
          <p:nvPr/>
        </p:nvSpPr>
        <p:spPr>
          <a:xfrm>
            <a:off x="1447800" y="5334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343400" y="6858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153400" y="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990600" y="2286000"/>
            <a:ext cx="914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743200" y="1752600"/>
            <a:ext cx="83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91000" y="19812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00800" y="15240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772400" y="1905000"/>
            <a:ext cx="76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33400" y="3124200"/>
            <a:ext cx="381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295400" y="3352800"/>
            <a:ext cx="381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895600" y="2971800"/>
            <a:ext cx="914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876800" y="3048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562600" y="5791200"/>
            <a:ext cx="76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505200" y="38862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048000" y="54102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0" y="5562600"/>
            <a:ext cx="1905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543800" y="4953000"/>
            <a:ext cx="1600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7315200" y="5715000"/>
            <a:ext cx="1600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239000" y="6096000"/>
            <a:ext cx="1600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315200" y="6324600"/>
            <a:ext cx="1600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2362200" y="990600"/>
            <a:ext cx="1905000" cy="369332"/>
          </a:xfrm>
          <a:prstGeom prst="rect">
            <a:avLst/>
          </a:prstGeom>
          <a:noFill/>
        </p:spPr>
        <p:txBody>
          <a:bodyPr wrap="square" rtlCol="0">
            <a:spAutoFit/>
          </a:bodyPr>
          <a:lstStyle/>
          <a:p>
            <a:r>
              <a:rPr lang="en-US" dirty="0"/>
              <a:t>b</a:t>
            </a:r>
            <a:r>
              <a:rPr lang="en-US" dirty="0" smtClean="0"/>
              <a:t>. ____________</a:t>
            </a:r>
            <a:endParaRPr lang="en-US" dirty="0"/>
          </a:p>
        </p:txBody>
      </p:sp>
      <p:sp>
        <p:nvSpPr>
          <p:cNvPr id="77" name="TextBox 76"/>
          <p:cNvSpPr txBox="1"/>
          <p:nvPr/>
        </p:nvSpPr>
        <p:spPr>
          <a:xfrm>
            <a:off x="4495800" y="1143000"/>
            <a:ext cx="1905000" cy="369332"/>
          </a:xfrm>
          <a:prstGeom prst="rect">
            <a:avLst/>
          </a:prstGeom>
          <a:noFill/>
        </p:spPr>
        <p:txBody>
          <a:bodyPr wrap="square" rtlCol="0">
            <a:spAutoFit/>
          </a:bodyPr>
          <a:lstStyle/>
          <a:p>
            <a:r>
              <a:rPr lang="en-US" dirty="0" smtClean="0"/>
              <a:t>c. ____________</a:t>
            </a:r>
            <a:endParaRPr lang="en-US" dirty="0"/>
          </a:p>
        </p:txBody>
      </p:sp>
      <p:sp>
        <p:nvSpPr>
          <p:cNvPr id="78" name="TextBox 77"/>
          <p:cNvSpPr txBox="1"/>
          <p:nvPr/>
        </p:nvSpPr>
        <p:spPr>
          <a:xfrm>
            <a:off x="7010400" y="990600"/>
            <a:ext cx="1905000" cy="369332"/>
          </a:xfrm>
          <a:prstGeom prst="rect">
            <a:avLst/>
          </a:prstGeom>
          <a:noFill/>
        </p:spPr>
        <p:txBody>
          <a:bodyPr wrap="square" rtlCol="0">
            <a:spAutoFit/>
          </a:bodyPr>
          <a:lstStyle/>
          <a:p>
            <a:r>
              <a:rPr lang="en-US" dirty="0"/>
              <a:t>d</a:t>
            </a:r>
            <a:r>
              <a:rPr lang="en-US" dirty="0" smtClean="0"/>
              <a:t>. ____________</a:t>
            </a:r>
            <a:endParaRPr lang="en-US" dirty="0"/>
          </a:p>
        </p:txBody>
      </p:sp>
      <p:sp>
        <p:nvSpPr>
          <p:cNvPr id="79" name="TextBox 78"/>
          <p:cNvSpPr txBox="1"/>
          <p:nvPr/>
        </p:nvSpPr>
        <p:spPr>
          <a:xfrm>
            <a:off x="0" y="2743200"/>
            <a:ext cx="1905000" cy="369332"/>
          </a:xfrm>
          <a:prstGeom prst="rect">
            <a:avLst/>
          </a:prstGeom>
          <a:noFill/>
        </p:spPr>
        <p:txBody>
          <a:bodyPr wrap="square" rtlCol="0">
            <a:spAutoFit/>
          </a:bodyPr>
          <a:lstStyle/>
          <a:p>
            <a:r>
              <a:rPr lang="en-US" dirty="0"/>
              <a:t>e</a:t>
            </a:r>
            <a:r>
              <a:rPr lang="en-US" dirty="0" smtClean="0"/>
              <a:t>. ____________</a:t>
            </a:r>
            <a:endParaRPr lang="en-US" dirty="0"/>
          </a:p>
        </p:txBody>
      </p:sp>
      <p:sp>
        <p:nvSpPr>
          <p:cNvPr id="80" name="TextBox 79"/>
          <p:cNvSpPr txBox="1"/>
          <p:nvPr/>
        </p:nvSpPr>
        <p:spPr>
          <a:xfrm>
            <a:off x="2133600" y="2133600"/>
            <a:ext cx="1905000" cy="369332"/>
          </a:xfrm>
          <a:prstGeom prst="rect">
            <a:avLst/>
          </a:prstGeom>
          <a:noFill/>
        </p:spPr>
        <p:txBody>
          <a:bodyPr wrap="square" rtlCol="0">
            <a:spAutoFit/>
          </a:bodyPr>
          <a:lstStyle/>
          <a:p>
            <a:r>
              <a:rPr lang="en-US" dirty="0"/>
              <a:t>f</a:t>
            </a:r>
            <a:r>
              <a:rPr lang="en-US" dirty="0" smtClean="0"/>
              <a:t>. ____________</a:t>
            </a:r>
            <a:endParaRPr lang="en-US" dirty="0"/>
          </a:p>
        </p:txBody>
      </p:sp>
      <p:sp>
        <p:nvSpPr>
          <p:cNvPr id="81" name="TextBox 80"/>
          <p:cNvSpPr txBox="1"/>
          <p:nvPr/>
        </p:nvSpPr>
        <p:spPr>
          <a:xfrm>
            <a:off x="3733800" y="2667000"/>
            <a:ext cx="1905000" cy="369332"/>
          </a:xfrm>
          <a:prstGeom prst="rect">
            <a:avLst/>
          </a:prstGeom>
          <a:noFill/>
        </p:spPr>
        <p:txBody>
          <a:bodyPr wrap="square" rtlCol="0">
            <a:spAutoFit/>
          </a:bodyPr>
          <a:lstStyle/>
          <a:p>
            <a:r>
              <a:rPr lang="en-US" dirty="0"/>
              <a:t>g</a:t>
            </a:r>
            <a:r>
              <a:rPr lang="en-US" dirty="0" smtClean="0"/>
              <a:t>. ____________</a:t>
            </a:r>
            <a:endParaRPr lang="en-US" dirty="0"/>
          </a:p>
        </p:txBody>
      </p:sp>
      <p:sp>
        <p:nvSpPr>
          <p:cNvPr id="82" name="TextBox 81"/>
          <p:cNvSpPr txBox="1"/>
          <p:nvPr/>
        </p:nvSpPr>
        <p:spPr>
          <a:xfrm>
            <a:off x="5410200" y="2514600"/>
            <a:ext cx="1905000" cy="369332"/>
          </a:xfrm>
          <a:prstGeom prst="rect">
            <a:avLst/>
          </a:prstGeom>
          <a:noFill/>
        </p:spPr>
        <p:txBody>
          <a:bodyPr wrap="square" rtlCol="0">
            <a:spAutoFit/>
          </a:bodyPr>
          <a:lstStyle/>
          <a:p>
            <a:r>
              <a:rPr lang="en-US" dirty="0"/>
              <a:t>h</a:t>
            </a:r>
            <a:r>
              <a:rPr lang="en-US" dirty="0" smtClean="0"/>
              <a:t>. ____________</a:t>
            </a:r>
            <a:endParaRPr lang="en-US" dirty="0"/>
          </a:p>
        </p:txBody>
      </p:sp>
      <p:sp>
        <p:nvSpPr>
          <p:cNvPr id="83" name="TextBox 82"/>
          <p:cNvSpPr txBox="1"/>
          <p:nvPr/>
        </p:nvSpPr>
        <p:spPr>
          <a:xfrm>
            <a:off x="7239000" y="2590800"/>
            <a:ext cx="1905000" cy="369332"/>
          </a:xfrm>
          <a:prstGeom prst="rect">
            <a:avLst/>
          </a:prstGeom>
          <a:noFill/>
        </p:spPr>
        <p:txBody>
          <a:bodyPr wrap="square" rtlCol="0">
            <a:spAutoFit/>
          </a:bodyPr>
          <a:lstStyle/>
          <a:p>
            <a:r>
              <a:rPr lang="en-US" dirty="0"/>
              <a:t>i</a:t>
            </a:r>
            <a:r>
              <a:rPr lang="en-US" dirty="0" smtClean="0"/>
              <a:t>. ____________</a:t>
            </a:r>
            <a:endParaRPr lang="en-US" dirty="0"/>
          </a:p>
        </p:txBody>
      </p:sp>
      <p:sp>
        <p:nvSpPr>
          <p:cNvPr id="84" name="TextBox 83"/>
          <p:cNvSpPr txBox="1"/>
          <p:nvPr/>
        </p:nvSpPr>
        <p:spPr>
          <a:xfrm>
            <a:off x="152400" y="3810000"/>
            <a:ext cx="1905000" cy="369332"/>
          </a:xfrm>
          <a:prstGeom prst="rect">
            <a:avLst/>
          </a:prstGeom>
          <a:noFill/>
        </p:spPr>
        <p:txBody>
          <a:bodyPr wrap="square" rtlCol="0">
            <a:spAutoFit/>
          </a:bodyPr>
          <a:lstStyle/>
          <a:p>
            <a:r>
              <a:rPr lang="en-US" dirty="0"/>
              <a:t>j</a:t>
            </a:r>
            <a:r>
              <a:rPr lang="en-US" dirty="0" smtClean="0"/>
              <a:t>. ____________</a:t>
            </a:r>
            <a:endParaRPr lang="en-US" dirty="0"/>
          </a:p>
        </p:txBody>
      </p:sp>
      <p:sp>
        <p:nvSpPr>
          <p:cNvPr id="85" name="TextBox 84"/>
          <p:cNvSpPr txBox="1"/>
          <p:nvPr/>
        </p:nvSpPr>
        <p:spPr>
          <a:xfrm>
            <a:off x="2362200" y="3810000"/>
            <a:ext cx="1905000" cy="369332"/>
          </a:xfrm>
          <a:prstGeom prst="rect">
            <a:avLst/>
          </a:prstGeom>
          <a:noFill/>
        </p:spPr>
        <p:txBody>
          <a:bodyPr wrap="square" rtlCol="0">
            <a:spAutoFit/>
          </a:bodyPr>
          <a:lstStyle/>
          <a:p>
            <a:r>
              <a:rPr lang="en-US" dirty="0"/>
              <a:t>k</a:t>
            </a:r>
            <a:r>
              <a:rPr lang="en-US" dirty="0" smtClean="0"/>
              <a:t>. ____________</a:t>
            </a:r>
            <a:endParaRPr lang="en-US" dirty="0"/>
          </a:p>
        </p:txBody>
      </p:sp>
      <p:sp>
        <p:nvSpPr>
          <p:cNvPr id="86" name="TextBox 85"/>
          <p:cNvSpPr txBox="1"/>
          <p:nvPr/>
        </p:nvSpPr>
        <p:spPr>
          <a:xfrm>
            <a:off x="4724400" y="3581400"/>
            <a:ext cx="1905000" cy="369332"/>
          </a:xfrm>
          <a:prstGeom prst="rect">
            <a:avLst/>
          </a:prstGeom>
          <a:noFill/>
        </p:spPr>
        <p:txBody>
          <a:bodyPr wrap="square" rtlCol="0">
            <a:spAutoFit/>
          </a:bodyPr>
          <a:lstStyle/>
          <a:p>
            <a:r>
              <a:rPr lang="en-US" dirty="0"/>
              <a:t>l</a:t>
            </a:r>
            <a:r>
              <a:rPr lang="en-US" dirty="0" smtClean="0"/>
              <a:t>. ____________</a:t>
            </a:r>
            <a:endParaRPr lang="en-US" dirty="0"/>
          </a:p>
        </p:txBody>
      </p:sp>
      <p:sp>
        <p:nvSpPr>
          <p:cNvPr id="87" name="TextBox 86"/>
          <p:cNvSpPr txBox="1"/>
          <p:nvPr/>
        </p:nvSpPr>
        <p:spPr>
          <a:xfrm>
            <a:off x="6934200" y="3886200"/>
            <a:ext cx="1905000" cy="369332"/>
          </a:xfrm>
          <a:prstGeom prst="rect">
            <a:avLst/>
          </a:prstGeom>
          <a:noFill/>
        </p:spPr>
        <p:txBody>
          <a:bodyPr wrap="square" rtlCol="0">
            <a:spAutoFit/>
          </a:bodyPr>
          <a:lstStyle/>
          <a:p>
            <a:r>
              <a:rPr lang="en-US" dirty="0"/>
              <a:t>m</a:t>
            </a:r>
            <a:r>
              <a:rPr lang="en-US" dirty="0" smtClean="0"/>
              <a:t>. ____________</a:t>
            </a:r>
            <a:endParaRPr lang="en-US" dirty="0"/>
          </a:p>
        </p:txBody>
      </p:sp>
      <p:sp>
        <p:nvSpPr>
          <p:cNvPr id="88" name="TextBox 87"/>
          <p:cNvSpPr txBox="1"/>
          <p:nvPr/>
        </p:nvSpPr>
        <p:spPr>
          <a:xfrm>
            <a:off x="5029200" y="6324600"/>
            <a:ext cx="1905000" cy="369332"/>
          </a:xfrm>
          <a:prstGeom prst="rect">
            <a:avLst/>
          </a:prstGeom>
          <a:noFill/>
        </p:spPr>
        <p:txBody>
          <a:bodyPr wrap="square" rtlCol="0">
            <a:spAutoFit/>
          </a:bodyPr>
          <a:lstStyle/>
          <a:p>
            <a:r>
              <a:rPr lang="en-US" dirty="0"/>
              <a:t>r</a:t>
            </a:r>
            <a:r>
              <a:rPr lang="en-US" dirty="0" smtClean="0"/>
              <a:t>. ____________</a:t>
            </a:r>
            <a:endParaRPr lang="en-US" dirty="0"/>
          </a:p>
        </p:txBody>
      </p:sp>
      <p:sp>
        <p:nvSpPr>
          <p:cNvPr id="89" name="TextBox 88"/>
          <p:cNvSpPr txBox="1"/>
          <p:nvPr/>
        </p:nvSpPr>
        <p:spPr>
          <a:xfrm>
            <a:off x="0" y="4800600"/>
            <a:ext cx="1905000" cy="369332"/>
          </a:xfrm>
          <a:prstGeom prst="rect">
            <a:avLst/>
          </a:prstGeom>
          <a:noFill/>
        </p:spPr>
        <p:txBody>
          <a:bodyPr wrap="square" rtlCol="0">
            <a:spAutoFit/>
          </a:bodyPr>
          <a:lstStyle/>
          <a:p>
            <a:r>
              <a:rPr lang="en-US" dirty="0"/>
              <a:t>n</a:t>
            </a:r>
            <a:r>
              <a:rPr lang="en-US" dirty="0" smtClean="0"/>
              <a:t>. ____________</a:t>
            </a:r>
            <a:endParaRPr lang="en-US" dirty="0"/>
          </a:p>
        </p:txBody>
      </p:sp>
      <p:sp>
        <p:nvSpPr>
          <p:cNvPr id="90" name="TextBox 89"/>
          <p:cNvSpPr txBox="1"/>
          <p:nvPr/>
        </p:nvSpPr>
        <p:spPr>
          <a:xfrm>
            <a:off x="3048000" y="4876800"/>
            <a:ext cx="1905000" cy="369332"/>
          </a:xfrm>
          <a:prstGeom prst="rect">
            <a:avLst/>
          </a:prstGeom>
          <a:noFill/>
        </p:spPr>
        <p:txBody>
          <a:bodyPr wrap="square" rtlCol="0">
            <a:spAutoFit/>
          </a:bodyPr>
          <a:lstStyle/>
          <a:p>
            <a:r>
              <a:rPr lang="en-US" dirty="0"/>
              <a:t>n</a:t>
            </a:r>
            <a:r>
              <a:rPr lang="en-US" dirty="0" smtClean="0"/>
              <a:t>. ____________</a:t>
            </a:r>
            <a:endParaRPr lang="en-US" dirty="0"/>
          </a:p>
        </p:txBody>
      </p:sp>
      <p:sp>
        <p:nvSpPr>
          <p:cNvPr id="91" name="TextBox 90"/>
          <p:cNvSpPr txBox="1"/>
          <p:nvPr/>
        </p:nvSpPr>
        <p:spPr>
          <a:xfrm>
            <a:off x="5257800" y="5029200"/>
            <a:ext cx="1905000" cy="369332"/>
          </a:xfrm>
          <a:prstGeom prst="rect">
            <a:avLst/>
          </a:prstGeom>
          <a:noFill/>
        </p:spPr>
        <p:txBody>
          <a:bodyPr wrap="square" rtlCol="0">
            <a:spAutoFit/>
          </a:bodyPr>
          <a:lstStyle/>
          <a:p>
            <a:r>
              <a:rPr lang="en-US" dirty="0"/>
              <a:t>o</a:t>
            </a:r>
            <a:r>
              <a:rPr lang="en-US" dirty="0" smtClean="0"/>
              <a:t>. ____________</a:t>
            </a:r>
            <a:endParaRPr lang="en-US" dirty="0"/>
          </a:p>
        </p:txBody>
      </p:sp>
      <p:sp>
        <p:nvSpPr>
          <p:cNvPr id="92" name="TextBox 91"/>
          <p:cNvSpPr txBox="1"/>
          <p:nvPr/>
        </p:nvSpPr>
        <p:spPr>
          <a:xfrm>
            <a:off x="2514600" y="6096000"/>
            <a:ext cx="1905000" cy="369332"/>
          </a:xfrm>
          <a:prstGeom prst="rect">
            <a:avLst/>
          </a:prstGeom>
          <a:noFill/>
        </p:spPr>
        <p:txBody>
          <a:bodyPr wrap="square" rtlCol="0">
            <a:spAutoFit/>
          </a:bodyPr>
          <a:lstStyle/>
          <a:p>
            <a:r>
              <a:rPr lang="en-US" dirty="0"/>
              <a:t>q</a:t>
            </a:r>
            <a:r>
              <a:rPr lang="en-US" dirty="0" smtClean="0"/>
              <a:t>. ____________</a:t>
            </a:r>
            <a:endParaRPr lang="en-US" dirty="0"/>
          </a:p>
        </p:txBody>
      </p:sp>
      <p:sp>
        <p:nvSpPr>
          <p:cNvPr id="93" name="TextBox 92"/>
          <p:cNvSpPr txBox="1"/>
          <p:nvPr/>
        </p:nvSpPr>
        <p:spPr>
          <a:xfrm>
            <a:off x="0" y="6248400"/>
            <a:ext cx="1905000" cy="369332"/>
          </a:xfrm>
          <a:prstGeom prst="rect">
            <a:avLst/>
          </a:prstGeom>
          <a:noFill/>
        </p:spPr>
        <p:txBody>
          <a:bodyPr wrap="square" rtlCol="0">
            <a:spAutoFit/>
          </a:bodyPr>
          <a:lstStyle/>
          <a:p>
            <a:r>
              <a:rPr lang="en-US" dirty="0"/>
              <a:t>p</a:t>
            </a:r>
            <a:r>
              <a:rPr lang="en-US" dirty="0" smtClean="0"/>
              <a:t>. ____________</a:t>
            </a:r>
            <a:endParaRPr lang="en-US" dirty="0"/>
          </a:p>
        </p:txBody>
      </p:sp>
      <p:sp>
        <p:nvSpPr>
          <p:cNvPr id="94" name="TextBox 93"/>
          <p:cNvSpPr txBox="1"/>
          <p:nvPr/>
        </p:nvSpPr>
        <p:spPr>
          <a:xfrm>
            <a:off x="7239000" y="6488668"/>
            <a:ext cx="1905000" cy="369332"/>
          </a:xfrm>
          <a:prstGeom prst="rect">
            <a:avLst/>
          </a:prstGeom>
          <a:noFill/>
        </p:spPr>
        <p:txBody>
          <a:bodyPr wrap="square" rtlCol="0">
            <a:spAutoFit/>
          </a:bodyPr>
          <a:lstStyle/>
          <a:p>
            <a:r>
              <a:rPr lang="en-US" dirty="0"/>
              <a:t>s</a:t>
            </a:r>
            <a:r>
              <a:rPr lang="en-US" dirty="0" smtClean="0"/>
              <a:t>. ____________</a:t>
            </a:r>
            <a:endParaRPr lang="en-US" dirty="0"/>
          </a:p>
        </p:txBody>
      </p:sp>
      <p:sp>
        <p:nvSpPr>
          <p:cNvPr id="40" name="Rectangle 39"/>
          <p:cNvSpPr/>
          <p:nvPr/>
        </p:nvSpPr>
        <p:spPr>
          <a:xfrm>
            <a:off x="609600" y="5181600"/>
            <a:ext cx="685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ppt_x"/>
                                          </p:val>
                                        </p:tav>
                                        <p:tav tm="100000">
                                          <p:val>
                                            <p:strVal val="#ppt_x"/>
                                          </p:val>
                                        </p:tav>
                                      </p:tavLst>
                                    </p:anim>
                                    <p:anim calcmode="lin" valueType="num">
                                      <p:cBhvr additive="base">
                                        <p:cTn id="14"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Logo_American_Express.jpg"/>
          <p:cNvPicPr>
            <a:picLocks noChangeAspect="1"/>
          </p:cNvPicPr>
          <p:nvPr/>
        </p:nvPicPr>
        <p:blipFill>
          <a:blip r:embed="rId3" cstate="print"/>
          <a:srcRect/>
          <a:stretch>
            <a:fillRect/>
          </a:stretch>
        </p:blipFill>
        <p:spPr bwMode="auto">
          <a:xfrm>
            <a:off x="5334000" y="5486400"/>
            <a:ext cx="1238250" cy="933450"/>
          </a:xfrm>
          <a:prstGeom prst="rect">
            <a:avLst/>
          </a:prstGeom>
          <a:noFill/>
          <a:ln w="9525">
            <a:noFill/>
            <a:miter lim="800000"/>
            <a:headEnd/>
            <a:tailEnd/>
          </a:ln>
        </p:spPr>
      </p:pic>
      <p:pic>
        <p:nvPicPr>
          <p:cNvPr id="96" name="Picture 95" descr="CocaColaLogo.jpg"/>
          <p:cNvPicPr>
            <a:picLocks noChangeAspect="1"/>
          </p:cNvPicPr>
          <p:nvPr/>
        </p:nvPicPr>
        <p:blipFill>
          <a:blip r:embed="rId4" cstate="print"/>
          <a:srcRect/>
          <a:stretch>
            <a:fillRect/>
          </a:stretch>
        </p:blipFill>
        <p:spPr bwMode="auto">
          <a:xfrm>
            <a:off x="442900" y="5243499"/>
            <a:ext cx="1181100" cy="1181100"/>
          </a:xfrm>
          <a:prstGeom prst="rect">
            <a:avLst/>
          </a:prstGeom>
          <a:noFill/>
          <a:ln w="9525">
            <a:noFill/>
            <a:miter lim="800000"/>
            <a:headEnd/>
            <a:tailEnd/>
          </a:ln>
        </p:spPr>
      </p:pic>
      <p:pic>
        <p:nvPicPr>
          <p:cNvPr id="95" name="Content Placeholder 6" descr="KFC Logo.jpg"/>
          <p:cNvPicPr>
            <a:picLocks noChangeAspect="1"/>
          </p:cNvPicPr>
          <p:nvPr/>
        </p:nvPicPr>
        <p:blipFill>
          <a:blip r:embed="rId5" cstate="print"/>
          <a:srcRect/>
          <a:stretch>
            <a:fillRect/>
          </a:stretch>
        </p:blipFill>
        <p:spPr bwMode="auto">
          <a:xfrm>
            <a:off x="7620000" y="0"/>
            <a:ext cx="876300" cy="1343025"/>
          </a:xfrm>
          <a:prstGeom prst="rect">
            <a:avLst/>
          </a:prstGeom>
          <a:noFill/>
          <a:ln w="9525">
            <a:noFill/>
            <a:miter lim="800000"/>
            <a:headEnd/>
            <a:tailEnd/>
          </a:ln>
        </p:spPr>
      </p:pic>
      <p:pic>
        <p:nvPicPr>
          <p:cNvPr id="12290" name="Picture 2" descr="http://images.teamsugar.com/files/users/7/71733/29_2007/sprite.jpg"/>
          <p:cNvPicPr>
            <a:picLocks noChangeAspect="1" noChangeArrowheads="1"/>
          </p:cNvPicPr>
          <p:nvPr/>
        </p:nvPicPr>
        <p:blipFill>
          <a:blip r:embed="rId6" cstate="print"/>
          <a:srcRect t="27500" b="27500"/>
          <a:stretch>
            <a:fillRect/>
          </a:stretch>
        </p:blipFill>
        <p:spPr bwMode="auto">
          <a:xfrm>
            <a:off x="228600" y="228600"/>
            <a:ext cx="1752600" cy="788670"/>
          </a:xfrm>
          <a:prstGeom prst="rect">
            <a:avLst/>
          </a:prstGeom>
          <a:noFill/>
        </p:spPr>
      </p:pic>
      <p:pic>
        <p:nvPicPr>
          <p:cNvPr id="12292" name="Picture 4" descr="http://poland.usembassy.gov/poland/img/assets/12276/frito_logo.jpg"/>
          <p:cNvPicPr>
            <a:picLocks noChangeAspect="1" noChangeArrowheads="1"/>
          </p:cNvPicPr>
          <p:nvPr/>
        </p:nvPicPr>
        <p:blipFill>
          <a:blip r:embed="rId7" cstate="print"/>
          <a:srcRect l="6857" t="7767" r="6286" b="9385"/>
          <a:stretch>
            <a:fillRect/>
          </a:stretch>
        </p:blipFill>
        <p:spPr bwMode="auto">
          <a:xfrm>
            <a:off x="228600" y="1371600"/>
            <a:ext cx="1600200" cy="1347537"/>
          </a:xfrm>
          <a:prstGeom prst="rect">
            <a:avLst/>
          </a:prstGeom>
          <a:noFill/>
        </p:spPr>
      </p:pic>
      <p:pic>
        <p:nvPicPr>
          <p:cNvPr id="12294" name="Picture 6" descr="http://www.carbuyersnotebook.com/wp-content/uploads/2009/04/honda-logo.jpg"/>
          <p:cNvPicPr>
            <a:picLocks noChangeAspect="1" noChangeArrowheads="1"/>
          </p:cNvPicPr>
          <p:nvPr/>
        </p:nvPicPr>
        <p:blipFill>
          <a:blip r:embed="rId8" cstate="print"/>
          <a:srcRect/>
          <a:stretch>
            <a:fillRect/>
          </a:stretch>
        </p:blipFill>
        <p:spPr bwMode="auto">
          <a:xfrm>
            <a:off x="4038600" y="1524000"/>
            <a:ext cx="1466348" cy="990600"/>
          </a:xfrm>
          <a:prstGeom prst="rect">
            <a:avLst/>
          </a:prstGeom>
          <a:noFill/>
        </p:spPr>
      </p:pic>
      <p:pic>
        <p:nvPicPr>
          <p:cNvPr id="12296" name="Picture 8" descr="http://mayfairfoodmarket.com/assets/ORE_IDA_LOGO.jpg"/>
          <p:cNvPicPr>
            <a:picLocks noChangeAspect="1" noChangeArrowheads="1"/>
          </p:cNvPicPr>
          <p:nvPr/>
        </p:nvPicPr>
        <p:blipFill>
          <a:blip r:embed="rId9" cstate="print"/>
          <a:srcRect/>
          <a:stretch>
            <a:fillRect/>
          </a:stretch>
        </p:blipFill>
        <p:spPr bwMode="auto">
          <a:xfrm>
            <a:off x="2438400" y="228600"/>
            <a:ext cx="1676400" cy="834009"/>
          </a:xfrm>
          <a:prstGeom prst="rect">
            <a:avLst/>
          </a:prstGeom>
          <a:noFill/>
        </p:spPr>
      </p:pic>
      <p:pic>
        <p:nvPicPr>
          <p:cNvPr id="12298" name="Picture 10" descr="http://www.smartchoices.ttu.edu/cms_new/files/kellogs.gif"/>
          <p:cNvPicPr>
            <a:picLocks noChangeAspect="1" noChangeArrowheads="1"/>
          </p:cNvPicPr>
          <p:nvPr/>
        </p:nvPicPr>
        <p:blipFill>
          <a:blip r:embed="rId10" cstate="print"/>
          <a:srcRect t="29942" b="30523"/>
          <a:stretch>
            <a:fillRect/>
          </a:stretch>
        </p:blipFill>
        <p:spPr bwMode="auto">
          <a:xfrm>
            <a:off x="4343400" y="228600"/>
            <a:ext cx="2254624" cy="891363"/>
          </a:xfrm>
          <a:prstGeom prst="rect">
            <a:avLst/>
          </a:prstGeom>
          <a:noFill/>
        </p:spPr>
      </p:pic>
      <p:pic>
        <p:nvPicPr>
          <p:cNvPr id="12300" name="Picture 12" descr="http://www.frontrowsportsks.com/NewAddidas.jpg"/>
          <p:cNvPicPr>
            <a:picLocks noChangeAspect="1" noChangeArrowheads="1"/>
          </p:cNvPicPr>
          <p:nvPr/>
        </p:nvPicPr>
        <p:blipFill>
          <a:blip r:embed="rId11" cstate="print"/>
          <a:srcRect/>
          <a:stretch>
            <a:fillRect/>
          </a:stretch>
        </p:blipFill>
        <p:spPr bwMode="auto">
          <a:xfrm>
            <a:off x="2286000" y="1371600"/>
            <a:ext cx="1681843" cy="1143000"/>
          </a:xfrm>
          <a:prstGeom prst="rect">
            <a:avLst/>
          </a:prstGeom>
          <a:noFill/>
        </p:spPr>
      </p:pic>
      <p:sp>
        <p:nvSpPr>
          <p:cNvPr id="14" name="Rectangle 13"/>
          <p:cNvSpPr/>
          <p:nvPr/>
        </p:nvSpPr>
        <p:spPr>
          <a:xfrm>
            <a:off x="2286000" y="2057400"/>
            <a:ext cx="1752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2" descr="http://www.clarksmarket.com/Portals/0/Western_Family_Logo.jpg"/>
          <p:cNvPicPr>
            <a:picLocks noChangeAspect="1" noChangeArrowheads="1"/>
          </p:cNvPicPr>
          <p:nvPr/>
        </p:nvPicPr>
        <p:blipFill>
          <a:blip r:embed="rId12" cstate="print"/>
          <a:srcRect l="2856" t="10031" r="2443" b="4702"/>
          <a:stretch>
            <a:fillRect/>
          </a:stretch>
        </p:blipFill>
        <p:spPr bwMode="auto">
          <a:xfrm>
            <a:off x="5638800" y="1600200"/>
            <a:ext cx="1411941" cy="914400"/>
          </a:xfrm>
          <a:prstGeom prst="rect">
            <a:avLst/>
          </a:prstGeom>
          <a:noFill/>
        </p:spPr>
      </p:pic>
      <p:pic>
        <p:nvPicPr>
          <p:cNvPr id="19" name="Picture 10" descr="http://www.generalmills.com/stream_image.aspx?rid=5119"/>
          <p:cNvPicPr>
            <a:picLocks noChangeAspect="1" noChangeArrowheads="1"/>
          </p:cNvPicPr>
          <p:nvPr/>
        </p:nvPicPr>
        <p:blipFill>
          <a:blip r:embed="rId13" cstate="print"/>
          <a:srcRect/>
          <a:stretch>
            <a:fillRect/>
          </a:stretch>
        </p:blipFill>
        <p:spPr bwMode="auto">
          <a:xfrm>
            <a:off x="7543800" y="1600200"/>
            <a:ext cx="742950" cy="990600"/>
          </a:xfrm>
          <a:prstGeom prst="rect">
            <a:avLst/>
          </a:prstGeom>
          <a:noFill/>
        </p:spPr>
      </p:pic>
      <p:pic>
        <p:nvPicPr>
          <p:cNvPr id="20" name="Picture 4" descr="http://huckleberrystew.files.wordpress.com/2009/08/betty-crocker.jpg"/>
          <p:cNvPicPr>
            <a:picLocks noChangeAspect="1" noChangeArrowheads="1"/>
          </p:cNvPicPr>
          <p:nvPr/>
        </p:nvPicPr>
        <p:blipFill>
          <a:blip r:embed="rId14" cstate="print"/>
          <a:srcRect t="22389" b="18944"/>
          <a:stretch>
            <a:fillRect/>
          </a:stretch>
        </p:blipFill>
        <p:spPr bwMode="auto">
          <a:xfrm>
            <a:off x="304800" y="3048000"/>
            <a:ext cx="1731818" cy="762000"/>
          </a:xfrm>
          <a:prstGeom prst="rect">
            <a:avLst/>
          </a:prstGeom>
          <a:noFill/>
        </p:spPr>
      </p:pic>
      <p:pic>
        <p:nvPicPr>
          <p:cNvPr id="22" name="Picture 14" descr="http://www.myfreecarlayouts.com/images/Car%20Layouts/Chevrolet/chevy%20logo.gif"/>
          <p:cNvPicPr>
            <a:picLocks noChangeAspect="1" noChangeArrowheads="1"/>
          </p:cNvPicPr>
          <p:nvPr/>
        </p:nvPicPr>
        <p:blipFill>
          <a:blip r:embed="rId15" cstate="print"/>
          <a:srcRect l="20843" r="22985" b="48148"/>
          <a:stretch>
            <a:fillRect/>
          </a:stretch>
        </p:blipFill>
        <p:spPr bwMode="auto">
          <a:xfrm>
            <a:off x="2667000" y="3124200"/>
            <a:ext cx="1524000" cy="711200"/>
          </a:xfrm>
          <a:prstGeom prst="rect">
            <a:avLst/>
          </a:prstGeom>
          <a:noFill/>
        </p:spPr>
      </p:pic>
      <p:pic>
        <p:nvPicPr>
          <p:cNvPr id="23" name="Picture 6" descr="http://mayfairfoodmarket.com/assets/Oceanspray.jpg"/>
          <p:cNvPicPr>
            <a:picLocks noChangeAspect="1" noChangeArrowheads="1"/>
          </p:cNvPicPr>
          <p:nvPr/>
        </p:nvPicPr>
        <p:blipFill>
          <a:blip r:embed="rId16" cstate="print"/>
          <a:srcRect l="5693" t="9770" r="5329" b="11233"/>
          <a:stretch>
            <a:fillRect/>
          </a:stretch>
        </p:blipFill>
        <p:spPr bwMode="auto">
          <a:xfrm>
            <a:off x="4876800" y="3048000"/>
            <a:ext cx="1354667" cy="762000"/>
          </a:xfrm>
          <a:prstGeom prst="rect">
            <a:avLst/>
          </a:prstGeom>
          <a:noFill/>
        </p:spPr>
      </p:pic>
      <p:pic>
        <p:nvPicPr>
          <p:cNvPr id="25" name="Picture 8" descr="http://www.smuckers.ca/img/smuckers_logo.jpg"/>
          <p:cNvPicPr>
            <a:picLocks noChangeAspect="1" noChangeArrowheads="1"/>
          </p:cNvPicPr>
          <p:nvPr/>
        </p:nvPicPr>
        <p:blipFill>
          <a:blip r:embed="rId17" cstate="print"/>
          <a:srcRect/>
          <a:stretch>
            <a:fillRect/>
          </a:stretch>
        </p:blipFill>
        <p:spPr bwMode="auto">
          <a:xfrm>
            <a:off x="7010400" y="3276600"/>
            <a:ext cx="1791627" cy="609600"/>
          </a:xfrm>
          <a:prstGeom prst="rect">
            <a:avLst/>
          </a:prstGeom>
          <a:noFill/>
        </p:spPr>
      </p:pic>
      <p:pic>
        <p:nvPicPr>
          <p:cNvPr id="27" name="Picture 16" descr="http://www.topnews.in/files/sony_logo_1.jpg"/>
          <p:cNvPicPr>
            <a:picLocks noChangeAspect="1" noChangeArrowheads="1"/>
          </p:cNvPicPr>
          <p:nvPr/>
        </p:nvPicPr>
        <p:blipFill>
          <a:blip r:embed="rId18" cstate="print"/>
          <a:srcRect t="30000" b="40000"/>
          <a:stretch>
            <a:fillRect/>
          </a:stretch>
        </p:blipFill>
        <p:spPr bwMode="auto">
          <a:xfrm>
            <a:off x="228600" y="4267200"/>
            <a:ext cx="1905000" cy="381000"/>
          </a:xfrm>
          <a:prstGeom prst="rect">
            <a:avLst/>
          </a:prstGeom>
          <a:noFill/>
        </p:spPr>
      </p:pic>
      <p:pic>
        <p:nvPicPr>
          <p:cNvPr id="32" name="Picture 4" descr="http://bizbox.slate.com/blog/google.jpg"/>
          <p:cNvPicPr>
            <a:picLocks noChangeAspect="1" noChangeArrowheads="1"/>
          </p:cNvPicPr>
          <p:nvPr/>
        </p:nvPicPr>
        <p:blipFill>
          <a:blip r:embed="rId19" cstate="print"/>
          <a:srcRect t="26666" b="25334"/>
          <a:stretch>
            <a:fillRect/>
          </a:stretch>
        </p:blipFill>
        <p:spPr bwMode="auto">
          <a:xfrm>
            <a:off x="2971800" y="4267200"/>
            <a:ext cx="2024062" cy="685800"/>
          </a:xfrm>
          <a:prstGeom prst="rect">
            <a:avLst/>
          </a:prstGeom>
          <a:noFill/>
        </p:spPr>
      </p:pic>
      <p:pic>
        <p:nvPicPr>
          <p:cNvPr id="35" name="Picture 6" descr="http://jonesview.files.wordpress.com/2008/05/staples.jpg"/>
          <p:cNvPicPr>
            <a:picLocks noChangeAspect="1" noChangeArrowheads="1"/>
          </p:cNvPicPr>
          <p:nvPr/>
        </p:nvPicPr>
        <p:blipFill>
          <a:blip r:embed="rId20" cstate="print"/>
          <a:srcRect/>
          <a:stretch>
            <a:fillRect/>
          </a:stretch>
        </p:blipFill>
        <p:spPr bwMode="auto">
          <a:xfrm>
            <a:off x="5334000" y="4191000"/>
            <a:ext cx="1683139" cy="838717"/>
          </a:xfrm>
          <a:prstGeom prst="rect">
            <a:avLst/>
          </a:prstGeom>
          <a:noFill/>
        </p:spPr>
      </p:pic>
      <p:pic>
        <p:nvPicPr>
          <p:cNvPr id="37" name="Picture 10" descr="http://www.masgrafx.com/masgrafxracing/modules/Downloads/shots/temp/5557.jpg"/>
          <p:cNvPicPr>
            <a:picLocks noChangeAspect="1" noChangeArrowheads="1"/>
          </p:cNvPicPr>
          <p:nvPr/>
        </p:nvPicPr>
        <p:blipFill>
          <a:blip r:embed="rId21" cstate="print"/>
          <a:srcRect l="2884" t="19143" b="34738"/>
          <a:stretch>
            <a:fillRect/>
          </a:stretch>
        </p:blipFill>
        <p:spPr bwMode="auto">
          <a:xfrm>
            <a:off x="2438400" y="5334000"/>
            <a:ext cx="2138240" cy="762000"/>
          </a:xfrm>
          <a:prstGeom prst="rect">
            <a:avLst/>
          </a:prstGeom>
          <a:noFill/>
        </p:spPr>
      </p:pic>
      <p:pic>
        <p:nvPicPr>
          <p:cNvPr id="41" name="Picture 8" descr="http://www.pastthepressbox.com/uploads/image/nba%20logo.png"/>
          <p:cNvPicPr>
            <a:picLocks noChangeAspect="1" noChangeArrowheads="1"/>
          </p:cNvPicPr>
          <p:nvPr/>
        </p:nvPicPr>
        <p:blipFill>
          <a:blip r:embed="rId22" cstate="print"/>
          <a:srcRect/>
          <a:stretch>
            <a:fillRect/>
          </a:stretch>
        </p:blipFill>
        <p:spPr bwMode="auto">
          <a:xfrm>
            <a:off x="7772400" y="4800600"/>
            <a:ext cx="819150" cy="1757625"/>
          </a:xfrm>
          <a:prstGeom prst="rect">
            <a:avLst/>
          </a:prstGeom>
          <a:noFill/>
        </p:spPr>
      </p:pic>
      <p:sp>
        <p:nvSpPr>
          <p:cNvPr id="53" name="TextBox 52"/>
          <p:cNvSpPr txBox="1"/>
          <p:nvPr/>
        </p:nvSpPr>
        <p:spPr>
          <a:xfrm>
            <a:off x="0" y="914400"/>
            <a:ext cx="1905000" cy="369332"/>
          </a:xfrm>
          <a:prstGeom prst="rect">
            <a:avLst/>
          </a:prstGeom>
          <a:noFill/>
        </p:spPr>
        <p:txBody>
          <a:bodyPr wrap="square" rtlCol="0">
            <a:spAutoFit/>
          </a:bodyPr>
          <a:lstStyle/>
          <a:p>
            <a:r>
              <a:rPr lang="en-US" dirty="0" smtClean="0"/>
              <a:t>a. ___</a:t>
            </a:r>
            <a:r>
              <a:rPr lang="en-US" u="sng" dirty="0" smtClean="0"/>
              <a:t>Sprite___  </a:t>
            </a:r>
            <a:endParaRPr lang="en-US" dirty="0"/>
          </a:p>
        </p:txBody>
      </p:sp>
      <p:sp>
        <p:nvSpPr>
          <p:cNvPr id="68" name="Rectangle 67"/>
          <p:cNvSpPr/>
          <p:nvPr/>
        </p:nvSpPr>
        <p:spPr>
          <a:xfrm>
            <a:off x="3505200" y="38862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2133600" y="990600"/>
            <a:ext cx="2133600" cy="369332"/>
          </a:xfrm>
          <a:prstGeom prst="rect">
            <a:avLst/>
          </a:prstGeom>
          <a:noFill/>
        </p:spPr>
        <p:txBody>
          <a:bodyPr wrap="square" rtlCol="0">
            <a:spAutoFit/>
          </a:bodyPr>
          <a:lstStyle/>
          <a:p>
            <a:r>
              <a:rPr lang="en-US" dirty="0"/>
              <a:t>b</a:t>
            </a:r>
            <a:r>
              <a:rPr lang="en-US" dirty="0" smtClean="0"/>
              <a:t>. ___</a:t>
            </a:r>
            <a:r>
              <a:rPr lang="en-US" u="sng" dirty="0" smtClean="0"/>
              <a:t>Ore Ida</a:t>
            </a:r>
            <a:r>
              <a:rPr lang="en-US" dirty="0" smtClean="0"/>
              <a:t>____</a:t>
            </a:r>
            <a:endParaRPr lang="en-US" dirty="0"/>
          </a:p>
        </p:txBody>
      </p:sp>
      <p:sp>
        <p:nvSpPr>
          <p:cNvPr id="77" name="TextBox 76"/>
          <p:cNvSpPr txBox="1"/>
          <p:nvPr/>
        </p:nvSpPr>
        <p:spPr>
          <a:xfrm>
            <a:off x="4495800" y="1066800"/>
            <a:ext cx="1905000" cy="369332"/>
          </a:xfrm>
          <a:prstGeom prst="rect">
            <a:avLst/>
          </a:prstGeom>
          <a:noFill/>
        </p:spPr>
        <p:txBody>
          <a:bodyPr wrap="square" rtlCol="0">
            <a:spAutoFit/>
          </a:bodyPr>
          <a:lstStyle/>
          <a:p>
            <a:r>
              <a:rPr lang="en-US" dirty="0" smtClean="0"/>
              <a:t>c. ___</a:t>
            </a:r>
            <a:r>
              <a:rPr lang="en-US" u="sng" dirty="0" smtClean="0"/>
              <a:t>Kellogg's___</a:t>
            </a:r>
            <a:endParaRPr lang="en-US" u="sng" dirty="0"/>
          </a:p>
        </p:txBody>
      </p:sp>
      <p:sp>
        <p:nvSpPr>
          <p:cNvPr id="78" name="TextBox 77"/>
          <p:cNvSpPr txBox="1"/>
          <p:nvPr/>
        </p:nvSpPr>
        <p:spPr>
          <a:xfrm>
            <a:off x="7239000" y="1143000"/>
            <a:ext cx="1447800" cy="369332"/>
          </a:xfrm>
          <a:prstGeom prst="rect">
            <a:avLst/>
          </a:prstGeom>
          <a:noFill/>
        </p:spPr>
        <p:txBody>
          <a:bodyPr wrap="square" rtlCol="0">
            <a:spAutoFit/>
          </a:bodyPr>
          <a:lstStyle/>
          <a:p>
            <a:r>
              <a:rPr lang="en-US" dirty="0"/>
              <a:t>d</a:t>
            </a:r>
            <a:r>
              <a:rPr lang="en-US" dirty="0" smtClean="0"/>
              <a:t>. </a:t>
            </a:r>
            <a:r>
              <a:rPr lang="en-US" sz="1600" b="1" u="sng" dirty="0" smtClean="0"/>
              <a:t>KFC</a:t>
            </a:r>
            <a:endParaRPr lang="en-US" sz="2400" b="1" u="sng" dirty="0"/>
          </a:p>
        </p:txBody>
      </p:sp>
      <p:sp>
        <p:nvSpPr>
          <p:cNvPr id="79" name="TextBox 78"/>
          <p:cNvSpPr txBox="1"/>
          <p:nvPr/>
        </p:nvSpPr>
        <p:spPr>
          <a:xfrm>
            <a:off x="0" y="2743200"/>
            <a:ext cx="1905000" cy="369332"/>
          </a:xfrm>
          <a:prstGeom prst="rect">
            <a:avLst/>
          </a:prstGeom>
          <a:noFill/>
        </p:spPr>
        <p:txBody>
          <a:bodyPr wrap="square" rtlCol="0">
            <a:spAutoFit/>
          </a:bodyPr>
          <a:lstStyle/>
          <a:p>
            <a:r>
              <a:rPr lang="en-US" dirty="0"/>
              <a:t>e</a:t>
            </a:r>
            <a:r>
              <a:rPr lang="en-US" dirty="0" smtClean="0"/>
              <a:t>. </a:t>
            </a:r>
            <a:r>
              <a:rPr lang="en-US" u="sng" dirty="0" smtClean="0"/>
              <a:t>___Lay’s____</a:t>
            </a:r>
            <a:endParaRPr lang="en-US" u="sng" dirty="0"/>
          </a:p>
        </p:txBody>
      </p:sp>
      <p:sp>
        <p:nvSpPr>
          <p:cNvPr id="80" name="TextBox 79"/>
          <p:cNvSpPr txBox="1"/>
          <p:nvPr/>
        </p:nvSpPr>
        <p:spPr>
          <a:xfrm>
            <a:off x="2133600" y="2133600"/>
            <a:ext cx="1905000" cy="369332"/>
          </a:xfrm>
          <a:prstGeom prst="rect">
            <a:avLst/>
          </a:prstGeom>
          <a:noFill/>
        </p:spPr>
        <p:txBody>
          <a:bodyPr wrap="square" rtlCol="0">
            <a:spAutoFit/>
          </a:bodyPr>
          <a:lstStyle/>
          <a:p>
            <a:r>
              <a:rPr lang="en-US" dirty="0"/>
              <a:t>f</a:t>
            </a:r>
            <a:r>
              <a:rPr lang="en-US" dirty="0" smtClean="0"/>
              <a:t>. ___</a:t>
            </a:r>
            <a:r>
              <a:rPr lang="en-US" u="sng" dirty="0" smtClean="0"/>
              <a:t>Adidas___</a:t>
            </a:r>
            <a:endParaRPr lang="en-US" u="sng" dirty="0"/>
          </a:p>
        </p:txBody>
      </p:sp>
      <p:sp>
        <p:nvSpPr>
          <p:cNvPr id="81" name="TextBox 80"/>
          <p:cNvSpPr txBox="1"/>
          <p:nvPr/>
        </p:nvSpPr>
        <p:spPr>
          <a:xfrm>
            <a:off x="3733800" y="2667000"/>
            <a:ext cx="1905000" cy="369332"/>
          </a:xfrm>
          <a:prstGeom prst="rect">
            <a:avLst/>
          </a:prstGeom>
          <a:noFill/>
        </p:spPr>
        <p:txBody>
          <a:bodyPr wrap="square" rtlCol="0">
            <a:spAutoFit/>
          </a:bodyPr>
          <a:lstStyle/>
          <a:p>
            <a:r>
              <a:rPr lang="en-US" dirty="0"/>
              <a:t>g</a:t>
            </a:r>
            <a:r>
              <a:rPr lang="en-US" dirty="0" smtClean="0"/>
              <a:t>. ___</a:t>
            </a:r>
            <a:r>
              <a:rPr lang="en-US" u="sng" dirty="0" smtClean="0"/>
              <a:t>Honda</a:t>
            </a:r>
            <a:r>
              <a:rPr lang="en-US" dirty="0" smtClean="0"/>
              <a:t>___</a:t>
            </a:r>
            <a:endParaRPr lang="en-US" dirty="0"/>
          </a:p>
        </p:txBody>
      </p:sp>
      <p:sp>
        <p:nvSpPr>
          <p:cNvPr id="82" name="TextBox 81"/>
          <p:cNvSpPr txBox="1"/>
          <p:nvPr/>
        </p:nvSpPr>
        <p:spPr>
          <a:xfrm>
            <a:off x="5410200" y="2514600"/>
            <a:ext cx="1905000" cy="369332"/>
          </a:xfrm>
          <a:prstGeom prst="rect">
            <a:avLst/>
          </a:prstGeom>
          <a:noFill/>
        </p:spPr>
        <p:txBody>
          <a:bodyPr wrap="square" rtlCol="0">
            <a:spAutoFit/>
          </a:bodyPr>
          <a:lstStyle/>
          <a:p>
            <a:r>
              <a:rPr lang="en-US" dirty="0"/>
              <a:t>h</a:t>
            </a:r>
            <a:r>
              <a:rPr lang="en-US" dirty="0" smtClean="0"/>
              <a:t>. </a:t>
            </a:r>
            <a:r>
              <a:rPr lang="en-US" u="sng" dirty="0" smtClean="0"/>
              <a:t>Western Family</a:t>
            </a:r>
            <a:endParaRPr lang="en-US" u="sng" dirty="0"/>
          </a:p>
        </p:txBody>
      </p:sp>
      <p:sp>
        <p:nvSpPr>
          <p:cNvPr id="83" name="TextBox 82"/>
          <p:cNvSpPr txBox="1"/>
          <p:nvPr/>
        </p:nvSpPr>
        <p:spPr>
          <a:xfrm>
            <a:off x="7239000" y="2590800"/>
            <a:ext cx="1905000" cy="369332"/>
          </a:xfrm>
          <a:prstGeom prst="rect">
            <a:avLst/>
          </a:prstGeom>
          <a:noFill/>
        </p:spPr>
        <p:txBody>
          <a:bodyPr wrap="square" rtlCol="0">
            <a:spAutoFit/>
          </a:bodyPr>
          <a:lstStyle/>
          <a:p>
            <a:r>
              <a:rPr lang="en-US" dirty="0"/>
              <a:t>i</a:t>
            </a:r>
            <a:r>
              <a:rPr lang="en-US" dirty="0" smtClean="0"/>
              <a:t>. </a:t>
            </a:r>
            <a:r>
              <a:rPr lang="en-US" u="sng" dirty="0" smtClean="0"/>
              <a:t>General Mills</a:t>
            </a:r>
            <a:endParaRPr lang="en-US" dirty="0"/>
          </a:p>
        </p:txBody>
      </p:sp>
      <p:sp>
        <p:nvSpPr>
          <p:cNvPr id="84" name="TextBox 83"/>
          <p:cNvSpPr txBox="1"/>
          <p:nvPr/>
        </p:nvSpPr>
        <p:spPr>
          <a:xfrm>
            <a:off x="152400" y="3810000"/>
            <a:ext cx="1905000" cy="369332"/>
          </a:xfrm>
          <a:prstGeom prst="rect">
            <a:avLst/>
          </a:prstGeom>
          <a:noFill/>
        </p:spPr>
        <p:txBody>
          <a:bodyPr wrap="square" rtlCol="0">
            <a:spAutoFit/>
          </a:bodyPr>
          <a:lstStyle/>
          <a:p>
            <a:r>
              <a:rPr lang="en-US" dirty="0"/>
              <a:t>j</a:t>
            </a:r>
            <a:r>
              <a:rPr lang="en-US" dirty="0" smtClean="0"/>
              <a:t>. </a:t>
            </a:r>
            <a:r>
              <a:rPr lang="en-US" u="sng" dirty="0" smtClean="0"/>
              <a:t>Betty Crocker</a:t>
            </a:r>
            <a:endParaRPr lang="en-US" dirty="0"/>
          </a:p>
        </p:txBody>
      </p:sp>
      <p:sp>
        <p:nvSpPr>
          <p:cNvPr id="85" name="TextBox 84"/>
          <p:cNvSpPr txBox="1"/>
          <p:nvPr/>
        </p:nvSpPr>
        <p:spPr>
          <a:xfrm>
            <a:off x="2362200" y="3810000"/>
            <a:ext cx="1905000" cy="369332"/>
          </a:xfrm>
          <a:prstGeom prst="rect">
            <a:avLst/>
          </a:prstGeom>
          <a:noFill/>
        </p:spPr>
        <p:txBody>
          <a:bodyPr wrap="square" rtlCol="0">
            <a:spAutoFit/>
          </a:bodyPr>
          <a:lstStyle/>
          <a:p>
            <a:r>
              <a:rPr lang="en-US" dirty="0"/>
              <a:t>k</a:t>
            </a:r>
            <a:r>
              <a:rPr lang="en-US" dirty="0" smtClean="0"/>
              <a:t>. _</a:t>
            </a:r>
            <a:r>
              <a:rPr lang="en-US" u="sng" dirty="0" smtClean="0"/>
              <a:t>Chevrolet_ </a:t>
            </a:r>
            <a:endParaRPr lang="en-US" dirty="0"/>
          </a:p>
        </p:txBody>
      </p:sp>
      <p:sp>
        <p:nvSpPr>
          <p:cNvPr id="86" name="TextBox 85"/>
          <p:cNvSpPr txBox="1"/>
          <p:nvPr/>
        </p:nvSpPr>
        <p:spPr>
          <a:xfrm>
            <a:off x="4724400" y="3810000"/>
            <a:ext cx="1905000" cy="369332"/>
          </a:xfrm>
          <a:prstGeom prst="rect">
            <a:avLst/>
          </a:prstGeom>
          <a:noFill/>
        </p:spPr>
        <p:txBody>
          <a:bodyPr wrap="square" rtlCol="0">
            <a:spAutoFit/>
          </a:bodyPr>
          <a:lstStyle/>
          <a:p>
            <a:r>
              <a:rPr lang="en-US" dirty="0"/>
              <a:t>l</a:t>
            </a:r>
            <a:r>
              <a:rPr lang="en-US" dirty="0" smtClean="0"/>
              <a:t>. _</a:t>
            </a:r>
            <a:r>
              <a:rPr lang="en-US" u="sng" dirty="0" smtClean="0"/>
              <a:t>Ocean Spray</a:t>
            </a:r>
            <a:r>
              <a:rPr lang="en-US" dirty="0" smtClean="0"/>
              <a:t>_</a:t>
            </a:r>
            <a:endParaRPr lang="en-US" dirty="0"/>
          </a:p>
        </p:txBody>
      </p:sp>
      <p:sp>
        <p:nvSpPr>
          <p:cNvPr id="87" name="TextBox 86"/>
          <p:cNvSpPr txBox="1"/>
          <p:nvPr/>
        </p:nvSpPr>
        <p:spPr>
          <a:xfrm>
            <a:off x="6934200" y="3886200"/>
            <a:ext cx="1905000" cy="369332"/>
          </a:xfrm>
          <a:prstGeom prst="rect">
            <a:avLst/>
          </a:prstGeom>
          <a:noFill/>
        </p:spPr>
        <p:txBody>
          <a:bodyPr wrap="square" rtlCol="0">
            <a:spAutoFit/>
          </a:bodyPr>
          <a:lstStyle/>
          <a:p>
            <a:r>
              <a:rPr lang="en-US" dirty="0"/>
              <a:t>m</a:t>
            </a:r>
            <a:r>
              <a:rPr lang="en-US" dirty="0" smtClean="0"/>
              <a:t>. </a:t>
            </a:r>
            <a:r>
              <a:rPr lang="en-US" u="sng" dirty="0" smtClean="0"/>
              <a:t>_</a:t>
            </a:r>
            <a:r>
              <a:rPr lang="en-US" u="sng" dirty="0" err="1" smtClean="0"/>
              <a:t>Smucker’s</a:t>
            </a:r>
            <a:r>
              <a:rPr lang="en-US" u="sng" dirty="0" smtClean="0"/>
              <a:t>_ </a:t>
            </a:r>
            <a:endParaRPr lang="en-US" u="sng" dirty="0"/>
          </a:p>
        </p:txBody>
      </p:sp>
      <p:sp>
        <p:nvSpPr>
          <p:cNvPr id="88" name="TextBox 87"/>
          <p:cNvSpPr txBox="1"/>
          <p:nvPr/>
        </p:nvSpPr>
        <p:spPr>
          <a:xfrm>
            <a:off x="5029200" y="6324600"/>
            <a:ext cx="1905000" cy="369332"/>
          </a:xfrm>
          <a:prstGeom prst="rect">
            <a:avLst/>
          </a:prstGeom>
          <a:noFill/>
        </p:spPr>
        <p:txBody>
          <a:bodyPr wrap="square" rtlCol="0">
            <a:spAutoFit/>
          </a:bodyPr>
          <a:lstStyle/>
          <a:p>
            <a:r>
              <a:rPr lang="en-US" dirty="0"/>
              <a:t>r</a:t>
            </a:r>
            <a:r>
              <a:rPr lang="en-US" dirty="0" smtClean="0"/>
              <a:t>. </a:t>
            </a:r>
            <a:r>
              <a:rPr lang="en-US" sz="1600" u="sng" dirty="0" smtClean="0"/>
              <a:t>American Express</a:t>
            </a:r>
            <a:endParaRPr lang="en-US" u="sng" dirty="0"/>
          </a:p>
        </p:txBody>
      </p:sp>
      <p:sp>
        <p:nvSpPr>
          <p:cNvPr id="89" name="TextBox 88"/>
          <p:cNvSpPr txBox="1"/>
          <p:nvPr/>
        </p:nvSpPr>
        <p:spPr>
          <a:xfrm>
            <a:off x="0" y="4648200"/>
            <a:ext cx="1905000" cy="369332"/>
          </a:xfrm>
          <a:prstGeom prst="rect">
            <a:avLst/>
          </a:prstGeom>
          <a:noFill/>
        </p:spPr>
        <p:txBody>
          <a:bodyPr wrap="square" rtlCol="0">
            <a:spAutoFit/>
          </a:bodyPr>
          <a:lstStyle/>
          <a:p>
            <a:r>
              <a:rPr lang="en-US" dirty="0"/>
              <a:t>n</a:t>
            </a:r>
            <a:r>
              <a:rPr lang="en-US" dirty="0" smtClean="0"/>
              <a:t>. ____</a:t>
            </a:r>
            <a:r>
              <a:rPr lang="en-US" u="sng" dirty="0" smtClean="0"/>
              <a:t>Sony____</a:t>
            </a:r>
            <a:endParaRPr lang="en-US" u="sng" dirty="0"/>
          </a:p>
        </p:txBody>
      </p:sp>
      <p:sp>
        <p:nvSpPr>
          <p:cNvPr id="90" name="TextBox 89"/>
          <p:cNvSpPr txBox="1"/>
          <p:nvPr/>
        </p:nvSpPr>
        <p:spPr>
          <a:xfrm>
            <a:off x="3048000" y="4876800"/>
            <a:ext cx="1905000" cy="369332"/>
          </a:xfrm>
          <a:prstGeom prst="rect">
            <a:avLst/>
          </a:prstGeom>
          <a:noFill/>
        </p:spPr>
        <p:txBody>
          <a:bodyPr wrap="square" rtlCol="0">
            <a:spAutoFit/>
          </a:bodyPr>
          <a:lstStyle/>
          <a:p>
            <a:r>
              <a:rPr lang="en-US" dirty="0"/>
              <a:t>n</a:t>
            </a:r>
            <a:r>
              <a:rPr lang="en-US" dirty="0" smtClean="0"/>
              <a:t>. ___</a:t>
            </a:r>
            <a:r>
              <a:rPr lang="en-US" u="sng" dirty="0" smtClean="0"/>
              <a:t>Google</a:t>
            </a:r>
            <a:r>
              <a:rPr lang="en-US" dirty="0" smtClean="0"/>
              <a:t>___</a:t>
            </a:r>
            <a:endParaRPr lang="en-US" dirty="0"/>
          </a:p>
        </p:txBody>
      </p:sp>
      <p:sp>
        <p:nvSpPr>
          <p:cNvPr id="91" name="TextBox 90"/>
          <p:cNvSpPr txBox="1"/>
          <p:nvPr/>
        </p:nvSpPr>
        <p:spPr>
          <a:xfrm>
            <a:off x="5334000" y="4876800"/>
            <a:ext cx="1905000" cy="369332"/>
          </a:xfrm>
          <a:prstGeom prst="rect">
            <a:avLst/>
          </a:prstGeom>
          <a:noFill/>
        </p:spPr>
        <p:txBody>
          <a:bodyPr wrap="square" rtlCol="0">
            <a:spAutoFit/>
          </a:bodyPr>
          <a:lstStyle/>
          <a:p>
            <a:r>
              <a:rPr lang="en-US" dirty="0"/>
              <a:t>o</a:t>
            </a:r>
            <a:r>
              <a:rPr lang="en-US" dirty="0" smtClean="0"/>
              <a:t>. __</a:t>
            </a:r>
            <a:r>
              <a:rPr lang="en-US" u="sng" dirty="0" smtClean="0"/>
              <a:t>Staples</a:t>
            </a:r>
            <a:r>
              <a:rPr lang="en-US" dirty="0" smtClean="0"/>
              <a:t>___</a:t>
            </a:r>
            <a:endParaRPr lang="en-US" dirty="0"/>
          </a:p>
        </p:txBody>
      </p:sp>
      <p:sp>
        <p:nvSpPr>
          <p:cNvPr id="92" name="TextBox 91"/>
          <p:cNvSpPr txBox="1"/>
          <p:nvPr/>
        </p:nvSpPr>
        <p:spPr>
          <a:xfrm>
            <a:off x="2438400" y="6096000"/>
            <a:ext cx="1905000" cy="369332"/>
          </a:xfrm>
          <a:prstGeom prst="rect">
            <a:avLst/>
          </a:prstGeom>
          <a:noFill/>
        </p:spPr>
        <p:txBody>
          <a:bodyPr wrap="square" rtlCol="0">
            <a:spAutoFit/>
          </a:bodyPr>
          <a:lstStyle/>
          <a:p>
            <a:r>
              <a:rPr lang="en-US" dirty="0"/>
              <a:t>q</a:t>
            </a:r>
            <a:r>
              <a:rPr lang="en-US" dirty="0" smtClean="0"/>
              <a:t>. </a:t>
            </a:r>
            <a:r>
              <a:rPr lang="en-US" u="sng" dirty="0" smtClean="0"/>
              <a:t>___Kleenex___</a:t>
            </a:r>
            <a:endParaRPr lang="en-US" u="sng" dirty="0"/>
          </a:p>
        </p:txBody>
      </p:sp>
      <p:sp>
        <p:nvSpPr>
          <p:cNvPr id="93" name="TextBox 92"/>
          <p:cNvSpPr txBox="1"/>
          <p:nvPr/>
        </p:nvSpPr>
        <p:spPr>
          <a:xfrm>
            <a:off x="0" y="6488668"/>
            <a:ext cx="2133600" cy="369332"/>
          </a:xfrm>
          <a:prstGeom prst="rect">
            <a:avLst/>
          </a:prstGeom>
          <a:noFill/>
        </p:spPr>
        <p:txBody>
          <a:bodyPr wrap="square" rtlCol="0">
            <a:spAutoFit/>
          </a:bodyPr>
          <a:lstStyle/>
          <a:p>
            <a:r>
              <a:rPr lang="en-US" dirty="0"/>
              <a:t>p</a:t>
            </a:r>
            <a:r>
              <a:rPr lang="en-US" dirty="0" smtClean="0"/>
              <a:t>. _</a:t>
            </a:r>
            <a:r>
              <a:rPr lang="en-US" u="sng" dirty="0" smtClean="0"/>
              <a:t>Coca Cola</a:t>
            </a:r>
            <a:r>
              <a:rPr lang="en-US" dirty="0" smtClean="0"/>
              <a:t>_</a:t>
            </a:r>
            <a:endParaRPr lang="en-US" dirty="0"/>
          </a:p>
        </p:txBody>
      </p:sp>
      <p:sp>
        <p:nvSpPr>
          <p:cNvPr id="94" name="TextBox 93"/>
          <p:cNvSpPr txBox="1"/>
          <p:nvPr/>
        </p:nvSpPr>
        <p:spPr>
          <a:xfrm>
            <a:off x="7239000" y="6488668"/>
            <a:ext cx="1905000" cy="369332"/>
          </a:xfrm>
          <a:prstGeom prst="rect">
            <a:avLst/>
          </a:prstGeom>
          <a:noFill/>
        </p:spPr>
        <p:txBody>
          <a:bodyPr wrap="square" rtlCol="0">
            <a:spAutoFit/>
          </a:bodyPr>
          <a:lstStyle/>
          <a:p>
            <a:r>
              <a:rPr lang="en-US" dirty="0"/>
              <a:t>s</a:t>
            </a:r>
            <a:r>
              <a:rPr lang="en-US" dirty="0" smtClean="0"/>
              <a:t>. ___</a:t>
            </a:r>
            <a:r>
              <a:rPr lang="en-US" u="sng" dirty="0" smtClean="0"/>
              <a:t>NBA___</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ppt_x"/>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ppt_x"/>
                                          </p:val>
                                        </p:tav>
                                        <p:tav tm="100000">
                                          <p:val>
                                            <p:strVal val="#ppt_x"/>
                                          </p:val>
                                        </p:tav>
                                      </p:tavLst>
                                    </p:anim>
                                    <p:anim calcmode="lin" valueType="num">
                                      <p:cBhvr additive="base">
                                        <p:cTn id="2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ppt_x"/>
                                          </p:val>
                                        </p:tav>
                                        <p:tav tm="100000">
                                          <p:val>
                                            <p:strVal val="#ppt_x"/>
                                          </p:val>
                                        </p:tav>
                                      </p:tavLst>
                                    </p:anim>
                                    <p:anim calcmode="lin" valueType="num">
                                      <p:cBhvr additive="base">
                                        <p:cTn id="3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79">
                                            <p:txEl>
                                              <p:pRg st="0" end="0"/>
                                            </p:txEl>
                                          </p:spTgt>
                                        </p:tgtEl>
                                        <p:attrNameLst>
                                          <p:attrName>style.visibility</p:attrName>
                                        </p:attrNameLst>
                                      </p:cBhvr>
                                      <p:to>
                                        <p:strVal val="visible"/>
                                      </p:to>
                                    </p:set>
                                    <p:animEffect transition="in" filter="diamond(in)">
                                      <p:cBhvr>
                                        <p:cTn id="37" dur="2000"/>
                                        <p:tgtEl>
                                          <p:spTgt spid="7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additive="base">
                                        <p:cTn id="42" dur="500" fill="hold"/>
                                        <p:tgtEl>
                                          <p:spTgt spid="80"/>
                                        </p:tgtEl>
                                        <p:attrNameLst>
                                          <p:attrName>ppt_x</p:attrName>
                                        </p:attrNameLst>
                                      </p:cBhvr>
                                      <p:tavLst>
                                        <p:tav tm="0">
                                          <p:val>
                                            <p:strVal val="#ppt_x"/>
                                          </p:val>
                                        </p:tav>
                                        <p:tav tm="100000">
                                          <p:val>
                                            <p:strVal val="#ppt_x"/>
                                          </p:val>
                                        </p:tav>
                                      </p:tavLst>
                                    </p:anim>
                                    <p:anim calcmode="lin" valueType="num">
                                      <p:cBhvr additive="base">
                                        <p:cTn id="43"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ppt_x"/>
                                          </p:val>
                                        </p:tav>
                                        <p:tav tm="100000">
                                          <p:val>
                                            <p:strVal val="#ppt_x"/>
                                          </p:val>
                                        </p:tav>
                                      </p:tavLst>
                                    </p:anim>
                                    <p:anim calcmode="lin" valueType="num">
                                      <p:cBhvr additive="base">
                                        <p:cTn id="49"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additive="base">
                                        <p:cTn id="54" dur="500" fill="hold"/>
                                        <p:tgtEl>
                                          <p:spTgt spid="82"/>
                                        </p:tgtEl>
                                        <p:attrNameLst>
                                          <p:attrName>ppt_x</p:attrName>
                                        </p:attrNameLst>
                                      </p:cBhvr>
                                      <p:tavLst>
                                        <p:tav tm="0">
                                          <p:val>
                                            <p:strVal val="#ppt_x"/>
                                          </p:val>
                                        </p:tav>
                                        <p:tav tm="100000">
                                          <p:val>
                                            <p:strVal val="#ppt_x"/>
                                          </p:val>
                                        </p:tav>
                                      </p:tavLst>
                                    </p:anim>
                                    <p:anim calcmode="lin" valueType="num">
                                      <p:cBhvr additive="base">
                                        <p:cTn id="5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linds(horizontal)">
                                      <p:cBhvr>
                                        <p:cTn id="60" dur="500"/>
                                        <p:tgtEl>
                                          <p:spTgt spid="8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ppt_x"/>
                                          </p:val>
                                        </p:tav>
                                        <p:tav tm="100000">
                                          <p:val>
                                            <p:strVal val="#ppt_x"/>
                                          </p:val>
                                        </p:tav>
                                      </p:tavLst>
                                    </p:anim>
                                    <p:anim calcmode="lin" valueType="num">
                                      <p:cBhvr additive="base">
                                        <p:cTn id="6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additive="base">
                                        <p:cTn id="71" dur="500" fill="hold"/>
                                        <p:tgtEl>
                                          <p:spTgt spid="85"/>
                                        </p:tgtEl>
                                        <p:attrNameLst>
                                          <p:attrName>ppt_x</p:attrName>
                                        </p:attrNameLst>
                                      </p:cBhvr>
                                      <p:tavLst>
                                        <p:tav tm="0">
                                          <p:val>
                                            <p:strVal val="#ppt_x"/>
                                          </p:val>
                                        </p:tav>
                                        <p:tav tm="100000">
                                          <p:val>
                                            <p:strVal val="#ppt_x"/>
                                          </p:val>
                                        </p:tav>
                                      </p:tavLst>
                                    </p:anim>
                                    <p:anim calcmode="lin" valueType="num">
                                      <p:cBhvr additive="base">
                                        <p:cTn id="7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anim calcmode="lin" valueType="num">
                                      <p:cBhvr additive="base">
                                        <p:cTn id="77" dur="500" fill="hold"/>
                                        <p:tgtEl>
                                          <p:spTgt spid="86"/>
                                        </p:tgtEl>
                                        <p:attrNameLst>
                                          <p:attrName>ppt_x</p:attrName>
                                        </p:attrNameLst>
                                      </p:cBhvr>
                                      <p:tavLst>
                                        <p:tav tm="0">
                                          <p:val>
                                            <p:strVal val="#ppt_x"/>
                                          </p:val>
                                        </p:tav>
                                        <p:tav tm="100000">
                                          <p:val>
                                            <p:strVal val="#ppt_x"/>
                                          </p:val>
                                        </p:tav>
                                      </p:tavLst>
                                    </p:anim>
                                    <p:anim calcmode="lin" valueType="num">
                                      <p:cBhvr additive="base">
                                        <p:cTn id="7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ppt_x"/>
                                          </p:val>
                                        </p:tav>
                                        <p:tav tm="100000">
                                          <p:val>
                                            <p:strVal val="#ppt_x"/>
                                          </p:val>
                                        </p:tav>
                                      </p:tavLst>
                                    </p:anim>
                                    <p:anim calcmode="lin" valueType="num">
                                      <p:cBhvr additive="base">
                                        <p:cTn id="8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89"/>
                                        </p:tgtEl>
                                        <p:attrNameLst>
                                          <p:attrName>style.visibility</p:attrName>
                                        </p:attrNameLst>
                                      </p:cBhvr>
                                      <p:to>
                                        <p:strVal val="visible"/>
                                      </p:to>
                                    </p:set>
                                    <p:anim calcmode="lin" valueType="num">
                                      <p:cBhvr additive="base">
                                        <p:cTn id="89" dur="500" fill="hold"/>
                                        <p:tgtEl>
                                          <p:spTgt spid="89"/>
                                        </p:tgtEl>
                                        <p:attrNameLst>
                                          <p:attrName>ppt_x</p:attrName>
                                        </p:attrNameLst>
                                      </p:cBhvr>
                                      <p:tavLst>
                                        <p:tav tm="0">
                                          <p:val>
                                            <p:strVal val="#ppt_x"/>
                                          </p:val>
                                        </p:tav>
                                        <p:tav tm="100000">
                                          <p:val>
                                            <p:strVal val="#ppt_x"/>
                                          </p:val>
                                        </p:tav>
                                      </p:tavLst>
                                    </p:anim>
                                    <p:anim calcmode="lin" valueType="num">
                                      <p:cBhvr additive="base">
                                        <p:cTn id="9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90"/>
                                        </p:tgtEl>
                                        <p:attrNameLst>
                                          <p:attrName>style.visibility</p:attrName>
                                        </p:attrNameLst>
                                      </p:cBhvr>
                                      <p:to>
                                        <p:strVal val="visible"/>
                                      </p:to>
                                    </p:set>
                                    <p:anim calcmode="lin" valueType="num">
                                      <p:cBhvr additive="base">
                                        <p:cTn id="95" dur="500" fill="hold"/>
                                        <p:tgtEl>
                                          <p:spTgt spid="90"/>
                                        </p:tgtEl>
                                        <p:attrNameLst>
                                          <p:attrName>ppt_x</p:attrName>
                                        </p:attrNameLst>
                                      </p:cBhvr>
                                      <p:tavLst>
                                        <p:tav tm="0">
                                          <p:val>
                                            <p:strVal val="#ppt_x"/>
                                          </p:val>
                                        </p:tav>
                                        <p:tav tm="100000">
                                          <p:val>
                                            <p:strVal val="#ppt_x"/>
                                          </p:val>
                                        </p:tav>
                                      </p:tavLst>
                                    </p:anim>
                                    <p:anim calcmode="lin" valueType="num">
                                      <p:cBhvr additive="base">
                                        <p:cTn id="9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 calcmode="lin" valueType="num">
                                      <p:cBhvr additive="base">
                                        <p:cTn id="101" dur="500" fill="hold"/>
                                        <p:tgtEl>
                                          <p:spTgt spid="91"/>
                                        </p:tgtEl>
                                        <p:attrNameLst>
                                          <p:attrName>ppt_x</p:attrName>
                                        </p:attrNameLst>
                                      </p:cBhvr>
                                      <p:tavLst>
                                        <p:tav tm="0">
                                          <p:val>
                                            <p:strVal val="#ppt_x"/>
                                          </p:val>
                                        </p:tav>
                                        <p:tav tm="100000">
                                          <p:val>
                                            <p:strVal val="#ppt_x"/>
                                          </p:val>
                                        </p:tav>
                                      </p:tavLst>
                                    </p:anim>
                                    <p:anim calcmode="lin" valueType="num">
                                      <p:cBhvr additive="base">
                                        <p:cTn id="10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93"/>
                                        </p:tgtEl>
                                        <p:attrNameLst>
                                          <p:attrName>style.visibility</p:attrName>
                                        </p:attrNameLst>
                                      </p:cBhvr>
                                      <p:to>
                                        <p:strVal val="visible"/>
                                      </p:to>
                                    </p:set>
                                    <p:anim calcmode="lin" valueType="num">
                                      <p:cBhvr additive="base">
                                        <p:cTn id="107" dur="500" fill="hold"/>
                                        <p:tgtEl>
                                          <p:spTgt spid="93"/>
                                        </p:tgtEl>
                                        <p:attrNameLst>
                                          <p:attrName>ppt_x</p:attrName>
                                        </p:attrNameLst>
                                      </p:cBhvr>
                                      <p:tavLst>
                                        <p:tav tm="0">
                                          <p:val>
                                            <p:strVal val="#ppt_x"/>
                                          </p:val>
                                        </p:tav>
                                        <p:tav tm="100000">
                                          <p:val>
                                            <p:strVal val="#ppt_x"/>
                                          </p:val>
                                        </p:tav>
                                      </p:tavLst>
                                    </p:anim>
                                    <p:anim calcmode="lin" valueType="num">
                                      <p:cBhvr additive="base">
                                        <p:cTn id="10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8" presetClass="entr" presetSubtype="16" fill="hold" grpId="0" nodeType="click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diamond(in)">
                                      <p:cBhvr>
                                        <p:cTn id="113" dur="2000"/>
                                        <p:tgtEl>
                                          <p:spTgt spid="9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88"/>
                                        </p:tgtEl>
                                        <p:attrNameLst>
                                          <p:attrName>style.visibility</p:attrName>
                                        </p:attrNameLst>
                                      </p:cBhvr>
                                      <p:to>
                                        <p:strVal val="visible"/>
                                      </p:to>
                                    </p:set>
                                    <p:anim calcmode="lin" valueType="num">
                                      <p:cBhvr additive="base">
                                        <p:cTn id="118" dur="500" fill="hold"/>
                                        <p:tgtEl>
                                          <p:spTgt spid="88"/>
                                        </p:tgtEl>
                                        <p:attrNameLst>
                                          <p:attrName>ppt_x</p:attrName>
                                        </p:attrNameLst>
                                      </p:cBhvr>
                                      <p:tavLst>
                                        <p:tav tm="0">
                                          <p:val>
                                            <p:strVal val="#ppt_x"/>
                                          </p:val>
                                        </p:tav>
                                        <p:tav tm="100000">
                                          <p:val>
                                            <p:strVal val="#ppt_x"/>
                                          </p:val>
                                        </p:tav>
                                      </p:tavLst>
                                    </p:anim>
                                    <p:anim calcmode="lin" valueType="num">
                                      <p:cBhvr additive="base">
                                        <p:cTn id="11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8" presetClass="entr" presetSubtype="16" fill="hold" grpId="0" nodeType="clickEffect">
                                  <p:stCondLst>
                                    <p:cond delay="0"/>
                                  </p:stCondLst>
                                  <p:childTnLst>
                                    <p:set>
                                      <p:cBhvr>
                                        <p:cTn id="123" dur="1" fill="hold">
                                          <p:stCondLst>
                                            <p:cond delay="0"/>
                                          </p:stCondLst>
                                        </p:cTn>
                                        <p:tgtEl>
                                          <p:spTgt spid="94"/>
                                        </p:tgtEl>
                                        <p:attrNameLst>
                                          <p:attrName>style.visibility</p:attrName>
                                        </p:attrNameLst>
                                      </p:cBhvr>
                                      <p:to>
                                        <p:strVal val="visible"/>
                                      </p:to>
                                    </p:set>
                                    <p:animEffect transition="in" filter="diamond(in)">
                                      <p:cBhvr>
                                        <p:cTn id="124"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6" grpId="0"/>
      <p:bldP spid="77" grpId="0"/>
      <p:bldP spid="78"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81000"/>
            <a:ext cx="573766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5400" b="1" dirty="0">
                <a:ln w="11430"/>
                <a:solidFill>
                  <a:schemeClr val="bg1"/>
                </a:solidFill>
                <a:effectLst>
                  <a:outerShdw blurRad="50800" dist="39000" dir="5460000" algn="tl">
                    <a:srgbClr val="000000">
                      <a:alpha val="38000"/>
                    </a:srgbClr>
                  </a:outerShdw>
                </a:effectLst>
                <a:cs typeface="+mn-cs"/>
              </a:rPr>
              <a:t>Finger lickin’ good</a:t>
            </a:r>
          </a:p>
        </p:txBody>
      </p:sp>
      <p:sp>
        <p:nvSpPr>
          <p:cNvPr id="3" name="Rectangle 2"/>
          <p:cNvSpPr/>
          <p:nvPr/>
        </p:nvSpPr>
        <p:spPr>
          <a:xfrm>
            <a:off x="1828800" y="1676400"/>
            <a:ext cx="5282472"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5400" b="1" dirty="0">
                <a:ln w="11430"/>
                <a:solidFill>
                  <a:schemeClr val="bg1"/>
                </a:solidFill>
                <a:effectLst>
                  <a:outerShdw blurRad="50800" dist="39000" dir="5460000" algn="tl">
                    <a:srgbClr val="000000">
                      <a:alpha val="38000"/>
                    </a:srgbClr>
                  </a:outerShdw>
                </a:effectLst>
                <a:cs typeface="+mn-cs"/>
              </a:rPr>
              <a:t>It’s the real thing</a:t>
            </a:r>
          </a:p>
        </p:txBody>
      </p:sp>
      <p:sp>
        <p:nvSpPr>
          <p:cNvPr id="4" name="Rectangle 3"/>
          <p:cNvSpPr/>
          <p:nvPr/>
        </p:nvSpPr>
        <p:spPr>
          <a:xfrm>
            <a:off x="762000" y="2895600"/>
            <a:ext cx="717408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5400" b="1" dirty="0">
                <a:ln w="11430"/>
                <a:solidFill>
                  <a:schemeClr val="bg1"/>
                </a:solidFill>
                <a:effectLst>
                  <a:outerShdw blurRad="50800" dist="39000" dir="5460000" algn="tl">
                    <a:srgbClr val="000000">
                      <a:alpha val="38000"/>
                    </a:srgbClr>
                  </a:outerShdw>
                </a:effectLst>
                <a:cs typeface="+mn-cs"/>
              </a:rPr>
              <a:t>Breakfast of champions</a:t>
            </a:r>
          </a:p>
        </p:txBody>
      </p:sp>
      <p:pic>
        <p:nvPicPr>
          <p:cNvPr id="6" name="Picture 5" descr="KFC Logo.jpg"/>
          <p:cNvPicPr>
            <a:picLocks noChangeAspect="1"/>
          </p:cNvPicPr>
          <p:nvPr/>
        </p:nvPicPr>
        <p:blipFill>
          <a:blip r:embed="rId3" cstate="print"/>
          <a:srcRect/>
          <a:stretch>
            <a:fillRect/>
          </a:stretch>
        </p:blipFill>
        <p:spPr bwMode="auto">
          <a:xfrm rot="-1172300">
            <a:off x="656549" y="260267"/>
            <a:ext cx="876300" cy="1343025"/>
          </a:xfrm>
          <a:prstGeom prst="rect">
            <a:avLst/>
          </a:prstGeom>
          <a:noFill/>
          <a:ln w="9525">
            <a:noFill/>
            <a:miter lim="800000"/>
            <a:headEnd/>
            <a:tailEnd/>
          </a:ln>
        </p:spPr>
      </p:pic>
      <p:pic>
        <p:nvPicPr>
          <p:cNvPr id="7" name="Picture 6" descr="CocaColaLogo.jpg"/>
          <p:cNvPicPr>
            <a:picLocks noChangeAspect="1"/>
          </p:cNvPicPr>
          <p:nvPr/>
        </p:nvPicPr>
        <p:blipFill>
          <a:blip r:embed="rId4" cstate="print"/>
          <a:srcRect/>
          <a:stretch>
            <a:fillRect/>
          </a:stretch>
        </p:blipFill>
        <p:spPr bwMode="auto">
          <a:xfrm rot="944763">
            <a:off x="7377099" y="1281097"/>
            <a:ext cx="1181100" cy="1181100"/>
          </a:xfrm>
          <a:prstGeom prst="rect">
            <a:avLst/>
          </a:prstGeom>
          <a:noFill/>
          <a:ln w="9525">
            <a:noFill/>
            <a:miter lim="800000"/>
            <a:headEnd/>
            <a:tailEnd/>
          </a:ln>
        </p:spPr>
      </p:pic>
      <p:pic>
        <p:nvPicPr>
          <p:cNvPr id="8" name="Picture 7" descr="Wheaties_Logo.jpg"/>
          <p:cNvPicPr>
            <a:picLocks noChangeAspect="1"/>
          </p:cNvPicPr>
          <p:nvPr/>
        </p:nvPicPr>
        <p:blipFill>
          <a:blip r:embed="rId5" cstate="print"/>
          <a:srcRect/>
          <a:stretch>
            <a:fillRect/>
          </a:stretch>
        </p:blipFill>
        <p:spPr bwMode="auto">
          <a:xfrm rot="1673157">
            <a:off x="7938781" y="3173800"/>
            <a:ext cx="847725" cy="1247775"/>
          </a:xfrm>
          <a:prstGeom prst="rect">
            <a:avLst/>
          </a:prstGeom>
          <a:noFill/>
          <a:ln w="9525">
            <a:noFill/>
            <a:miter lim="800000"/>
            <a:headEnd/>
            <a:tailEnd/>
          </a:ln>
        </p:spPr>
      </p:pic>
      <p:sp>
        <p:nvSpPr>
          <p:cNvPr id="10" name="Rectangle 9"/>
          <p:cNvSpPr/>
          <p:nvPr/>
        </p:nvSpPr>
        <p:spPr>
          <a:xfrm>
            <a:off x="2209800" y="4114800"/>
            <a:ext cx="3225755"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800" b="1" dirty="0">
                <a:ln w="11430"/>
                <a:solidFill>
                  <a:srgbClr val="FFFF00"/>
                </a:solidFill>
                <a:effectLst>
                  <a:outerShdw blurRad="50800" dist="39000" dir="5460000" algn="tl">
                    <a:srgbClr val="000000">
                      <a:alpha val="38000"/>
                    </a:srgbClr>
                  </a:outerShdw>
                </a:effectLst>
                <a:cs typeface="+mn-cs"/>
              </a:rPr>
              <a:t>The Un-cola</a:t>
            </a:r>
          </a:p>
        </p:txBody>
      </p:sp>
      <p:pic>
        <p:nvPicPr>
          <p:cNvPr id="11" name="Picture 9" descr="Logo_7Up.jpg"/>
          <p:cNvPicPr>
            <a:picLocks noChangeAspect="1"/>
          </p:cNvPicPr>
          <p:nvPr/>
        </p:nvPicPr>
        <p:blipFill>
          <a:blip r:embed="rId6" cstate="print"/>
          <a:srcRect/>
          <a:stretch>
            <a:fillRect/>
          </a:stretch>
        </p:blipFill>
        <p:spPr bwMode="auto">
          <a:xfrm rot="-1065638">
            <a:off x="593261" y="4174660"/>
            <a:ext cx="1057275" cy="1057275"/>
          </a:xfrm>
          <a:prstGeom prst="rect">
            <a:avLst/>
          </a:prstGeom>
          <a:noFill/>
          <a:ln w="9525">
            <a:noFill/>
            <a:miter lim="800000"/>
            <a:headEnd/>
            <a:tailEnd/>
          </a:ln>
        </p:spPr>
      </p:pic>
      <p:pic>
        <p:nvPicPr>
          <p:cNvPr id="12" name="Picture 11" descr="Logo_American_Express.jpg"/>
          <p:cNvPicPr>
            <a:picLocks noChangeAspect="1"/>
          </p:cNvPicPr>
          <p:nvPr/>
        </p:nvPicPr>
        <p:blipFill>
          <a:blip r:embed="rId7" cstate="print"/>
          <a:srcRect/>
          <a:stretch>
            <a:fillRect/>
          </a:stretch>
        </p:blipFill>
        <p:spPr bwMode="auto">
          <a:xfrm rot="-1127992">
            <a:off x="7661178" y="4746622"/>
            <a:ext cx="1238250" cy="933450"/>
          </a:xfrm>
          <a:prstGeom prst="rect">
            <a:avLst/>
          </a:prstGeom>
          <a:noFill/>
          <a:ln w="9525">
            <a:noFill/>
            <a:miter lim="800000"/>
            <a:headEnd/>
            <a:tailEnd/>
          </a:ln>
        </p:spPr>
      </p:pic>
      <p:sp>
        <p:nvSpPr>
          <p:cNvPr id="13" name="Rectangle 12"/>
          <p:cNvSpPr/>
          <p:nvPr/>
        </p:nvSpPr>
        <p:spPr>
          <a:xfrm>
            <a:off x="1447800" y="5029200"/>
            <a:ext cx="6258445"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000" b="1" dirty="0">
                <a:ln w="11430"/>
                <a:solidFill>
                  <a:srgbClr val="FFFF00"/>
                </a:solidFill>
                <a:effectLst>
                  <a:outerShdw blurRad="50800" dist="39000" dir="5460000" algn="tl">
                    <a:srgbClr val="000000">
                      <a:alpha val="38000"/>
                    </a:srgbClr>
                  </a:outerShdw>
                </a:effectLst>
                <a:cs typeface="+mn-cs"/>
              </a:rPr>
              <a:t>Don’t leave home without it</a:t>
            </a:r>
          </a:p>
        </p:txBody>
      </p:sp>
      <p:sp>
        <p:nvSpPr>
          <p:cNvPr id="14" name="Rectangle 13"/>
          <p:cNvSpPr/>
          <p:nvPr/>
        </p:nvSpPr>
        <p:spPr>
          <a:xfrm>
            <a:off x="1143000" y="5943600"/>
            <a:ext cx="7060266"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000" b="1" dirty="0">
                <a:ln w="11430"/>
                <a:solidFill>
                  <a:srgbClr val="FFFF00"/>
                </a:solidFill>
                <a:effectLst>
                  <a:outerShdw blurRad="50800" dist="39000" dir="5460000" algn="tl">
                    <a:srgbClr val="000000">
                      <a:alpha val="38000"/>
                    </a:srgbClr>
                  </a:outerShdw>
                </a:effectLst>
                <a:cs typeface="+mn-cs"/>
              </a:rPr>
              <a:t>Let your fingers do the walking</a:t>
            </a:r>
          </a:p>
        </p:txBody>
      </p:sp>
      <p:pic>
        <p:nvPicPr>
          <p:cNvPr id="15" name="Picture 14" descr="Logo_thumb-yellow-pages.gif"/>
          <p:cNvPicPr>
            <a:picLocks noChangeAspect="1"/>
          </p:cNvPicPr>
          <p:nvPr/>
        </p:nvPicPr>
        <p:blipFill>
          <a:blip r:embed="rId8" cstate="print"/>
          <a:srcRect/>
          <a:stretch>
            <a:fillRect/>
          </a:stretch>
        </p:blipFill>
        <p:spPr bwMode="auto">
          <a:xfrm rot="-838227">
            <a:off x="255308" y="5665507"/>
            <a:ext cx="971550" cy="971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sz="3200" dirty="0" smtClean="0"/>
              <a:t>8.  A caregiver can </a:t>
            </a:r>
            <a:r>
              <a:rPr lang="en-US" sz="3200" b="1" i="1" dirty="0" smtClean="0"/>
              <a:t>guide and promote </a:t>
            </a:r>
            <a:r>
              <a:rPr lang="en-US" sz="3200" dirty="0" smtClean="0"/>
              <a:t>cognitive development by:</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1219200"/>
            <a:ext cx="8229600" cy="5410200"/>
          </a:xfrm>
        </p:spPr>
        <p:txBody>
          <a:bodyPr>
            <a:normAutofit fontScale="62500" lnSpcReduction="20000"/>
          </a:bodyPr>
          <a:lstStyle/>
          <a:p>
            <a:pPr hangingPunct="0"/>
            <a:r>
              <a:rPr lang="en-US" dirty="0" smtClean="0"/>
              <a:t>Giving time and attention</a:t>
            </a:r>
          </a:p>
          <a:p>
            <a:pPr lvl="1" hangingPunct="0"/>
            <a:r>
              <a:rPr lang="en-US" dirty="0" smtClean="0"/>
              <a:t>The most important part of a good learning environment </a:t>
            </a:r>
            <a:r>
              <a:rPr lang="en-US" b="1" u="sng" dirty="0" smtClean="0"/>
              <a:t>is the people in it</a:t>
            </a:r>
            <a:r>
              <a:rPr lang="en-US" dirty="0" smtClean="0"/>
              <a:t>.</a:t>
            </a:r>
          </a:p>
          <a:p>
            <a:pPr hangingPunct="0"/>
            <a:r>
              <a:rPr lang="en-US" dirty="0" smtClean="0"/>
              <a:t>Take </a:t>
            </a:r>
            <a:r>
              <a:rPr lang="en-US" dirty="0"/>
              <a:t>advantage of simple learning </a:t>
            </a:r>
            <a:r>
              <a:rPr lang="en-US" dirty="0" smtClean="0"/>
              <a:t>opportunities</a:t>
            </a:r>
          </a:p>
          <a:p>
            <a:pPr hangingPunct="0"/>
            <a:r>
              <a:rPr lang="en-US" dirty="0" smtClean="0"/>
              <a:t>Allow time for thinking </a:t>
            </a:r>
            <a:r>
              <a:rPr lang="en-US" sz="2400" dirty="0" smtClean="0"/>
              <a:t>(problem solving and decision making)</a:t>
            </a:r>
            <a:endParaRPr lang="en-US" dirty="0"/>
          </a:p>
          <a:p>
            <a:pPr hangingPunct="0"/>
            <a:r>
              <a:rPr lang="en-US" dirty="0" smtClean="0"/>
              <a:t>Give only as much help as the child needs to succeed</a:t>
            </a:r>
          </a:p>
          <a:p>
            <a:pPr hangingPunct="0"/>
            <a:r>
              <a:rPr lang="en-US" dirty="0" smtClean="0"/>
              <a:t>Encourage children to draw their own conclusions </a:t>
            </a:r>
          </a:p>
          <a:p>
            <a:pPr lvl="1" hangingPunct="0"/>
            <a:r>
              <a:rPr lang="en-US" dirty="0" smtClean="0"/>
              <a:t>“Let’s find out” (see and do) vs. giving them an explanation.</a:t>
            </a:r>
          </a:p>
          <a:p>
            <a:pPr lvl="1" hangingPunct="0"/>
            <a:r>
              <a:rPr lang="en-US" dirty="0" smtClean="0"/>
              <a:t>Sensory stimulation and concrete learning</a:t>
            </a:r>
          </a:p>
          <a:p>
            <a:pPr hangingPunct="0"/>
            <a:r>
              <a:rPr lang="en-US" dirty="0" smtClean="0"/>
              <a:t>Model problem solving so they can hear how to think their way to a solution.</a:t>
            </a:r>
          </a:p>
          <a:p>
            <a:pPr hangingPunct="0"/>
            <a:r>
              <a:rPr lang="en-US" dirty="0" smtClean="0"/>
              <a:t>Maintain positive attitudes in the child and in the caregiver</a:t>
            </a:r>
          </a:p>
          <a:p>
            <a:pPr hangingPunct="0"/>
            <a:r>
              <a:rPr lang="en-US" dirty="0" smtClean="0"/>
              <a:t>Keep </a:t>
            </a:r>
            <a:r>
              <a:rPr lang="en-US" dirty="0"/>
              <a:t>explanations </a:t>
            </a:r>
            <a:r>
              <a:rPr lang="en-US" dirty="0" smtClean="0"/>
              <a:t>simple and on the child’s level</a:t>
            </a:r>
            <a:r>
              <a:rPr lang="en-US" dirty="0"/>
              <a:t>		</a:t>
            </a:r>
            <a:endParaRPr lang="en-US" dirty="0" smtClean="0"/>
          </a:p>
          <a:p>
            <a:pPr hangingPunct="0"/>
            <a:r>
              <a:rPr lang="en-US" dirty="0" smtClean="0"/>
              <a:t>Allow kids to explore and discover their world</a:t>
            </a:r>
          </a:p>
          <a:p>
            <a:pPr hangingPunct="0"/>
            <a:r>
              <a:rPr lang="en-US" dirty="0" smtClean="0"/>
              <a:t>Give them opportunities to understand the world and how it works</a:t>
            </a:r>
          </a:p>
          <a:p>
            <a:pPr lvl="1" hangingPunct="0"/>
            <a:r>
              <a:rPr lang="en-US" dirty="0" smtClean="0"/>
              <a:t>Everyday learning experiences	</a:t>
            </a:r>
            <a:r>
              <a:rPr lang="en-US" dirty="0"/>
              <a:t>	</a:t>
            </a:r>
            <a:endParaRPr lang="en-US" dirty="0" smtClean="0"/>
          </a:p>
          <a:p>
            <a:pPr hangingPunct="0"/>
            <a:r>
              <a:rPr lang="en-US" dirty="0" smtClean="0"/>
              <a:t>Develop Self-help Skills</a:t>
            </a:r>
            <a:endParaRPr lang="en-US" dirty="0"/>
          </a:p>
        </p:txBody>
      </p:sp>
      <p:pic>
        <p:nvPicPr>
          <p:cNvPr id="6146" name="Picture 2" descr="C:\Documents and Settings\All Users\Documents\Temp\Temporary Internet Files\Content.IE5\50YT5M8P\MCj03342360000[1].wmf"/>
          <p:cNvPicPr>
            <a:picLocks noChangeAspect="1" noChangeArrowheads="1"/>
          </p:cNvPicPr>
          <p:nvPr/>
        </p:nvPicPr>
        <p:blipFill>
          <a:blip r:embed="rId3" cstate="print"/>
          <a:srcRect/>
          <a:stretch>
            <a:fillRect/>
          </a:stretch>
        </p:blipFill>
        <p:spPr bwMode="auto">
          <a:xfrm>
            <a:off x="4724400" y="5257800"/>
            <a:ext cx="1815998" cy="141366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normAutofit fontScale="90000"/>
          </a:bodyPr>
          <a:lstStyle/>
          <a:p>
            <a:pPr algn="ctr"/>
            <a:r>
              <a:rPr lang="en-US" b="1" i="1" u="sng" dirty="0" smtClean="0"/>
              <a:t>9. Playing and </a:t>
            </a:r>
            <a:r>
              <a:rPr lang="en-US" b="1" i="1" u="sng" dirty="0" err="1" smtClean="0"/>
              <a:t>PLaythings</a:t>
            </a:r>
            <a:r>
              <a:rPr lang="en-US" dirty="0" smtClean="0"/>
              <a:t>  </a:t>
            </a:r>
            <a:br>
              <a:rPr lang="en-US" dirty="0" smtClean="0"/>
            </a:br>
            <a:r>
              <a:rPr lang="en-US" dirty="0" smtClean="0"/>
              <a:t>also </a:t>
            </a:r>
            <a:r>
              <a:rPr lang="en-US" dirty="0"/>
              <a:t>stimulate </a:t>
            </a:r>
            <a:r>
              <a:rPr lang="en-US" dirty="0" smtClean="0"/>
              <a:t>learning  </a:t>
            </a:r>
            <a:endParaRPr lang="en-US" dirty="0"/>
          </a:p>
        </p:txBody>
      </p:sp>
      <p:sp>
        <p:nvSpPr>
          <p:cNvPr id="12" name="Text Placeholder 11"/>
          <p:cNvSpPr>
            <a:spLocks noGrp="1"/>
          </p:cNvSpPr>
          <p:nvPr>
            <p:ph type="body" sz="half" idx="1"/>
          </p:nvPr>
        </p:nvSpPr>
        <p:spPr>
          <a:xfrm>
            <a:off x="228600" y="1295400"/>
            <a:ext cx="4038600" cy="4530725"/>
          </a:xfrm>
        </p:spPr>
        <p:txBody>
          <a:bodyPr>
            <a:normAutofit fontScale="92500" lnSpcReduction="20000"/>
          </a:bodyPr>
          <a:lstStyle/>
          <a:p>
            <a:r>
              <a:rPr lang="en-US" dirty="0" smtClean="0"/>
              <a:t>Experience imaginary situations.</a:t>
            </a:r>
          </a:p>
          <a:p>
            <a:r>
              <a:rPr lang="en-US" dirty="0" smtClean="0"/>
              <a:t>Act out different roles.</a:t>
            </a:r>
          </a:p>
          <a:p>
            <a:r>
              <a:rPr lang="en-US" dirty="0" smtClean="0"/>
              <a:t>Problem solving, decision making, and drawing conclusions.</a:t>
            </a:r>
          </a:p>
          <a:p>
            <a:r>
              <a:rPr lang="en-US" dirty="0" smtClean="0"/>
              <a:t>Develop large and small motor skills.</a:t>
            </a:r>
          </a:p>
          <a:p>
            <a:r>
              <a:rPr lang="en-US" dirty="0" smtClean="0"/>
              <a:t>Teach sharing and cooperation.</a:t>
            </a:r>
            <a:endParaRPr lang="en-US" dirty="0"/>
          </a:p>
        </p:txBody>
      </p:sp>
      <p:sp>
        <p:nvSpPr>
          <p:cNvPr id="3" name="Content Placeholder 2"/>
          <p:cNvSpPr>
            <a:spLocks noGrp="1"/>
          </p:cNvSpPr>
          <p:nvPr>
            <p:ph sz="half" idx="2"/>
          </p:nvPr>
        </p:nvSpPr>
        <p:spPr/>
        <p:txBody>
          <a:bodyPr>
            <a:normAutofit/>
          </a:bodyPr>
          <a:lstStyle/>
          <a:p>
            <a:pPr hangingPunct="0"/>
            <a:r>
              <a:rPr lang="en-US" b="1" dirty="0" smtClean="0"/>
              <a:t>Always remember that time spent </a:t>
            </a:r>
            <a:r>
              <a:rPr lang="en-US" b="1" i="1" u="sng" dirty="0" smtClean="0">
                <a:effectLst>
                  <a:outerShdw blurRad="38100" dist="38100" dir="2700000" algn="tl">
                    <a:srgbClr val="000000">
                      <a:alpha val="43137"/>
                    </a:srgbClr>
                  </a:outerShdw>
                </a:effectLst>
              </a:rPr>
              <a:t>playing</a:t>
            </a:r>
            <a:r>
              <a:rPr lang="en-US" b="1" dirty="0" smtClean="0"/>
              <a:t> with your child  is the best toy of all!</a:t>
            </a:r>
          </a:p>
        </p:txBody>
      </p:sp>
      <p:pic>
        <p:nvPicPr>
          <p:cNvPr id="9" name="Picture 3" descr="C:\Documents and Settings\All Users\Documents\Temp\Temporary Internet Files\Content.IE5\K02NFWB3\MCj04125560000[1].wmf"/>
          <p:cNvPicPr>
            <a:picLocks noChangeAspect="1" noChangeArrowheads="1"/>
          </p:cNvPicPr>
          <p:nvPr/>
        </p:nvPicPr>
        <p:blipFill>
          <a:blip r:embed="rId3" cstate="print"/>
          <a:srcRect/>
          <a:stretch>
            <a:fillRect/>
          </a:stretch>
        </p:blipFill>
        <p:spPr bwMode="auto">
          <a:xfrm>
            <a:off x="4419600" y="4419600"/>
            <a:ext cx="1981200" cy="1965413"/>
          </a:xfrm>
          <a:prstGeom prst="rect">
            <a:avLst/>
          </a:prstGeom>
          <a:noFill/>
        </p:spPr>
      </p:pic>
      <p:pic>
        <p:nvPicPr>
          <p:cNvPr id="11" name="Picture 4" descr="C:\Documents and Settings\All Users\Documents\Temp\Temporary Internet Files\Content.IE5\O099I51E\MCj04370780000[1].png"/>
          <p:cNvPicPr>
            <a:picLocks noChangeAspect="1" noChangeArrowheads="1"/>
          </p:cNvPicPr>
          <p:nvPr/>
        </p:nvPicPr>
        <p:blipFill>
          <a:blip r:embed="rId4" cstate="print"/>
          <a:srcRect/>
          <a:stretch>
            <a:fillRect/>
          </a:stretch>
        </p:blipFill>
        <p:spPr bwMode="auto">
          <a:xfrm>
            <a:off x="7162800" y="152400"/>
            <a:ext cx="17145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2">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500" fill="hold"/>
                                        <p:tgtEl>
                                          <p:spTgt spid="12">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12">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12">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p:cTn id="21" dur="500" fill="hold"/>
                                        <p:tgtEl>
                                          <p:spTgt spid="12">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12">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12">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 calcmode="lin" valueType="num">
                                      <p:cBhvr>
                                        <p:cTn id="28" dur="500" fill="hold"/>
                                        <p:tgtEl>
                                          <p:spTgt spid="12">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12">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12">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12">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p:cTn id="35" dur="500" fill="hold"/>
                                        <p:tgtEl>
                                          <p:spTgt spid="12">
                                            <p:txEl>
                                              <p:pRg st="4" end="4"/>
                                            </p:txEl>
                                          </p:spTgt>
                                        </p:tgtEl>
                                        <p:attrNameLst>
                                          <p:attrName>ppt_w</p:attrName>
                                        </p:attrNameLst>
                                      </p:cBhvr>
                                      <p:tavLst>
                                        <p:tav tm="0">
                                          <p:val>
                                            <p:strVal val="#ppt_w*0.05"/>
                                          </p:val>
                                        </p:tav>
                                        <p:tav tm="100000">
                                          <p:val>
                                            <p:strVal val="#ppt_w"/>
                                          </p:val>
                                        </p:tav>
                                      </p:tavLst>
                                    </p:anim>
                                    <p:anim calcmode="lin" valueType="num">
                                      <p:cBhvr>
                                        <p:cTn id="36" dur="500" fill="hold"/>
                                        <p:tgtEl>
                                          <p:spTgt spid="12">
                                            <p:txEl>
                                              <p:pRg st="4" end="4"/>
                                            </p:txEl>
                                          </p:spTgt>
                                        </p:tgtEl>
                                        <p:attrNameLst>
                                          <p:attrName>ppt_h</p:attrName>
                                        </p:attrNameLst>
                                      </p:cBhvr>
                                      <p:tavLst>
                                        <p:tav tm="0">
                                          <p:val>
                                            <p:strVal val="#ppt_h"/>
                                          </p:val>
                                        </p:tav>
                                        <p:tav tm="100000">
                                          <p:val>
                                            <p:strVal val="#ppt_h"/>
                                          </p:val>
                                        </p:tav>
                                      </p:tavLst>
                                    </p:anim>
                                    <p:anim calcmode="lin" valueType="num">
                                      <p:cBhvr>
                                        <p:cTn id="37" dur="500" fill="hold"/>
                                        <p:tgtEl>
                                          <p:spTgt spid="12">
                                            <p:txEl>
                                              <p:pRg st="4" end="4"/>
                                            </p:txEl>
                                          </p:spTgt>
                                        </p:tgtEl>
                                        <p:attrNameLst>
                                          <p:attrName>ppt_x</p:attrName>
                                        </p:attrNameLst>
                                      </p:cBhvr>
                                      <p:tavLst>
                                        <p:tav tm="0">
                                          <p:val>
                                            <p:strVal val="#ppt_x-.2"/>
                                          </p:val>
                                        </p:tav>
                                        <p:tav tm="100000">
                                          <p:val>
                                            <p:strVal val="#ppt_x"/>
                                          </p:val>
                                        </p:tav>
                                      </p:tavLst>
                                    </p:anim>
                                    <p:anim calcmode="lin" valueType="num">
                                      <p:cBhvr>
                                        <p:cTn id="38" dur="500" fill="hold"/>
                                        <p:tgtEl>
                                          <p:spTgt spid="12">
                                            <p:txEl>
                                              <p:pRg st="4" end="4"/>
                                            </p:txEl>
                                          </p:spTgt>
                                        </p:tgtEl>
                                        <p:attrNameLst>
                                          <p:attrName>ppt_y</p:attrName>
                                        </p:attrNameLst>
                                      </p:cBhvr>
                                      <p:tavLst>
                                        <p:tav tm="0">
                                          <p:val>
                                            <p:strVal val="#ppt_y"/>
                                          </p:val>
                                        </p:tav>
                                        <p:tav tm="100000">
                                          <p:val>
                                            <p:strVal val="#ppt_y"/>
                                          </p:val>
                                        </p:tav>
                                      </p:tavLst>
                                    </p:anim>
                                    <p:animEffect transition="in" filter="fade">
                                      <p:cBhvr>
                                        <p:cTn id="39" dur="500"/>
                                        <p:tgtEl>
                                          <p:spTgt spid="12">
                                            <p:txEl>
                                              <p:pRg st="4" end="4"/>
                                            </p:txEl>
                                          </p:spTgt>
                                        </p:tgtEl>
                                      </p:cBhvr>
                                    </p:animEffect>
                                  </p:childTnLst>
                                </p:cTn>
                              </p:par>
                            </p:childTnLst>
                          </p:cTn>
                        </p:par>
                        <p:par>
                          <p:cTn id="40" fill="hold">
                            <p:stCondLst>
                              <p:cond delay="500"/>
                            </p:stCondLst>
                            <p:childTnLst>
                              <p:par>
                                <p:cTn id="41" presetID="54" presetClass="entr" presetSubtype="0" accel="100000" fill="hold"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p:cTn id="43"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 Quiz #1</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 good way to show toddlers that they are loved is by:</a:t>
            </a:r>
          </a:p>
          <a:p>
            <a:pPr marL="914400" lvl="1" indent="-514350">
              <a:buNone/>
            </a:pPr>
            <a:r>
              <a:rPr lang="en-US" dirty="0" smtClean="0"/>
              <a:t>	A. Giving hugs and telling them are loved</a:t>
            </a:r>
          </a:p>
          <a:p>
            <a:pPr marL="914400" lvl="1" indent="-514350">
              <a:buNone/>
            </a:pPr>
            <a:r>
              <a:rPr lang="en-US" dirty="0" smtClean="0"/>
              <a:t>	B. Buying them toys</a:t>
            </a:r>
          </a:p>
          <a:p>
            <a:pPr marL="914400" lvl="1" indent="-514350">
              <a:buNone/>
            </a:pPr>
            <a:r>
              <a:rPr lang="en-US" dirty="0" smtClean="0"/>
              <a:t>	C. Having surprises for them on birthdays and other special occasions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fontScale="90000"/>
          </a:bodyPr>
          <a:lstStyle/>
          <a:p>
            <a:pPr algn="ctr"/>
            <a:r>
              <a:rPr lang="en-US" b="1" dirty="0" smtClean="0"/>
              <a:t>Everyday Household Objects</a:t>
            </a:r>
            <a:r>
              <a:rPr lang="en-US" dirty="0" smtClean="0"/>
              <a:t> make phenomenal toys</a:t>
            </a:r>
            <a:endParaRPr lang="en-US" dirty="0"/>
          </a:p>
        </p:txBody>
      </p:sp>
      <p:pic>
        <p:nvPicPr>
          <p:cNvPr id="9" name="Content Placeholder 3" descr="toys.jpg">
            <a:hlinkClick r:id="rId3" action="ppaction://hlinkfile"/>
          </p:cNvPr>
          <p:cNvPicPr>
            <a:picLocks noChangeAspect="1"/>
          </p:cNvPicPr>
          <p:nvPr/>
        </p:nvPicPr>
        <p:blipFill>
          <a:blip r:embed="rId4" cstate="print"/>
          <a:srcRect l="13051" t="17333" b="24000"/>
          <a:stretch>
            <a:fillRect/>
          </a:stretch>
        </p:blipFill>
        <p:spPr>
          <a:xfrm>
            <a:off x="1981200" y="1447800"/>
            <a:ext cx="5102748" cy="4814164"/>
          </a:xfrm>
          <a:prstGeom prst="rect">
            <a:avLst/>
          </a:prstGeom>
        </p:spPr>
      </p:pic>
      <p:sp>
        <p:nvSpPr>
          <p:cNvPr id="11" name="TextBox 10"/>
          <p:cNvSpPr txBox="1"/>
          <p:nvPr/>
        </p:nvSpPr>
        <p:spPr>
          <a:xfrm>
            <a:off x="6477000" y="5791200"/>
            <a:ext cx="2408288" cy="830997"/>
          </a:xfrm>
          <a:prstGeom prst="rect">
            <a:avLst/>
          </a:prstGeom>
          <a:noFill/>
        </p:spPr>
        <p:txBody>
          <a:bodyPr wrap="none" rtlCol="0">
            <a:spAutoFit/>
          </a:bodyPr>
          <a:lstStyle/>
          <a:p>
            <a:r>
              <a:rPr lang="en-US" sz="4800" b="1" dirty="0" smtClean="0"/>
              <a:t>Toy Box</a:t>
            </a:r>
            <a:endParaRPr lang="en-US" sz="4800" b="1" dirty="0"/>
          </a:p>
        </p:txBody>
      </p:sp>
      <p:sp>
        <p:nvSpPr>
          <p:cNvPr id="6" name="TextBox 5"/>
          <p:cNvSpPr txBox="1"/>
          <p:nvPr/>
        </p:nvSpPr>
        <p:spPr>
          <a:xfrm>
            <a:off x="2209800" y="6096000"/>
            <a:ext cx="3342262" cy="400110"/>
          </a:xfrm>
          <a:prstGeom prst="rect">
            <a:avLst/>
          </a:prstGeom>
          <a:solidFill>
            <a:schemeClr val="accent3"/>
          </a:solidFill>
        </p:spPr>
        <p:txBody>
          <a:bodyPr wrap="none" rtlCol="0">
            <a:spAutoFit/>
          </a:bodyPr>
          <a:lstStyle/>
          <a:p>
            <a:r>
              <a:rPr lang="en-US" sz="2000" b="1" dirty="0" smtClean="0">
                <a:solidFill>
                  <a:schemeClr val="accent2"/>
                </a:solidFill>
              </a:rPr>
              <a:t>Why buy expensive toys?- clip</a:t>
            </a:r>
            <a:endParaRPr lang="en-US" sz="2000" b="1" dirty="0">
              <a:solidFill>
                <a:schemeClr val="accent2"/>
              </a:solidFill>
            </a:endParaRPr>
          </a:p>
        </p:txBody>
      </p:sp>
      <p:sp>
        <p:nvSpPr>
          <p:cNvPr id="7" name="TextBox 6"/>
          <p:cNvSpPr txBox="1"/>
          <p:nvPr/>
        </p:nvSpPr>
        <p:spPr>
          <a:xfrm>
            <a:off x="0" y="2133600"/>
            <a:ext cx="2057400" cy="1754326"/>
          </a:xfrm>
          <a:prstGeom prst="rect">
            <a:avLst/>
          </a:prstGeom>
          <a:noFill/>
        </p:spPr>
        <p:txBody>
          <a:bodyPr wrap="square" rtlCol="0">
            <a:spAutoFit/>
          </a:bodyPr>
          <a:lstStyle/>
          <a:p>
            <a:r>
              <a:rPr lang="en-US" dirty="0" smtClean="0">
                <a:hlinkClick r:id="rId5"/>
              </a:rPr>
              <a:t>http://www.youtube.com/watch?v=GjO0CskrCUs&amp;safety_mode=true&amp;persist_safety_mode=1</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par>
                                <p:cTn id="12" presetID="18" presetClass="entr" presetSubtype="12" fill="hold"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strips(downLeft)">
                                      <p:cBhvr>
                                        <p:cTn id="14" dur="3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838200"/>
          </a:xfrm>
        </p:spPr>
        <p:txBody>
          <a:bodyPr>
            <a:normAutofit fontScale="90000"/>
          </a:bodyPr>
          <a:lstStyle/>
          <a:p>
            <a:pPr algn="ctr"/>
            <a:r>
              <a:rPr lang="en-US" dirty="0" smtClean="0"/>
              <a:t>10. guidelines </a:t>
            </a:r>
            <a:r>
              <a:rPr lang="en-US" dirty="0"/>
              <a:t>for </a:t>
            </a:r>
            <a:r>
              <a:rPr lang="en-US" b="1" dirty="0"/>
              <a:t>choosing safe toys</a:t>
            </a:r>
            <a:r>
              <a:rPr lang="en-US" dirty="0" smtClean="0"/>
              <a:t>:</a:t>
            </a:r>
            <a:endParaRPr lang="en-US" dirty="0"/>
          </a:p>
        </p:txBody>
      </p:sp>
      <p:sp>
        <p:nvSpPr>
          <p:cNvPr id="3" name="Content Placeholder 2"/>
          <p:cNvSpPr>
            <a:spLocks noGrp="1"/>
          </p:cNvSpPr>
          <p:nvPr>
            <p:ph idx="1"/>
          </p:nvPr>
        </p:nvSpPr>
        <p:spPr>
          <a:xfrm>
            <a:off x="152400" y="1066800"/>
            <a:ext cx="8229600" cy="5257800"/>
          </a:xfrm>
        </p:spPr>
        <p:txBody>
          <a:bodyPr>
            <a:normAutofit fontScale="77500" lnSpcReduction="20000"/>
          </a:bodyPr>
          <a:lstStyle/>
          <a:p>
            <a:pPr hangingPunct="0"/>
            <a:r>
              <a:rPr lang="en-US" dirty="0" smtClean="0"/>
              <a:t>No </a:t>
            </a:r>
            <a:r>
              <a:rPr lang="en-US" dirty="0"/>
              <a:t>small parts to </a:t>
            </a:r>
            <a:r>
              <a:rPr lang="en-US" dirty="0" smtClean="0"/>
              <a:t>swallow</a:t>
            </a:r>
          </a:p>
          <a:p>
            <a:pPr hangingPunct="0"/>
            <a:r>
              <a:rPr lang="en-US" dirty="0" smtClean="0"/>
              <a:t>No </a:t>
            </a:r>
            <a:r>
              <a:rPr lang="en-US" dirty="0"/>
              <a:t>sharp edges		</a:t>
            </a:r>
            <a:endParaRPr lang="en-US" dirty="0" smtClean="0"/>
          </a:p>
          <a:p>
            <a:pPr hangingPunct="0"/>
            <a:r>
              <a:rPr lang="en-US" dirty="0" smtClean="0"/>
              <a:t>Not </a:t>
            </a:r>
            <a:r>
              <a:rPr lang="en-US" dirty="0"/>
              <a:t>flammable</a:t>
            </a:r>
          </a:p>
          <a:p>
            <a:pPr hangingPunct="0"/>
            <a:r>
              <a:rPr lang="en-US" dirty="0" smtClean="0"/>
              <a:t>Well </a:t>
            </a:r>
            <a:r>
              <a:rPr lang="en-US" dirty="0"/>
              <a:t>made and durable			</a:t>
            </a:r>
            <a:endParaRPr lang="en-US" dirty="0" smtClean="0"/>
          </a:p>
          <a:p>
            <a:pPr hangingPunct="0"/>
            <a:r>
              <a:rPr lang="en-US" dirty="0" smtClean="0"/>
              <a:t>Easy </a:t>
            </a:r>
            <a:r>
              <a:rPr lang="en-US" dirty="0"/>
              <a:t>to care for		</a:t>
            </a:r>
            <a:endParaRPr lang="en-US" dirty="0" smtClean="0"/>
          </a:p>
          <a:p>
            <a:pPr hangingPunct="0"/>
            <a:r>
              <a:rPr lang="en-US" dirty="0" smtClean="0"/>
              <a:t>Encourage </a:t>
            </a:r>
            <a:r>
              <a:rPr lang="en-US" dirty="0"/>
              <a:t>imagination</a:t>
            </a:r>
          </a:p>
          <a:p>
            <a:pPr hangingPunct="0"/>
            <a:r>
              <a:rPr lang="en-US" dirty="0" smtClean="0"/>
              <a:t>Variety </a:t>
            </a:r>
            <a:r>
              <a:rPr lang="en-US" dirty="0"/>
              <a:t>of uses / play			</a:t>
            </a:r>
            <a:endParaRPr lang="en-US" dirty="0" smtClean="0"/>
          </a:p>
          <a:p>
            <a:pPr hangingPunct="0"/>
            <a:r>
              <a:rPr lang="en-US" dirty="0" smtClean="0"/>
              <a:t>Colorful</a:t>
            </a:r>
            <a:r>
              <a:rPr lang="en-US" dirty="0"/>
              <a:t>			</a:t>
            </a:r>
            <a:endParaRPr lang="en-US" dirty="0" smtClean="0"/>
          </a:p>
          <a:p>
            <a:pPr hangingPunct="0"/>
            <a:r>
              <a:rPr lang="en-US" dirty="0" smtClean="0"/>
              <a:t>Size </a:t>
            </a:r>
            <a:r>
              <a:rPr lang="en-US" dirty="0"/>
              <a:t>of child to toy</a:t>
            </a:r>
          </a:p>
          <a:p>
            <a:pPr hangingPunct="0"/>
            <a:r>
              <a:rPr lang="en-US" dirty="0" smtClean="0"/>
              <a:t>Age </a:t>
            </a:r>
            <a:r>
              <a:rPr lang="en-US" dirty="0"/>
              <a:t>appropriate 				</a:t>
            </a:r>
            <a:endParaRPr lang="en-US" dirty="0" smtClean="0"/>
          </a:p>
          <a:p>
            <a:pPr hangingPunct="0"/>
            <a:r>
              <a:rPr lang="en-US" dirty="0" smtClean="0"/>
              <a:t>No </a:t>
            </a:r>
            <a:r>
              <a:rPr lang="en-US" dirty="0"/>
              <a:t>long strings		</a:t>
            </a:r>
            <a:endParaRPr lang="en-US" dirty="0" smtClean="0"/>
          </a:p>
          <a:p>
            <a:pPr hangingPunct="0"/>
            <a:r>
              <a:rPr lang="en-US" dirty="0" smtClean="0"/>
              <a:t>Noise level</a:t>
            </a:r>
          </a:p>
          <a:p>
            <a:pPr hangingPunct="0"/>
            <a:r>
              <a:rPr lang="en-US" dirty="0" smtClean="0"/>
              <a:t>Easy for child to handle</a:t>
            </a:r>
            <a:endParaRPr lang="en-US" dirty="0"/>
          </a:p>
          <a:p>
            <a:endParaRPr lang="en-US" dirty="0"/>
          </a:p>
        </p:txBody>
      </p:sp>
      <p:pic>
        <p:nvPicPr>
          <p:cNvPr id="16386" name="Picture 2" descr="C:\Documents and Settings\All Users\Documents\Temp\Temporary Internet Files\Content.IE5\50YT5M8P\MPj04285160000[1].jpg"/>
          <p:cNvPicPr>
            <a:picLocks noChangeAspect="1" noChangeArrowheads="1"/>
          </p:cNvPicPr>
          <p:nvPr/>
        </p:nvPicPr>
        <p:blipFill>
          <a:blip r:embed="rId3" cstate="print"/>
          <a:srcRect/>
          <a:stretch>
            <a:fillRect/>
          </a:stretch>
        </p:blipFill>
        <p:spPr bwMode="auto">
          <a:xfrm>
            <a:off x="4724400" y="1219200"/>
            <a:ext cx="1624405" cy="1981200"/>
          </a:xfrm>
          <a:prstGeom prst="rect">
            <a:avLst/>
          </a:prstGeom>
          <a:noFill/>
        </p:spPr>
      </p:pic>
      <p:pic>
        <p:nvPicPr>
          <p:cNvPr id="16387" name="Picture 3" descr="C:\Documents and Settings\All Users\Documents\Temp\Temporary Internet Files\Content.IE5\O099I51E\MPj04285710000[1].jpg"/>
          <p:cNvPicPr>
            <a:picLocks noChangeAspect="1" noChangeArrowheads="1"/>
          </p:cNvPicPr>
          <p:nvPr/>
        </p:nvPicPr>
        <p:blipFill>
          <a:blip r:embed="rId4" cstate="print"/>
          <a:srcRect/>
          <a:stretch>
            <a:fillRect/>
          </a:stretch>
        </p:blipFill>
        <p:spPr bwMode="auto">
          <a:xfrm>
            <a:off x="6781800" y="1143000"/>
            <a:ext cx="2179458" cy="3276600"/>
          </a:xfrm>
          <a:prstGeom prst="rect">
            <a:avLst/>
          </a:prstGeom>
          <a:noFill/>
        </p:spPr>
      </p:pic>
      <p:pic>
        <p:nvPicPr>
          <p:cNvPr id="16388" name="Picture 4" descr="C:\Documents and Settings\All Users\Documents\Temp\Temporary Internet Files\Content.IE5\2NQV2TTD\MPj04021670000[1].jpg"/>
          <p:cNvPicPr>
            <a:picLocks noChangeAspect="1" noChangeArrowheads="1"/>
          </p:cNvPicPr>
          <p:nvPr/>
        </p:nvPicPr>
        <p:blipFill>
          <a:blip r:embed="rId5" cstate="print"/>
          <a:srcRect/>
          <a:stretch>
            <a:fillRect/>
          </a:stretch>
        </p:blipFill>
        <p:spPr bwMode="auto">
          <a:xfrm>
            <a:off x="4191000" y="3352800"/>
            <a:ext cx="2081784" cy="3121152"/>
          </a:xfrm>
          <a:prstGeom prst="rect">
            <a:avLst/>
          </a:prstGeom>
          <a:noFill/>
        </p:spPr>
      </p:pic>
      <p:pic>
        <p:nvPicPr>
          <p:cNvPr id="16389" name="Picture 5" descr="C:\Documents and Settings\All Users\Documents\Temp\Temporary Internet Files\Content.IE5\O099I51E\MPj04025870000[1].jpg"/>
          <p:cNvPicPr>
            <a:picLocks noChangeAspect="1" noChangeArrowheads="1"/>
          </p:cNvPicPr>
          <p:nvPr/>
        </p:nvPicPr>
        <p:blipFill>
          <a:blip r:embed="rId6" cstate="print"/>
          <a:srcRect/>
          <a:stretch>
            <a:fillRect/>
          </a:stretch>
        </p:blipFill>
        <p:spPr bwMode="auto">
          <a:xfrm>
            <a:off x="6858000" y="4648200"/>
            <a:ext cx="1905000" cy="1905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rmAutofit/>
          </a:bodyPr>
          <a:lstStyle/>
          <a:p>
            <a:r>
              <a:rPr lang="en-US" dirty="0" smtClean="0"/>
              <a:t>TOYS FOR BABIES: 6 months to 1 year</a:t>
            </a:r>
            <a:endParaRPr lang="en-US" dirty="0"/>
          </a:p>
        </p:txBody>
      </p:sp>
      <p:sp>
        <p:nvSpPr>
          <p:cNvPr id="3" name="Content Placeholder 2"/>
          <p:cNvSpPr>
            <a:spLocks noGrp="1"/>
          </p:cNvSpPr>
          <p:nvPr>
            <p:ph idx="1"/>
          </p:nvPr>
        </p:nvSpPr>
        <p:spPr>
          <a:xfrm>
            <a:off x="457200" y="1371600"/>
            <a:ext cx="8229600" cy="4953000"/>
          </a:xfrm>
        </p:spPr>
        <p:txBody>
          <a:bodyPr numCol="2">
            <a:normAutofit fontScale="55000" lnSpcReduction="20000"/>
          </a:bodyPr>
          <a:lstStyle/>
          <a:p>
            <a:r>
              <a:rPr lang="en-US" dirty="0" smtClean="0"/>
              <a:t>Babies</a:t>
            </a:r>
            <a:r>
              <a:rPr lang="en-US" dirty="0"/>
              <a:t> respond to their environment by using all </a:t>
            </a:r>
            <a:r>
              <a:rPr lang="en-US" b="1" i="1" u="sng" dirty="0"/>
              <a:t>five senses </a:t>
            </a:r>
            <a:r>
              <a:rPr lang="en-US" dirty="0"/>
              <a:t>- smell, taste, sound, touch and sight - and properly selected toys provide them with opportunities to learn about size, sound, texture and how things work.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pPr fontAlgn="t">
              <a:buNone/>
            </a:pPr>
            <a:r>
              <a:rPr lang="en-US" b="1" dirty="0" smtClean="0"/>
              <a:t>Suggested </a:t>
            </a:r>
            <a:r>
              <a:rPr lang="en-US" b="1" dirty="0"/>
              <a:t>toys </a:t>
            </a:r>
            <a:r>
              <a:rPr lang="en-US" b="1" dirty="0" smtClean="0"/>
              <a:t>for babies </a:t>
            </a:r>
            <a:r>
              <a:rPr lang="en-US" b="1" dirty="0"/>
              <a:t>6 months to 1 </a:t>
            </a:r>
            <a:r>
              <a:rPr lang="en-US" b="1" dirty="0" smtClean="0"/>
              <a:t>year:</a:t>
            </a:r>
            <a:endParaRPr lang="en-US" b="1" dirty="0"/>
          </a:p>
          <a:p>
            <a:r>
              <a:rPr lang="en-US" dirty="0"/>
              <a:t> </a:t>
            </a:r>
            <a:r>
              <a:rPr lang="en-US" dirty="0" smtClean="0"/>
              <a:t>mobiles</a:t>
            </a:r>
            <a:r>
              <a:rPr lang="en-US" dirty="0"/>
              <a:t>, </a:t>
            </a:r>
            <a:endParaRPr lang="en-US" dirty="0" smtClean="0"/>
          </a:p>
          <a:p>
            <a:r>
              <a:rPr lang="en-US" dirty="0" smtClean="0"/>
              <a:t>rattles</a:t>
            </a:r>
            <a:r>
              <a:rPr lang="en-US" dirty="0"/>
              <a:t>, </a:t>
            </a:r>
            <a:endParaRPr lang="en-US" dirty="0" smtClean="0"/>
          </a:p>
          <a:p>
            <a:r>
              <a:rPr lang="en-US" dirty="0" smtClean="0"/>
              <a:t>squeaky </a:t>
            </a:r>
            <a:r>
              <a:rPr lang="en-US" dirty="0"/>
              <a:t>toys, </a:t>
            </a:r>
            <a:endParaRPr lang="en-US" dirty="0" smtClean="0"/>
          </a:p>
          <a:p>
            <a:r>
              <a:rPr lang="en-US" dirty="0" smtClean="0"/>
              <a:t>unbreakable </a:t>
            </a:r>
            <a:r>
              <a:rPr lang="en-US" dirty="0"/>
              <a:t>mirrors, </a:t>
            </a:r>
            <a:endParaRPr lang="en-US" dirty="0" smtClean="0"/>
          </a:p>
          <a:p>
            <a:r>
              <a:rPr lang="en-US" dirty="0" smtClean="0"/>
              <a:t>gyms</a:t>
            </a:r>
            <a:r>
              <a:rPr lang="en-US" dirty="0"/>
              <a:t>, </a:t>
            </a:r>
            <a:endParaRPr lang="en-US" dirty="0" smtClean="0"/>
          </a:p>
          <a:p>
            <a:r>
              <a:rPr lang="en-US" dirty="0" smtClean="0"/>
              <a:t>washable </a:t>
            </a:r>
            <a:r>
              <a:rPr lang="en-US" dirty="0"/>
              <a:t>soft dolls or stuffed animals (make sure noses and eyes are safe), </a:t>
            </a:r>
            <a:endParaRPr lang="en-US" dirty="0" smtClean="0"/>
          </a:p>
          <a:p>
            <a:r>
              <a:rPr lang="en-US" dirty="0" smtClean="0"/>
              <a:t>pop-up </a:t>
            </a:r>
            <a:r>
              <a:rPr lang="en-US" dirty="0"/>
              <a:t>toys, </a:t>
            </a:r>
            <a:endParaRPr lang="en-US" dirty="0" smtClean="0"/>
          </a:p>
          <a:p>
            <a:r>
              <a:rPr lang="en-US" dirty="0" smtClean="0"/>
              <a:t>blocks</a:t>
            </a:r>
            <a:r>
              <a:rPr lang="en-US" dirty="0"/>
              <a:t>, </a:t>
            </a:r>
            <a:endParaRPr lang="en-US" dirty="0" smtClean="0"/>
          </a:p>
          <a:p>
            <a:r>
              <a:rPr lang="en-US" dirty="0" smtClean="0"/>
              <a:t>material </a:t>
            </a:r>
            <a:r>
              <a:rPr lang="en-US" dirty="0"/>
              <a:t>or hard cardboard books showing familiar pictures and objects, </a:t>
            </a:r>
            <a:endParaRPr lang="en-US" dirty="0" smtClean="0"/>
          </a:p>
          <a:p>
            <a:r>
              <a:rPr lang="en-US" dirty="0" smtClean="0"/>
              <a:t>stacking </a:t>
            </a:r>
            <a:r>
              <a:rPr lang="en-US" dirty="0"/>
              <a:t>cups, </a:t>
            </a:r>
            <a:endParaRPr lang="en-US" dirty="0" smtClean="0"/>
          </a:p>
          <a:p>
            <a:r>
              <a:rPr lang="en-US" dirty="0" smtClean="0"/>
              <a:t>balls</a:t>
            </a:r>
            <a:r>
              <a:rPr lang="en-US" dirty="0"/>
              <a:t>, </a:t>
            </a:r>
            <a:endParaRPr lang="en-US" dirty="0" smtClean="0"/>
          </a:p>
          <a:p>
            <a:r>
              <a:rPr lang="en-US" dirty="0" smtClean="0"/>
              <a:t>push </a:t>
            </a:r>
            <a:r>
              <a:rPr lang="en-US" dirty="0"/>
              <a:t>pull toys </a:t>
            </a:r>
            <a:endParaRPr lang="en-US" dirty="0" smtClean="0"/>
          </a:p>
          <a:p>
            <a:r>
              <a:rPr lang="en-US" dirty="0" smtClean="0"/>
              <a:t>bath toys</a:t>
            </a:r>
            <a:endParaRPr lang="en-US" dirty="0"/>
          </a:p>
          <a:p>
            <a:endParaRPr lang="en-US" dirty="0"/>
          </a:p>
        </p:txBody>
      </p:sp>
      <p:pic>
        <p:nvPicPr>
          <p:cNvPr id="13314" name="Picture 2" descr="C:\Documents and Settings\All Users\Documents\Temp\Temporary Internet Files\Content.IE5\O099I51E\MCj04127120000[1].wmf"/>
          <p:cNvPicPr>
            <a:picLocks noChangeAspect="1" noChangeArrowheads="1"/>
          </p:cNvPicPr>
          <p:nvPr/>
        </p:nvPicPr>
        <p:blipFill>
          <a:blip r:embed="rId3" cstate="print"/>
          <a:srcRect/>
          <a:stretch>
            <a:fillRect/>
          </a:stretch>
        </p:blipFill>
        <p:spPr bwMode="auto">
          <a:xfrm>
            <a:off x="838200" y="3200400"/>
            <a:ext cx="3166449" cy="2596420"/>
          </a:xfrm>
          <a:prstGeom prst="rect">
            <a:avLst/>
          </a:prstGeom>
          <a:noFill/>
        </p:spPr>
      </p:pic>
      <p:sp>
        <p:nvSpPr>
          <p:cNvPr id="5" name="TextBox 4"/>
          <p:cNvSpPr txBox="1"/>
          <p:nvPr/>
        </p:nvSpPr>
        <p:spPr>
          <a:xfrm>
            <a:off x="457200" y="152400"/>
            <a:ext cx="7974106" cy="369332"/>
          </a:xfrm>
          <a:prstGeom prst="rect">
            <a:avLst/>
          </a:prstGeom>
          <a:noFill/>
        </p:spPr>
        <p:txBody>
          <a:bodyPr wrap="none" rtlCol="0">
            <a:spAutoFit/>
          </a:bodyPr>
          <a:lstStyle/>
          <a:p>
            <a:r>
              <a:rPr lang="en-US" b="1" dirty="0" smtClean="0"/>
              <a:t>STATE ASSIGNMENT = Evaluate age appropriate learning activities and materials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withEffect">
                                  <p:stCondLst>
                                    <p:cond delay="0"/>
                                  </p:stCondLst>
                                  <p:childTnLst>
                                    <p:animClr clrSpc="rgb" dir="cw">
                                      <p:cBhvr override="childStyle">
                                        <p:cTn id="6" dur="1900" fill="hold">
                                          <p:stCondLst>
                                            <p:cond delay="100"/>
                                          </p:stCondLst>
                                        </p:cTn>
                                        <p:tgtEl>
                                          <p:spTgt spid="5">
                                            <p:txEl>
                                              <p:pRg st="0" end="0"/>
                                            </p:txEl>
                                          </p:spTgt>
                                        </p:tgtEl>
                                        <p:attrNameLst>
                                          <p:attrName>style.color</p:attrName>
                                        </p:attrNameLst>
                                      </p:cBhvr>
                                      <p:to>
                                        <a:schemeClr val="accent2"/>
                                      </p:to>
                                    </p:animClr>
                                    <p:animClr clrSpc="rgb" dir="cw">
                                      <p:cBhvr>
                                        <p:cTn id="7" dur="1900" fill="hold">
                                          <p:stCondLst>
                                            <p:cond delay="100"/>
                                          </p:stCondLst>
                                        </p:cTn>
                                        <p:tgtEl>
                                          <p:spTgt spid="5">
                                            <p:txEl>
                                              <p:pRg st="0" end="0"/>
                                            </p:txEl>
                                          </p:spTgt>
                                        </p:tgtEl>
                                        <p:attrNameLst>
                                          <p:attrName>fillColor</p:attrName>
                                        </p:attrNameLst>
                                      </p:cBhvr>
                                      <p:to>
                                        <a:schemeClr val="accent2"/>
                                      </p:to>
                                    </p:animClr>
                                    <p:set>
                                      <p:cBhvr>
                                        <p:cTn id="8" dur="1900" fill="hold">
                                          <p:stCondLst>
                                            <p:cond delay="100"/>
                                          </p:stCondLst>
                                        </p:cTn>
                                        <p:tgtEl>
                                          <p:spTgt spid="5">
                                            <p:txEl>
                                              <p:pRg st="0" end="0"/>
                                            </p:txEl>
                                          </p:spTgt>
                                        </p:tgtEl>
                                        <p:attrNameLst>
                                          <p:attrName>fill.type</p:attrName>
                                        </p:attrNameLst>
                                      </p:cBhvr>
                                      <p:to>
                                        <p:strVal val="solid"/>
                                      </p:to>
                                    </p:set>
                                    <p:set>
                                      <p:cBhvr>
                                        <p:cTn id="9" dur="1900" fill="hold">
                                          <p:stCondLst>
                                            <p:cond delay="100"/>
                                          </p:stCondLst>
                                        </p:cTn>
                                        <p:tgtEl>
                                          <p:spTgt spid="5">
                                            <p:txEl>
                                              <p:pRg st="0" end="0"/>
                                            </p:txEl>
                                          </p:spTgt>
                                        </p:tgtEl>
                                        <p:attrNameLst>
                                          <p:attrName>fill.on</p:attrName>
                                        </p:attrNameLst>
                                      </p:cBhvr>
                                      <p:to>
                                        <p:strVal val="true"/>
                                      </p:to>
                                    </p:set>
                                    <p:animScale>
                                      <p:cBhvr>
                                        <p:cTn id="10" dur="200" fill="hold">
                                          <p:stCondLst>
                                            <p:cond delay="0"/>
                                          </p:stCondLst>
                                        </p:cTn>
                                        <p:tgtEl>
                                          <p:spTgt spid="5">
                                            <p:txEl>
                                              <p:pRg st="0" end="0"/>
                                            </p:txEl>
                                          </p:spTgt>
                                        </p:tgtEl>
                                      </p:cBhvr>
                                      <p:from x="100000" y="100000"/>
                                      <p:to x="100000" y="5000"/>
                                    </p:animScale>
                                    <p:animScale>
                                      <p:cBhvr>
                                        <p:cTn id="11" dur="200" fill="hold">
                                          <p:stCondLst>
                                            <p:cond delay="200"/>
                                          </p:stCondLst>
                                        </p:cTn>
                                        <p:tgtEl>
                                          <p:spTgt spid="5">
                                            <p:txEl>
                                              <p:pRg st="0" end="0"/>
                                            </p:txEl>
                                          </p:spTgt>
                                        </p:tgtEl>
                                      </p:cBhvr>
                                      <p:from x="100000" y="5000"/>
                                      <p:to x="120000" y="150000"/>
                                    </p:animScale>
                                    <p:animScale>
                                      <p:cBhvr>
                                        <p:cTn id="12" dur="600" fill="hold">
                                          <p:stCondLst>
                                            <p:cond delay="1400"/>
                                          </p:stCondLst>
                                        </p:cTn>
                                        <p:tgtEl>
                                          <p:spTgt spid="5">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TOYS FOR TODDLERS: 1-2 years</a:t>
            </a:r>
            <a:endParaRPr lang="en-US" dirty="0"/>
          </a:p>
        </p:txBody>
      </p:sp>
      <p:sp>
        <p:nvSpPr>
          <p:cNvPr id="3" name="Content Placeholder 2"/>
          <p:cNvSpPr>
            <a:spLocks noGrp="1"/>
          </p:cNvSpPr>
          <p:nvPr>
            <p:ph idx="1"/>
          </p:nvPr>
        </p:nvSpPr>
        <p:spPr/>
        <p:txBody>
          <a:bodyPr numCol="2">
            <a:normAutofit fontScale="70000" lnSpcReduction="20000"/>
          </a:bodyPr>
          <a:lstStyle/>
          <a:p>
            <a:r>
              <a:rPr lang="en-US" sz="5500" b="1" dirty="0" smtClean="0"/>
              <a:t>Little </a:t>
            </a:r>
            <a:r>
              <a:rPr lang="en-US" sz="5500" b="1" dirty="0"/>
              <a:t>toddlers are active and need toys suitable for </a:t>
            </a:r>
            <a:r>
              <a:rPr lang="en-US" sz="5500" b="1" i="1" u="sng" dirty="0"/>
              <a:t>physical play </a:t>
            </a:r>
            <a:r>
              <a:rPr lang="en-US" sz="5500" b="1" dirty="0"/>
              <a:t>– walking, climbing, pushing and riding. They like things to ride on and climb in.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a:p>
            <a:pPr fontAlgn="t"/>
            <a:endParaRPr lang="en-US" b="1" dirty="0" smtClean="0"/>
          </a:p>
          <a:p>
            <a:pPr fontAlgn="t"/>
            <a:endParaRPr lang="en-US" b="1" dirty="0" smtClean="0"/>
          </a:p>
          <a:p>
            <a:endParaRPr lang="en-US" dirty="0"/>
          </a:p>
        </p:txBody>
      </p:sp>
      <p:pic>
        <p:nvPicPr>
          <p:cNvPr id="14338" name="Picture 2" descr="C:\Documents and Settings\All Users\Documents\Temp\Temporary Internet Files\Content.IE5\50YT5M8P\MCj04241820000[1].wmf"/>
          <p:cNvPicPr>
            <a:picLocks noChangeAspect="1" noChangeArrowheads="1"/>
          </p:cNvPicPr>
          <p:nvPr/>
        </p:nvPicPr>
        <p:blipFill>
          <a:blip r:embed="rId3" cstate="print"/>
          <a:srcRect/>
          <a:stretch>
            <a:fillRect/>
          </a:stretch>
        </p:blipFill>
        <p:spPr bwMode="auto">
          <a:xfrm>
            <a:off x="5029200" y="2667000"/>
            <a:ext cx="2362200" cy="267868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172200"/>
          </a:xfrm>
        </p:spPr>
        <p:txBody>
          <a:bodyPr>
            <a:normAutofit fontScale="62500" lnSpcReduction="20000"/>
          </a:bodyPr>
          <a:lstStyle/>
          <a:p>
            <a:pPr fontAlgn="t">
              <a:buNone/>
            </a:pPr>
            <a:r>
              <a:rPr lang="en-US" b="1" dirty="0" smtClean="0"/>
              <a:t>Suggested toys for toddlers 1 to 3 years</a:t>
            </a:r>
          </a:p>
          <a:p>
            <a:pPr fontAlgn="t"/>
            <a:r>
              <a:rPr lang="en-US" sz="3700" b="1" dirty="0" smtClean="0"/>
              <a:t> </a:t>
            </a:r>
            <a:r>
              <a:rPr lang="en-US" sz="3700" dirty="0" smtClean="0"/>
              <a:t>ride </a:t>
            </a:r>
            <a:r>
              <a:rPr lang="en-US" sz="3700" dirty="0" err="1" smtClean="0"/>
              <a:t>ons</a:t>
            </a:r>
            <a:r>
              <a:rPr lang="en-US" sz="3700" dirty="0" smtClean="0"/>
              <a:t>, </a:t>
            </a:r>
          </a:p>
          <a:p>
            <a:pPr fontAlgn="t"/>
            <a:r>
              <a:rPr lang="en-US" sz="3700" dirty="0" err="1" smtClean="0"/>
              <a:t>trikes</a:t>
            </a:r>
            <a:r>
              <a:rPr lang="en-US" sz="3700" dirty="0" smtClean="0"/>
              <a:t>, </a:t>
            </a:r>
          </a:p>
          <a:p>
            <a:pPr fontAlgn="t"/>
            <a:r>
              <a:rPr lang="en-US" sz="3700" dirty="0" smtClean="0"/>
              <a:t>wagons, </a:t>
            </a:r>
          </a:p>
          <a:p>
            <a:pPr fontAlgn="t"/>
            <a:r>
              <a:rPr lang="en-US" sz="3700" dirty="0" smtClean="0"/>
              <a:t>large balls, </a:t>
            </a:r>
          </a:p>
          <a:p>
            <a:pPr fontAlgn="t"/>
            <a:r>
              <a:rPr lang="en-US" sz="3700" dirty="0" smtClean="0"/>
              <a:t>wading pool, </a:t>
            </a:r>
          </a:p>
          <a:p>
            <a:pPr fontAlgn="t"/>
            <a:r>
              <a:rPr lang="en-US" sz="3700" dirty="0" smtClean="0"/>
              <a:t>a sandpit and toys to use in it, </a:t>
            </a:r>
          </a:p>
          <a:p>
            <a:pPr fontAlgn="t"/>
            <a:r>
              <a:rPr lang="en-US" sz="3700" dirty="0" smtClean="0"/>
              <a:t>digging tools, </a:t>
            </a:r>
          </a:p>
          <a:p>
            <a:pPr fontAlgn="t"/>
            <a:r>
              <a:rPr lang="en-US" sz="3700" dirty="0" smtClean="0"/>
              <a:t>child sized furniture, </a:t>
            </a:r>
          </a:p>
          <a:p>
            <a:pPr fontAlgn="t"/>
            <a:r>
              <a:rPr lang="en-US" sz="3700" dirty="0" smtClean="0"/>
              <a:t>play dough, </a:t>
            </a:r>
          </a:p>
          <a:p>
            <a:pPr fontAlgn="t"/>
            <a:r>
              <a:rPr lang="en-US" sz="3700" dirty="0" smtClean="0"/>
              <a:t>musical instruments (drums, horns, toy piano, music tapes and CDs), </a:t>
            </a:r>
          </a:p>
          <a:p>
            <a:pPr fontAlgn="t"/>
            <a:r>
              <a:rPr lang="en-US" sz="3700" dirty="0" smtClean="0"/>
              <a:t>cassette tape player, </a:t>
            </a:r>
          </a:p>
          <a:p>
            <a:pPr fontAlgn="t"/>
            <a:r>
              <a:rPr lang="en-US" sz="3700" dirty="0" smtClean="0"/>
              <a:t>blocks, </a:t>
            </a:r>
          </a:p>
          <a:p>
            <a:pPr fontAlgn="t"/>
            <a:r>
              <a:rPr lang="en-US" sz="3700" dirty="0" smtClean="0"/>
              <a:t>simple puzzles </a:t>
            </a:r>
          </a:p>
          <a:p>
            <a:pPr fontAlgn="t"/>
            <a:r>
              <a:rPr lang="en-US" sz="3700" dirty="0" smtClean="0"/>
              <a:t>picture books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TOYS FOR CHILDREN: 3-5 years</a:t>
            </a:r>
            <a:endParaRPr lang="en-US" dirty="0"/>
          </a:p>
        </p:txBody>
      </p:sp>
      <p:sp>
        <p:nvSpPr>
          <p:cNvPr id="3" name="Content Placeholder 2"/>
          <p:cNvSpPr>
            <a:spLocks noGrp="1"/>
          </p:cNvSpPr>
          <p:nvPr>
            <p:ph idx="1"/>
          </p:nvPr>
        </p:nvSpPr>
        <p:spPr>
          <a:xfrm>
            <a:off x="457200" y="1295400"/>
            <a:ext cx="8229600" cy="5029200"/>
          </a:xfrm>
        </p:spPr>
        <p:txBody>
          <a:bodyPr numCol="3">
            <a:normAutofit fontScale="85000" lnSpcReduction="10000"/>
          </a:bodyPr>
          <a:lstStyle/>
          <a:p>
            <a:r>
              <a:rPr lang="en-US" sz="3800" dirty="0" smtClean="0"/>
              <a:t>This </a:t>
            </a:r>
            <a:r>
              <a:rPr lang="en-US" sz="3800" dirty="0"/>
              <a:t>age group thrives on </a:t>
            </a:r>
            <a:r>
              <a:rPr lang="en-US" sz="3800" b="1" i="1" u="sng" dirty="0"/>
              <a:t>‘make-believe’. </a:t>
            </a:r>
            <a:r>
              <a:rPr lang="en-US" sz="3800" dirty="0"/>
              <a:t>They enjoy being around other children and participating </a:t>
            </a:r>
            <a:r>
              <a:rPr lang="en-US" sz="3800" dirty="0" smtClean="0"/>
              <a:t>in imaginative play. Dress-ups </a:t>
            </a:r>
            <a:r>
              <a:rPr lang="en-US" sz="3800" dirty="0"/>
              <a:t>and play </a:t>
            </a:r>
            <a:r>
              <a:rPr lang="en-US" sz="3800" dirty="0" smtClean="0"/>
              <a:t>  toys </a:t>
            </a:r>
            <a:r>
              <a:rPr lang="en-US" sz="3800" dirty="0"/>
              <a:t>that help them in these imaginary roles are important. </a:t>
            </a:r>
            <a:endParaRPr lang="en-US" sz="38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a:p>
            <a:pPr>
              <a:buNone/>
            </a:pPr>
            <a:r>
              <a:rPr lang="en-US" dirty="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endParaRPr lang="en-US" dirty="0"/>
          </a:p>
        </p:txBody>
      </p:sp>
      <p:pic>
        <p:nvPicPr>
          <p:cNvPr id="15362" name="Picture 2" descr="C:\Documents and Settings\All Users\Documents\Temp\Temporary Internet Files\Content.IE5\O099I51E\MPj04276540000[1].jpg"/>
          <p:cNvPicPr>
            <a:picLocks noChangeAspect="1" noChangeArrowheads="1"/>
          </p:cNvPicPr>
          <p:nvPr/>
        </p:nvPicPr>
        <p:blipFill>
          <a:blip r:embed="rId3" cstate="print"/>
          <a:srcRect/>
          <a:stretch>
            <a:fillRect/>
          </a:stretch>
        </p:blipFill>
        <p:spPr bwMode="auto">
          <a:xfrm>
            <a:off x="6629400" y="3962400"/>
            <a:ext cx="1734741" cy="2362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
            </a:r>
            <a:r>
              <a:rPr lang="en-US" b="1" dirty="0" smtClean="0"/>
              <a:t>uggested toys for children </a:t>
            </a:r>
            <a:br>
              <a:rPr lang="en-US" b="1" dirty="0" smtClean="0"/>
            </a:br>
            <a:r>
              <a:rPr lang="en-US" b="1" dirty="0" smtClean="0"/>
              <a:t>               3 to 5 years</a:t>
            </a:r>
            <a:br>
              <a:rPr lang="en-US" b="1" dirty="0" smtClean="0"/>
            </a:br>
            <a:endParaRPr lang="en-US" dirty="0"/>
          </a:p>
        </p:txBody>
      </p:sp>
      <p:sp>
        <p:nvSpPr>
          <p:cNvPr id="3" name="Content Placeholder 2"/>
          <p:cNvSpPr>
            <a:spLocks noGrp="1"/>
          </p:cNvSpPr>
          <p:nvPr>
            <p:ph idx="1"/>
          </p:nvPr>
        </p:nvSpPr>
        <p:spPr>
          <a:xfrm>
            <a:off x="304800" y="1554162"/>
            <a:ext cx="8686800" cy="4922838"/>
          </a:xfrm>
        </p:spPr>
        <p:txBody>
          <a:bodyPr>
            <a:normAutofit fontScale="85000" lnSpcReduction="20000"/>
          </a:bodyPr>
          <a:lstStyle/>
          <a:p>
            <a:r>
              <a:rPr lang="en-US" dirty="0" smtClean="0"/>
              <a:t> play food, </a:t>
            </a:r>
          </a:p>
          <a:p>
            <a:r>
              <a:rPr lang="en-US" dirty="0" smtClean="0"/>
              <a:t>play money, </a:t>
            </a:r>
          </a:p>
          <a:p>
            <a:r>
              <a:rPr lang="en-US" dirty="0" smtClean="0"/>
              <a:t>dress-ups and accessories, </a:t>
            </a:r>
          </a:p>
          <a:p>
            <a:r>
              <a:rPr lang="en-US" dirty="0" smtClean="0"/>
              <a:t>cash registers, </a:t>
            </a:r>
          </a:p>
          <a:p>
            <a:r>
              <a:rPr lang="en-US" dirty="0" smtClean="0"/>
              <a:t>telephones, </a:t>
            </a:r>
          </a:p>
          <a:p>
            <a:r>
              <a:rPr lang="en-US" dirty="0" smtClean="0"/>
              <a:t>medical kits, </a:t>
            </a:r>
          </a:p>
          <a:p>
            <a:r>
              <a:rPr lang="en-US" dirty="0" smtClean="0"/>
              <a:t>bead threading, </a:t>
            </a:r>
          </a:p>
          <a:p>
            <a:r>
              <a:rPr lang="en-US" dirty="0" smtClean="0"/>
              <a:t>story books, </a:t>
            </a:r>
          </a:p>
          <a:p>
            <a:r>
              <a:rPr lang="en-US" dirty="0" smtClean="0"/>
              <a:t>tape recorders, </a:t>
            </a:r>
          </a:p>
          <a:p>
            <a:r>
              <a:rPr lang="en-US" dirty="0" smtClean="0"/>
              <a:t>make-believe props, </a:t>
            </a:r>
          </a:p>
          <a:p>
            <a:r>
              <a:rPr lang="en-US" dirty="0" smtClean="0"/>
              <a:t>petrol stations,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096000"/>
          </a:xfrm>
        </p:spPr>
        <p:txBody>
          <a:bodyPr>
            <a:normAutofit fontScale="70000" lnSpcReduction="20000"/>
          </a:bodyPr>
          <a:lstStyle/>
          <a:p>
            <a:r>
              <a:rPr lang="en-US" dirty="0" smtClean="0"/>
              <a:t>farms, </a:t>
            </a:r>
          </a:p>
          <a:p>
            <a:r>
              <a:rPr lang="en-US" dirty="0" smtClean="0"/>
              <a:t>houses, </a:t>
            </a:r>
          </a:p>
          <a:p>
            <a:r>
              <a:rPr lang="en-US" dirty="0" smtClean="0"/>
              <a:t>restaurants, </a:t>
            </a:r>
          </a:p>
          <a:p>
            <a:r>
              <a:rPr lang="en-US" dirty="0" smtClean="0"/>
              <a:t>shops,</a:t>
            </a:r>
          </a:p>
          <a:p>
            <a:r>
              <a:rPr lang="en-US" dirty="0" smtClean="0"/>
              <a:t>puppet shows, </a:t>
            </a:r>
          </a:p>
          <a:p>
            <a:r>
              <a:rPr lang="en-US" dirty="0" smtClean="0"/>
              <a:t>dolls, </a:t>
            </a:r>
          </a:p>
          <a:p>
            <a:r>
              <a:rPr lang="en-US" dirty="0" smtClean="0"/>
              <a:t>doll strollers and cots. </a:t>
            </a:r>
          </a:p>
          <a:p>
            <a:r>
              <a:rPr lang="en-US" dirty="0" smtClean="0"/>
              <a:t>They are also fascinated with cars, trucks, airplanes, boats, diggers, tractors.</a:t>
            </a:r>
          </a:p>
          <a:p>
            <a:r>
              <a:rPr lang="en-US" dirty="0" smtClean="0"/>
              <a:t> Outdoor play: sandpits, bikes, helmets, balls, bats, chalk, bubble blowers, climbing frames, and slides. Board games, electronic toys and word matching games are great for visualization and memory skills. </a:t>
            </a:r>
          </a:p>
          <a:p>
            <a:r>
              <a:rPr lang="en-US" dirty="0" smtClean="0"/>
              <a:t>Arts and Crafts: paint, brushes, play dough, scissors, glue, colored paper, felt pens.</a:t>
            </a:r>
          </a:p>
          <a:p>
            <a:r>
              <a:rPr lang="en-US" dirty="0" smtClean="0"/>
              <a:t> Construction toys with interlocking pieces. </a:t>
            </a:r>
          </a:p>
          <a:p>
            <a:r>
              <a:rPr lang="en-US" dirty="0" smtClean="0"/>
              <a:t>Other favorites are books, CDs, tapes, videos, arts and craft activities, stuffed toys and animals..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sz="3100" b="1" i="1" dirty="0" smtClean="0"/>
              <a:t>11. </a:t>
            </a:r>
            <a:r>
              <a:rPr lang="en-US" sz="3100" b="1" i="1" u="sng" dirty="0" smtClean="0"/>
              <a:t>READING</a:t>
            </a:r>
            <a:r>
              <a:rPr lang="en-US" sz="3100" dirty="0" smtClean="0"/>
              <a:t> </a:t>
            </a:r>
            <a:r>
              <a:rPr lang="en-US" sz="3100" dirty="0"/>
              <a:t>together is an important learning activity for a child of any age.  </a:t>
            </a:r>
            <a:r>
              <a:rPr lang="en-US" dirty="0"/>
              <a:t/>
            </a:r>
            <a:br>
              <a:rPr lang="en-US" dirty="0"/>
            </a:br>
            <a:endParaRPr lang="en-US" dirty="0"/>
          </a:p>
        </p:txBody>
      </p:sp>
      <p:sp>
        <p:nvSpPr>
          <p:cNvPr id="3" name="Content Placeholder 2"/>
          <p:cNvSpPr>
            <a:spLocks noGrp="1"/>
          </p:cNvSpPr>
          <p:nvPr>
            <p:ph idx="1"/>
          </p:nvPr>
        </p:nvSpPr>
        <p:spPr>
          <a:xfrm>
            <a:off x="304800" y="1295400"/>
            <a:ext cx="8686800" cy="4525963"/>
          </a:xfrm>
        </p:spPr>
        <p:txBody>
          <a:bodyPr>
            <a:normAutofit fontScale="92500" lnSpcReduction="20000"/>
          </a:bodyPr>
          <a:lstStyle/>
          <a:p>
            <a:pPr hangingPunct="0"/>
            <a:r>
              <a:rPr lang="en-US" dirty="0" smtClean="0"/>
              <a:t> </a:t>
            </a:r>
            <a:r>
              <a:rPr lang="en-US" dirty="0"/>
              <a:t>Children who are read to from an early age learn to </a:t>
            </a:r>
            <a:r>
              <a:rPr lang="en-US" b="1" i="1" u="sng" dirty="0">
                <a:effectLst>
                  <a:outerShdw blurRad="38100" dist="38100" dir="2700000" algn="tl">
                    <a:srgbClr val="000000">
                      <a:alpha val="43137"/>
                    </a:srgbClr>
                  </a:outerShdw>
                </a:effectLst>
              </a:rPr>
              <a:t>read</a:t>
            </a:r>
            <a:r>
              <a:rPr lang="en-US" dirty="0"/>
              <a:t> faster and easier.</a:t>
            </a:r>
          </a:p>
          <a:p>
            <a:pPr hangingPunct="0"/>
            <a:r>
              <a:rPr lang="en-US" dirty="0" smtClean="0"/>
              <a:t>Vocabulary </a:t>
            </a:r>
            <a:r>
              <a:rPr lang="en-US" dirty="0"/>
              <a:t>and </a:t>
            </a:r>
            <a:r>
              <a:rPr lang="en-US" b="1" i="1" u="sng" dirty="0">
                <a:effectLst>
                  <a:outerShdw blurRad="38100" dist="38100" dir="2700000" algn="tl">
                    <a:srgbClr val="000000">
                      <a:alpha val="43137"/>
                    </a:srgbClr>
                  </a:outerShdw>
                </a:effectLst>
              </a:rPr>
              <a:t>language skills </a:t>
            </a:r>
            <a:r>
              <a:rPr lang="en-US" dirty="0"/>
              <a:t>are developed.</a:t>
            </a:r>
          </a:p>
          <a:p>
            <a:pPr hangingPunct="0"/>
            <a:r>
              <a:rPr lang="en-US" dirty="0" smtClean="0"/>
              <a:t> </a:t>
            </a:r>
            <a:r>
              <a:rPr lang="en-US" dirty="0"/>
              <a:t>Reading together builds a close </a:t>
            </a:r>
            <a:r>
              <a:rPr lang="en-US" b="1" i="1" u="sng" dirty="0">
                <a:effectLst>
                  <a:outerShdw blurRad="38100" dist="38100" dir="2700000" algn="tl">
                    <a:srgbClr val="000000">
                      <a:alpha val="43137"/>
                    </a:srgbClr>
                  </a:outerShdw>
                </a:effectLst>
              </a:rPr>
              <a:t>relationship</a:t>
            </a:r>
            <a:r>
              <a:rPr lang="en-US" u="sng" dirty="0"/>
              <a:t>.</a:t>
            </a:r>
          </a:p>
          <a:p>
            <a:pPr hangingPunct="0"/>
            <a:r>
              <a:rPr lang="en-US" dirty="0" smtClean="0"/>
              <a:t>It </a:t>
            </a:r>
            <a:r>
              <a:rPr lang="en-US" dirty="0"/>
              <a:t>helps children learn to separate </a:t>
            </a:r>
            <a:r>
              <a:rPr lang="en-US" b="1" i="1" u="sng" dirty="0">
                <a:effectLst>
                  <a:outerShdw blurRad="38100" dist="38100" dir="2700000" algn="tl">
                    <a:srgbClr val="000000">
                      <a:alpha val="43137"/>
                    </a:srgbClr>
                  </a:outerShdw>
                </a:effectLst>
              </a:rPr>
              <a:t>fact from fantasy</a:t>
            </a:r>
            <a:r>
              <a:rPr lang="en-US" i="1" u="sng" dirty="0">
                <a:effectLst>
                  <a:outerShdw blurRad="38100" dist="38100" dir="2700000" algn="tl">
                    <a:srgbClr val="000000">
                      <a:alpha val="43137"/>
                    </a:srgbClr>
                  </a:outerShdw>
                </a:effectLst>
              </a:rPr>
              <a:t>.</a:t>
            </a:r>
          </a:p>
          <a:p>
            <a:pPr hangingPunct="0"/>
            <a:r>
              <a:rPr lang="en-US" dirty="0" smtClean="0"/>
              <a:t>It </a:t>
            </a:r>
            <a:r>
              <a:rPr lang="en-US" dirty="0"/>
              <a:t>is one of the best ways to help build</a:t>
            </a:r>
            <a:r>
              <a:rPr lang="en-US" b="1" i="1" u="sng" dirty="0"/>
              <a:t> </a:t>
            </a:r>
            <a:r>
              <a:rPr lang="en-US" b="1" i="1" u="sng" dirty="0">
                <a:effectLst>
                  <a:outerShdw blurRad="38100" dist="38100" dir="2700000" algn="tl">
                    <a:srgbClr val="000000">
                      <a:alpha val="43137"/>
                    </a:srgbClr>
                  </a:outerShdw>
                </a:effectLst>
              </a:rPr>
              <a:t>independence and self-esteem</a:t>
            </a:r>
            <a:r>
              <a:rPr lang="en-US" i="1" u="sng" dirty="0"/>
              <a:t>.</a:t>
            </a:r>
          </a:p>
          <a:p>
            <a:pPr hangingPunct="0"/>
            <a:r>
              <a:rPr lang="en-US" dirty="0" smtClean="0"/>
              <a:t>Books </a:t>
            </a:r>
            <a:r>
              <a:rPr lang="en-US" dirty="0"/>
              <a:t>are a great way to discuss </a:t>
            </a:r>
            <a:r>
              <a:rPr lang="en-US" b="1" i="1" u="sng" dirty="0">
                <a:effectLst>
                  <a:outerShdw blurRad="38100" dist="38100" dir="2700000" algn="tl">
                    <a:srgbClr val="000000">
                      <a:alpha val="43137"/>
                    </a:srgbClr>
                  </a:outerShdw>
                </a:effectLst>
              </a:rPr>
              <a:t>real life experiences</a:t>
            </a:r>
            <a:r>
              <a:rPr lang="en-US" i="1" u="sng" dirty="0">
                <a:effectLst>
                  <a:outerShdw blurRad="38100" dist="38100" dir="2700000" algn="tl">
                    <a:srgbClr val="000000">
                      <a:alpha val="43137"/>
                    </a:srgbClr>
                  </a:outerShdw>
                </a:effectLst>
              </a:rPr>
              <a:t>.</a:t>
            </a:r>
          </a:p>
          <a:p>
            <a:endParaRPr lang="en-US" dirty="0"/>
          </a:p>
        </p:txBody>
      </p:sp>
      <p:pic>
        <p:nvPicPr>
          <p:cNvPr id="1026" name="Picture 2" descr="C:\Documents and Settings\All Users\Documents\Temp\Temporary Internet Files\Content.IE5\50YT5M8P\MCj04379900000[1].wmf"/>
          <p:cNvPicPr>
            <a:picLocks noChangeAspect="1" noChangeArrowheads="1"/>
          </p:cNvPicPr>
          <p:nvPr/>
        </p:nvPicPr>
        <p:blipFill>
          <a:blip r:embed="rId3" cstate="print"/>
          <a:srcRect/>
          <a:stretch>
            <a:fillRect/>
          </a:stretch>
        </p:blipFill>
        <p:spPr bwMode="auto">
          <a:xfrm>
            <a:off x="7086600" y="5562600"/>
            <a:ext cx="1130300" cy="1076947"/>
          </a:xfrm>
          <a:prstGeom prst="rect">
            <a:avLst/>
          </a:prstGeom>
          <a:noFill/>
        </p:spPr>
      </p:pic>
      <p:pic>
        <p:nvPicPr>
          <p:cNvPr id="5" name="Picture 2" descr="C:\Documents and Settings\All Users\Documents\Temp\Temporary Internet Files\Content.IE5\50YT5M8P\MCj04379900000[1].wmf"/>
          <p:cNvPicPr>
            <a:picLocks noChangeAspect="1" noChangeArrowheads="1"/>
          </p:cNvPicPr>
          <p:nvPr/>
        </p:nvPicPr>
        <p:blipFill>
          <a:blip r:embed="rId3" cstate="print"/>
          <a:srcRect/>
          <a:stretch>
            <a:fillRect/>
          </a:stretch>
        </p:blipFill>
        <p:spPr bwMode="auto">
          <a:xfrm>
            <a:off x="4191000" y="5562600"/>
            <a:ext cx="1130300" cy="1076947"/>
          </a:xfrm>
          <a:prstGeom prst="rect">
            <a:avLst/>
          </a:prstGeom>
          <a:noFill/>
        </p:spPr>
      </p:pic>
      <p:pic>
        <p:nvPicPr>
          <p:cNvPr id="6" name="Picture 2" descr="C:\Documents and Settings\All Users\Documents\Temp\Temporary Internet Files\Content.IE5\50YT5M8P\MCj04379900000[1].wmf"/>
          <p:cNvPicPr>
            <a:picLocks noChangeAspect="1" noChangeArrowheads="1"/>
          </p:cNvPicPr>
          <p:nvPr/>
        </p:nvPicPr>
        <p:blipFill>
          <a:blip r:embed="rId3" cstate="print"/>
          <a:srcRect/>
          <a:stretch>
            <a:fillRect/>
          </a:stretch>
        </p:blipFill>
        <p:spPr bwMode="auto">
          <a:xfrm>
            <a:off x="5715000" y="5562600"/>
            <a:ext cx="1130300" cy="1076947"/>
          </a:xfrm>
          <a:prstGeom prst="rect">
            <a:avLst/>
          </a:prstGeom>
          <a:noFill/>
        </p:spPr>
      </p:pic>
      <p:pic>
        <p:nvPicPr>
          <p:cNvPr id="7" name="Picture 2" descr="C:\Documents and Settings\All Users\Documents\Temp\Temporary Internet Files\Content.IE5\50YT5M8P\MCj04379900000[1].wmf"/>
          <p:cNvPicPr>
            <a:picLocks noChangeAspect="1" noChangeArrowheads="1"/>
          </p:cNvPicPr>
          <p:nvPr/>
        </p:nvPicPr>
        <p:blipFill>
          <a:blip r:embed="rId3" cstate="print"/>
          <a:srcRect/>
          <a:stretch>
            <a:fillRect/>
          </a:stretch>
        </p:blipFill>
        <p:spPr bwMode="auto">
          <a:xfrm>
            <a:off x="2590800" y="5562600"/>
            <a:ext cx="1130300" cy="1076947"/>
          </a:xfrm>
          <a:prstGeom prst="rect">
            <a:avLst/>
          </a:prstGeom>
          <a:noFill/>
        </p:spPr>
      </p:pic>
      <p:pic>
        <p:nvPicPr>
          <p:cNvPr id="8" name="Picture 2" descr="C:\Documents and Settings\All Users\Documents\Temp\Temporary Internet Files\Content.IE5\50YT5M8P\MCj04379900000[1].wmf"/>
          <p:cNvPicPr>
            <a:picLocks noChangeAspect="1" noChangeArrowheads="1"/>
          </p:cNvPicPr>
          <p:nvPr/>
        </p:nvPicPr>
        <p:blipFill>
          <a:blip r:embed="rId3" cstate="print"/>
          <a:srcRect/>
          <a:stretch>
            <a:fillRect/>
          </a:stretch>
        </p:blipFill>
        <p:spPr bwMode="auto">
          <a:xfrm>
            <a:off x="914400" y="5562600"/>
            <a:ext cx="1130300" cy="10769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3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3000"/>
                                        <p:tgtEl>
                                          <p:spTgt spid="3">
                                            <p:txEl>
                                              <p:pRg st="0" end="0"/>
                                            </p:txEl>
                                          </p:spTgt>
                                        </p:tgtEl>
                                      </p:cBhvr>
                                    </p:animEffect>
                                  </p:childTnLst>
                                </p:cTn>
                              </p:par>
                            </p:childTnLst>
                          </p:cTn>
                        </p:par>
                        <p:par>
                          <p:cTn id="12" fill="hold">
                            <p:stCondLst>
                              <p:cond delay="3000"/>
                            </p:stCondLst>
                            <p:childTnLst>
                              <p:par>
                                <p:cTn id="13" presetID="54"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1" end="1"/>
                                            </p:txEl>
                                          </p:spTgt>
                                        </p:tgtEl>
                                      </p:cBhvr>
                                    </p:animEffect>
                                  </p:childTnLst>
                                </p:cTn>
                              </p:par>
                            </p:childTnLst>
                          </p:cTn>
                        </p:par>
                        <p:par>
                          <p:cTn id="20" fill="hold">
                            <p:stCondLst>
                              <p:cond delay="4000"/>
                            </p:stCondLst>
                            <p:childTnLst>
                              <p:par>
                                <p:cTn id="21" presetID="54"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2" end="2"/>
                                            </p:txEl>
                                          </p:spTgt>
                                        </p:tgtEl>
                                      </p:cBhvr>
                                    </p:animEffect>
                                  </p:childTnLst>
                                </p:cTn>
                              </p:par>
                            </p:childTnLst>
                          </p:cTn>
                        </p:par>
                        <p:par>
                          <p:cTn id="28" fill="hold">
                            <p:stCondLst>
                              <p:cond delay="5000"/>
                            </p:stCondLst>
                            <p:childTnLst>
                              <p:par>
                                <p:cTn id="29" presetID="54" presetClass="entr" presetSubtype="0" accel="10000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3" end="3"/>
                                            </p:txEl>
                                          </p:spTgt>
                                        </p:tgtEl>
                                      </p:cBhvr>
                                    </p:animEffect>
                                  </p:childTnLst>
                                </p:cTn>
                              </p:par>
                            </p:childTnLst>
                          </p:cTn>
                        </p:par>
                        <p:par>
                          <p:cTn id="36" fill="hold">
                            <p:stCondLst>
                              <p:cond delay="6000"/>
                            </p:stCondLst>
                            <p:childTnLst>
                              <p:par>
                                <p:cTn id="37" presetID="54" presetClass="entr" presetSubtype="0" accel="10000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4" end="4"/>
                                            </p:txEl>
                                          </p:spTgt>
                                        </p:tgtEl>
                                      </p:cBhvr>
                                    </p:animEffect>
                                  </p:childTnLst>
                                </p:cTn>
                              </p:par>
                            </p:childTnLst>
                          </p:cTn>
                        </p:par>
                        <p:par>
                          <p:cTn id="44" fill="hold">
                            <p:stCondLst>
                              <p:cond delay="7000"/>
                            </p:stCondLst>
                            <p:childTnLst>
                              <p:par>
                                <p:cTn id="45" presetID="54" presetClass="entr" presetSubtype="0" accel="100000"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Reality </a:t>
            </a:r>
            <a:r>
              <a:rPr lang="en-US" dirty="0" smtClean="0"/>
              <a:t>Baby Return</a:t>
            </a:r>
            <a:endParaRPr lang="en-US" dirty="0"/>
          </a:p>
        </p:txBody>
      </p:sp>
      <p:sp>
        <p:nvSpPr>
          <p:cNvPr id="5" name="Content Placeholder 4"/>
          <p:cNvSpPr>
            <a:spLocks noGrp="1"/>
          </p:cNvSpPr>
          <p:nvPr>
            <p:ph sz="half" idx="1"/>
          </p:nvPr>
        </p:nvSpPr>
        <p:spPr/>
        <p:txBody>
          <a:bodyPr>
            <a:normAutofit fontScale="62500" lnSpcReduction="20000"/>
          </a:bodyPr>
          <a:lstStyle/>
          <a:p>
            <a:r>
              <a:rPr lang="en-US" sz="4500" b="1" dirty="0" smtClean="0"/>
              <a:t>Tori</a:t>
            </a:r>
          </a:p>
          <a:p>
            <a:r>
              <a:rPr lang="en-US" sz="4500" b="1" dirty="0" smtClean="0"/>
              <a:t>Tia</a:t>
            </a:r>
          </a:p>
          <a:p>
            <a:r>
              <a:rPr lang="en-US" sz="4500" b="1" dirty="0" smtClean="0"/>
              <a:t>Shania</a:t>
            </a:r>
          </a:p>
          <a:p>
            <a:r>
              <a:rPr lang="en-US" sz="4500" b="1" dirty="0" smtClean="0"/>
              <a:t>Morgan </a:t>
            </a:r>
          </a:p>
          <a:p>
            <a:r>
              <a:rPr lang="en-US" sz="4500" b="1" dirty="0" smtClean="0"/>
              <a:t>Madison</a:t>
            </a:r>
          </a:p>
          <a:p>
            <a:r>
              <a:rPr lang="en-US" sz="4500" b="1" dirty="0" err="1" smtClean="0"/>
              <a:t>Yardlee</a:t>
            </a:r>
            <a:endParaRPr lang="en-US" sz="4500" b="1" dirty="0" smtClean="0"/>
          </a:p>
          <a:p>
            <a:r>
              <a:rPr lang="en-US" sz="4500" b="1" dirty="0" smtClean="0"/>
              <a:t>Chase</a:t>
            </a:r>
          </a:p>
          <a:p>
            <a:r>
              <a:rPr lang="en-US" sz="4500" b="1" dirty="0" smtClean="0"/>
              <a:t>Lindsey</a:t>
            </a:r>
          </a:p>
          <a:p>
            <a:r>
              <a:rPr lang="en-US" sz="4500" b="1" dirty="0" smtClean="0"/>
              <a:t>Brooke</a:t>
            </a:r>
          </a:p>
          <a:p>
            <a:r>
              <a:rPr lang="en-US" sz="4500" b="1" dirty="0" err="1" smtClean="0"/>
              <a:t>Baylee</a:t>
            </a:r>
            <a:endParaRPr lang="en-US" sz="4500" b="1" dirty="0" smtClean="0"/>
          </a:p>
          <a:p>
            <a:r>
              <a:rPr lang="en-US" sz="4500" b="1" dirty="0" err="1" smtClean="0"/>
              <a:t>Tasmin</a:t>
            </a:r>
            <a:endParaRPr lang="en-US" dirty="0"/>
          </a:p>
        </p:txBody>
      </p:sp>
      <p:sp>
        <p:nvSpPr>
          <p:cNvPr id="6" name="Content Placeholder 5"/>
          <p:cNvSpPr>
            <a:spLocks noGrp="1"/>
          </p:cNvSpPr>
          <p:nvPr>
            <p:ph sz="half" idx="2"/>
          </p:nvPr>
        </p:nvSpPr>
        <p:spPr/>
        <p:txBody>
          <a:bodyPr>
            <a:normAutofit fontScale="62500" lnSpcReduction="20000"/>
          </a:bodyPr>
          <a:lstStyle/>
          <a:p>
            <a:r>
              <a:rPr lang="en-US" sz="5000" b="1" dirty="0" smtClean="0"/>
              <a:t>Wednesday:</a:t>
            </a:r>
          </a:p>
          <a:p>
            <a:r>
              <a:rPr lang="en-US" sz="5000" b="1" dirty="0" err="1" smtClean="0"/>
              <a:t>Alix</a:t>
            </a:r>
            <a:endParaRPr lang="en-US" sz="5000" b="1" dirty="0" smtClean="0"/>
          </a:p>
          <a:p>
            <a:r>
              <a:rPr lang="en-US" sz="5000" b="1" dirty="0" err="1" smtClean="0"/>
              <a:t>Brinley</a:t>
            </a:r>
            <a:endParaRPr lang="en-US" sz="5000" b="1" dirty="0" smtClean="0"/>
          </a:p>
          <a:p>
            <a:r>
              <a:rPr lang="en-US" sz="5000" b="1" dirty="0" smtClean="0"/>
              <a:t>Tiffany C.</a:t>
            </a:r>
            <a:endParaRPr lang="en-US" sz="50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lstStyle/>
          <a:p>
            <a:pPr>
              <a:buNone/>
            </a:pPr>
            <a:r>
              <a:rPr lang="en-US" dirty="0" smtClean="0"/>
              <a:t>2. What type of play do toddlers MOST often participate?</a:t>
            </a:r>
          </a:p>
          <a:p>
            <a:pPr>
              <a:buNone/>
            </a:pPr>
            <a:r>
              <a:rPr lang="en-US" dirty="0" smtClean="0"/>
              <a:t>	A. Onlooker play</a:t>
            </a:r>
          </a:p>
          <a:p>
            <a:pPr>
              <a:buNone/>
            </a:pPr>
            <a:r>
              <a:rPr lang="en-US" dirty="0" smtClean="0"/>
              <a:t>	B. Parallel play</a:t>
            </a:r>
          </a:p>
          <a:p>
            <a:pPr>
              <a:buNone/>
            </a:pPr>
            <a:r>
              <a:rPr lang="en-US" dirty="0" smtClean="0"/>
              <a:t>	C. Cooperative play</a:t>
            </a:r>
          </a:p>
          <a:p>
            <a:pPr>
              <a:buNone/>
            </a:pPr>
            <a:r>
              <a:rPr lang="en-US" dirty="0" smtClean="0"/>
              <a:t>	D. Dramatic play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Children’s book</a:t>
            </a:r>
            <a:endParaRPr lang="en-US" dirty="0"/>
          </a:p>
        </p:txBody>
      </p:sp>
      <p:sp>
        <p:nvSpPr>
          <p:cNvPr id="5" name="Content Placeholder 4"/>
          <p:cNvSpPr>
            <a:spLocks noGrp="1"/>
          </p:cNvSpPr>
          <p:nvPr>
            <p:ph idx="1"/>
          </p:nvPr>
        </p:nvSpPr>
        <p:spPr/>
        <p:txBody>
          <a:bodyPr/>
          <a:lstStyle/>
          <a:p>
            <a:pPr marL="342900" lvl="1" indent="-342900">
              <a:buFont typeface="Wingdings 2"/>
              <a:buChar char=""/>
            </a:pPr>
            <a:r>
              <a:rPr lang="en-US" b="1" i="1" u="sng" dirty="0" smtClean="0"/>
              <a:t>Today</a:t>
            </a:r>
            <a:r>
              <a:rPr lang="en-US" dirty="0" smtClean="0"/>
              <a:t>:</a:t>
            </a:r>
          </a:p>
          <a:p>
            <a:pPr lvl="1"/>
            <a:r>
              <a:rPr lang="en-US" dirty="0"/>
              <a:t>Gunner </a:t>
            </a:r>
          </a:p>
          <a:p>
            <a:pPr lvl="1"/>
            <a:r>
              <a:rPr lang="en-US" dirty="0" err="1" smtClean="0"/>
              <a:t>Abbie</a:t>
            </a:r>
            <a:endParaRPr lang="en-US" dirty="0" smtClean="0"/>
          </a:p>
          <a:p>
            <a:pPr marL="342900" lvl="1" indent="-342900">
              <a:buFont typeface="Wingdings 2"/>
              <a:buChar char=""/>
            </a:pPr>
            <a:endParaRPr lang="en-US" dirty="0" smtClean="0"/>
          </a:p>
          <a:p>
            <a:pPr marL="342900" lvl="1" indent="-342900">
              <a:buFont typeface="Wingdings 2"/>
              <a:buChar char=""/>
            </a:pPr>
            <a:r>
              <a:rPr lang="en-US" b="1" i="1" u="sng" dirty="0" smtClean="0"/>
              <a:t>Wednesday</a:t>
            </a:r>
            <a:r>
              <a:rPr lang="en-US" b="1" i="1" u="sng" dirty="0"/>
              <a:t>:</a:t>
            </a:r>
          </a:p>
          <a:p>
            <a:pPr lvl="1"/>
            <a:r>
              <a:rPr lang="en-US" dirty="0"/>
              <a:t>Morgan</a:t>
            </a:r>
          </a:p>
          <a:p>
            <a:pPr lvl="1"/>
            <a:r>
              <a:rPr lang="en-US" dirty="0"/>
              <a:t>Tia</a:t>
            </a:r>
          </a:p>
          <a:p>
            <a:pPr marL="914400" lvl="2" indent="0">
              <a:buNone/>
            </a:pPr>
            <a:endParaRPr lang="en-US" dirty="0"/>
          </a:p>
        </p:txBody>
      </p:sp>
    </p:spTree>
    <p:extLst>
      <p:ext uri="{BB962C8B-B14F-4D97-AF65-F5344CB8AC3E}">
        <p14:creationId xmlns:p14="http://schemas.microsoft.com/office/powerpoint/2010/main" val="636077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p:spPr>
        <p:txBody>
          <a:bodyPr>
            <a:normAutofit fontScale="90000"/>
          </a:bodyPr>
          <a:lstStyle/>
          <a:p>
            <a:pPr algn="ctr"/>
            <a:r>
              <a:rPr lang="en-US" dirty="0"/>
              <a:t> </a:t>
            </a:r>
            <a:r>
              <a:rPr lang="en-US" dirty="0" smtClean="0"/>
              <a:t>12. techniques </a:t>
            </a:r>
            <a:r>
              <a:rPr lang="en-US" dirty="0"/>
              <a:t>for reading out </a:t>
            </a:r>
            <a:r>
              <a:rPr lang="en-US" dirty="0" smtClean="0"/>
              <a:t>loud</a:t>
            </a:r>
            <a:endParaRPr lang="en-US" dirty="0"/>
          </a:p>
        </p:txBody>
      </p:sp>
      <p:sp>
        <p:nvSpPr>
          <p:cNvPr id="3" name="Content Placeholder 2"/>
          <p:cNvSpPr>
            <a:spLocks noGrp="1"/>
          </p:cNvSpPr>
          <p:nvPr>
            <p:ph idx="1"/>
          </p:nvPr>
        </p:nvSpPr>
        <p:spPr>
          <a:xfrm>
            <a:off x="304800" y="1295400"/>
            <a:ext cx="8686800" cy="4525963"/>
          </a:xfrm>
        </p:spPr>
        <p:txBody>
          <a:bodyPr>
            <a:normAutofit fontScale="85000" lnSpcReduction="20000"/>
          </a:bodyPr>
          <a:lstStyle/>
          <a:p>
            <a:pPr hangingPunct="0"/>
            <a:r>
              <a:rPr lang="en-US" dirty="0"/>
              <a:t>Choose age appropriate </a:t>
            </a:r>
            <a:r>
              <a:rPr lang="en-US" dirty="0" smtClean="0"/>
              <a:t>books</a:t>
            </a:r>
          </a:p>
          <a:p>
            <a:pPr hangingPunct="0"/>
            <a:r>
              <a:rPr lang="en-US" dirty="0" smtClean="0"/>
              <a:t>Reading </a:t>
            </a:r>
            <a:r>
              <a:rPr lang="en-US" dirty="0"/>
              <a:t>a story is like putting on a play</a:t>
            </a:r>
          </a:p>
          <a:p>
            <a:pPr hangingPunct="0"/>
            <a:r>
              <a:rPr lang="en-US" dirty="0"/>
              <a:t>Snuggle up close so all can </a:t>
            </a:r>
            <a:r>
              <a:rPr lang="en-US" dirty="0" smtClean="0"/>
              <a:t>see</a:t>
            </a:r>
          </a:p>
          <a:p>
            <a:pPr hangingPunct="0"/>
            <a:r>
              <a:rPr lang="en-US" dirty="0" smtClean="0"/>
              <a:t>Keep </a:t>
            </a:r>
            <a:r>
              <a:rPr lang="en-US" dirty="0"/>
              <a:t>your focus on the child not the story</a:t>
            </a:r>
          </a:p>
          <a:p>
            <a:pPr hangingPunct="0"/>
            <a:r>
              <a:rPr lang="en-US" dirty="0"/>
              <a:t>Encourage participation, </a:t>
            </a:r>
            <a:r>
              <a:rPr lang="en-US" dirty="0" err="1"/>
              <a:t>ie</a:t>
            </a:r>
            <a:r>
              <a:rPr lang="en-US" dirty="0"/>
              <a:t>: turn </a:t>
            </a:r>
            <a:r>
              <a:rPr lang="en-US" dirty="0" smtClean="0"/>
              <a:t>pages</a:t>
            </a:r>
          </a:p>
          <a:p>
            <a:pPr hangingPunct="0"/>
            <a:r>
              <a:rPr lang="en-US" dirty="0" smtClean="0"/>
              <a:t>Explain </a:t>
            </a:r>
            <a:r>
              <a:rPr lang="en-US" dirty="0"/>
              <a:t>unknown words</a:t>
            </a:r>
          </a:p>
          <a:p>
            <a:pPr hangingPunct="0"/>
            <a:r>
              <a:rPr lang="en-US" dirty="0"/>
              <a:t>Point to the words of familiar objects	</a:t>
            </a:r>
            <a:endParaRPr lang="en-US" dirty="0" smtClean="0"/>
          </a:p>
          <a:p>
            <a:pPr hangingPunct="0"/>
            <a:r>
              <a:rPr lang="en-US" dirty="0" smtClean="0"/>
              <a:t>Read </a:t>
            </a:r>
            <a:r>
              <a:rPr lang="en-US" dirty="0"/>
              <a:t>and re-read as often as the child </a:t>
            </a:r>
            <a:r>
              <a:rPr lang="en-US" dirty="0" smtClean="0"/>
              <a:t>likes</a:t>
            </a:r>
          </a:p>
          <a:p>
            <a:pPr hangingPunct="0"/>
            <a:r>
              <a:rPr lang="en-US" dirty="0" smtClean="0"/>
              <a:t>Let the child guide the pace of the story</a:t>
            </a:r>
            <a:endParaRPr lang="en-US" dirty="0"/>
          </a:p>
          <a:p>
            <a:pPr hangingPunct="0"/>
            <a:r>
              <a:rPr lang="en-US" dirty="0"/>
              <a:t>Read at least 20 minutes every day to your child</a:t>
            </a:r>
          </a:p>
          <a:p>
            <a:endParaRPr lang="en-US" dirty="0"/>
          </a:p>
        </p:txBody>
      </p:sp>
      <p:pic>
        <p:nvPicPr>
          <p:cNvPr id="2050" name="Picture 2" descr="C:\Documents and Settings\All Users\Documents\Temp\Temporary Internet Files\Content.IE5\O099I51E\MCj04300490000[1].wmf"/>
          <p:cNvPicPr>
            <a:picLocks noChangeAspect="1" noChangeArrowheads="1"/>
          </p:cNvPicPr>
          <p:nvPr/>
        </p:nvPicPr>
        <p:blipFill>
          <a:blip r:embed="rId3" cstate="print"/>
          <a:srcRect/>
          <a:stretch>
            <a:fillRect/>
          </a:stretch>
        </p:blipFill>
        <p:spPr bwMode="auto">
          <a:xfrm>
            <a:off x="6934200" y="2895600"/>
            <a:ext cx="1866900" cy="1473200"/>
          </a:xfrm>
          <a:prstGeom prst="rect">
            <a:avLst/>
          </a:prstGeom>
          <a:noFill/>
        </p:spPr>
      </p:pic>
      <p:sp>
        <p:nvSpPr>
          <p:cNvPr id="5" name="TextBox 4"/>
          <p:cNvSpPr txBox="1"/>
          <p:nvPr/>
        </p:nvSpPr>
        <p:spPr>
          <a:xfrm>
            <a:off x="7315200" y="2667000"/>
            <a:ext cx="1435393" cy="307777"/>
          </a:xfrm>
          <a:prstGeom prst="rect">
            <a:avLst/>
          </a:prstGeom>
          <a:noFill/>
        </p:spPr>
        <p:txBody>
          <a:bodyPr wrap="none" rtlCol="0">
            <a:spAutoFit/>
          </a:bodyPr>
          <a:lstStyle/>
          <a:p>
            <a:r>
              <a:rPr lang="en-US" sz="1400" b="1" dirty="0" smtClean="0"/>
              <a:t>Test Day reading</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500"/>
                                        <p:tgtEl>
                                          <p:spTgt spid="3">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500"/>
                                        <p:tgtEl>
                                          <p:spTgt spid="3">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500"/>
                                        <p:tgtEl>
                                          <p:spTgt spid="3">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500"/>
                                        <p:tgtEl>
                                          <p:spTgt spid="3">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500"/>
                                        <p:tgtEl>
                                          <p:spTgt spid="3">
                                            <p:txEl>
                                              <p:pRg st="8" end="8"/>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heep.jpg"/>
          <p:cNvPicPr>
            <a:picLocks noGrp="1" noChangeAspect="1"/>
          </p:cNvPicPr>
          <p:nvPr>
            <p:ph idx="1"/>
          </p:nvPr>
        </p:nvPicPr>
        <p:blipFill>
          <a:blip r:embed="rId3" cstate="print"/>
          <a:stretch>
            <a:fillRect/>
          </a:stretch>
        </p:blipFill>
        <p:spPr>
          <a:xfrm rot="5400000">
            <a:off x="2755470" y="-2298271"/>
            <a:ext cx="3733802" cy="878754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5" name="TextBox 4"/>
          <p:cNvSpPr txBox="1"/>
          <p:nvPr/>
        </p:nvSpPr>
        <p:spPr>
          <a:xfrm>
            <a:off x="1676400" y="304800"/>
            <a:ext cx="627095" cy="369332"/>
          </a:xfrm>
          <a:prstGeom prst="rect">
            <a:avLst/>
          </a:prstGeom>
          <a:noFill/>
        </p:spPr>
        <p:txBody>
          <a:bodyPr wrap="none" rtlCol="0">
            <a:spAutoFit/>
          </a:bodyPr>
          <a:lstStyle/>
          <a:p>
            <a:r>
              <a:rPr lang="en-US" b="1" dirty="0" smtClean="0">
                <a:latin typeface="Arial Black" pitchFamily="34" charset="0"/>
              </a:rPr>
              <a:t>13.</a:t>
            </a:r>
            <a:r>
              <a:rPr lang="en-US"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r>
              <a:rPr lang="en-US" dirty="0" smtClean="0"/>
              <a:t>14. When </a:t>
            </a:r>
            <a:r>
              <a:rPr lang="en-US" dirty="0"/>
              <a:t>using one or two words in </a:t>
            </a:r>
            <a:r>
              <a:rPr lang="en-US" b="1" dirty="0"/>
              <a:t>early language development</a:t>
            </a:r>
            <a:r>
              <a:rPr lang="en-US" dirty="0"/>
              <a:t>, which part of </a:t>
            </a:r>
            <a:r>
              <a:rPr lang="en-US" b="1" i="1" u="sng" dirty="0"/>
              <a:t>SPEECH </a:t>
            </a:r>
            <a:r>
              <a:rPr lang="en-US" dirty="0"/>
              <a:t> is used first?   </a:t>
            </a:r>
            <a:endParaRPr lang="en-US" dirty="0" smtClean="0"/>
          </a:p>
          <a:p>
            <a:pPr lvl="1"/>
            <a:r>
              <a:rPr lang="en-US" dirty="0" smtClean="0"/>
              <a:t>Nouns, Verbs, or Adjectives</a:t>
            </a:r>
          </a:p>
          <a:p>
            <a:r>
              <a:rPr lang="en-US" sz="6000" b="1" dirty="0" smtClean="0">
                <a:effectLst>
                  <a:outerShdw blurRad="38100" dist="38100" dir="2700000" algn="tl">
                    <a:srgbClr val="000000">
                      <a:alpha val="43137"/>
                    </a:srgbClr>
                  </a:outerShdw>
                </a:effectLst>
              </a:rPr>
              <a:t>Nouns</a:t>
            </a:r>
            <a:r>
              <a:rPr lang="en-US" sz="6000" b="1" dirty="0" smtClean="0"/>
              <a:t> </a:t>
            </a:r>
            <a:endParaRPr lang="en-US" sz="6000" b="1" dirty="0"/>
          </a:p>
          <a:p>
            <a:pPr>
              <a:buNone/>
            </a:pPr>
            <a:endParaRPr lang="en-US" dirty="0"/>
          </a:p>
        </p:txBody>
      </p:sp>
      <p:pic>
        <p:nvPicPr>
          <p:cNvPr id="11266" name="Picture 2" descr="C:\Documents and Settings\All Users\Documents\Temp\Temporary Internet Files\Content.IE5\2NQV2TTD\MCj04395920000[1].png"/>
          <p:cNvPicPr>
            <a:picLocks noChangeAspect="1" noChangeArrowheads="1"/>
          </p:cNvPicPr>
          <p:nvPr/>
        </p:nvPicPr>
        <p:blipFill>
          <a:blip r:embed="rId3" cstate="print"/>
          <a:srcRect/>
          <a:stretch>
            <a:fillRect/>
          </a:stretch>
        </p:blipFill>
        <p:spPr bwMode="auto">
          <a:xfrm>
            <a:off x="4800600" y="2133600"/>
            <a:ext cx="3720749" cy="45372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2" end="2"/>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1266"/>
                                        </p:tgtEl>
                                        <p:attrNameLst>
                                          <p:attrName>style.visibility</p:attrName>
                                        </p:attrNameLst>
                                      </p:cBhvr>
                                      <p:to>
                                        <p:strVal val="visible"/>
                                      </p:to>
                                    </p:set>
                                    <p:animEffect transition="in" filter="wipe(down)">
                                      <p:cBhvr>
                                        <p:cTn id="3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EmotionPOLAR.AVI">
            <a:hlinkClick r:id="" action="ppaction://media"/>
          </p:cNvPr>
          <p:cNvPicPr>
            <a:picLocks noGrp="1" noRot="1" noChangeAspect="1"/>
          </p:cNvPicPr>
          <p:nvPr>
            <p:ph idx="1"/>
            <a:videoFile r:link="rId1"/>
          </p:nvPr>
        </p:nvPicPr>
        <p:blipFill>
          <a:blip r:embed="rId4" cstate="print"/>
          <a:stretch>
            <a:fillRect/>
          </a:stretch>
        </p:blipFill>
        <p:spPr>
          <a:xfrm>
            <a:off x="0" y="0"/>
            <a:ext cx="9144000" cy="6858000"/>
          </a:xfrm>
          <a:prstGeom prst="rect">
            <a:avLst/>
          </a:prstGeom>
        </p:spPr>
      </p:pic>
      <p:sp>
        <p:nvSpPr>
          <p:cNvPr id="5" name="TextBox 4"/>
          <p:cNvSpPr txBox="1"/>
          <p:nvPr/>
        </p:nvSpPr>
        <p:spPr>
          <a:xfrm>
            <a:off x="6858000" y="5943600"/>
            <a:ext cx="2053254" cy="369332"/>
          </a:xfrm>
          <a:prstGeom prst="rect">
            <a:avLst/>
          </a:prstGeom>
          <a:noFill/>
        </p:spPr>
        <p:txBody>
          <a:bodyPr wrap="none" rtlCol="0">
            <a:spAutoFit/>
          </a:bodyPr>
          <a:lstStyle/>
          <a:p>
            <a:r>
              <a:rPr lang="en-US" dirty="0" smtClean="0">
                <a:solidFill>
                  <a:schemeClr val="bg1"/>
                </a:solidFill>
              </a:rPr>
              <a:t>Birds on a Wire clip</a:t>
            </a:r>
            <a:endParaRPr lang="en-US" dirty="0">
              <a:solidFill>
                <a:schemeClr val="bg1"/>
              </a:solidFill>
            </a:endParaRPr>
          </a:p>
        </p:txBody>
      </p:sp>
      <p:sp>
        <p:nvSpPr>
          <p:cNvPr id="6" name="Rectangle 5"/>
          <p:cNvSpPr/>
          <p:nvPr/>
        </p:nvSpPr>
        <p:spPr>
          <a:xfrm>
            <a:off x="2286000" y="2057400"/>
            <a:ext cx="4572000" cy="1200329"/>
          </a:xfrm>
          <a:prstGeom prst="rect">
            <a:avLst/>
          </a:prstGeom>
        </p:spPr>
        <p:txBody>
          <a:bodyPr wrap="square">
            <a:spAutoFit/>
          </a:bodyPr>
          <a:lstStyle/>
          <a:p>
            <a:r>
              <a:rPr lang="en-US" dirty="0">
                <a:solidFill>
                  <a:schemeClr val="bg1"/>
                </a:solidFill>
                <a:hlinkClick r:id="rId5"/>
              </a:rPr>
              <a:t>http://</a:t>
            </a:r>
            <a:r>
              <a:rPr lang="en-US" dirty="0" smtClean="0">
                <a:solidFill>
                  <a:schemeClr val="bg1"/>
                </a:solidFill>
                <a:hlinkClick r:id="rId5"/>
              </a:rPr>
              <a:t>www.youtube.com/watch?v=M_V-GI2BQss&amp;feature=related&amp;safety_mode=true&amp;persist_safety_mode=1</a:t>
            </a:r>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lking.jpg"/>
          <p:cNvPicPr>
            <a:picLocks noGrp="1" noChangeAspect="1"/>
          </p:cNvPicPr>
          <p:nvPr>
            <p:ph idx="1"/>
          </p:nvPr>
        </p:nvPicPr>
        <p:blipFill>
          <a:blip r:embed="rId3" cstate="print"/>
          <a:stretch>
            <a:fillRect/>
          </a:stretch>
        </p:blipFill>
        <p:spPr>
          <a:xfrm rot="5400000">
            <a:off x="2781881" y="647119"/>
            <a:ext cx="3429001" cy="8230763"/>
          </a:xfrm>
        </p:spPr>
      </p:pic>
      <p:pic>
        <p:nvPicPr>
          <p:cNvPr id="5" name="Picture 4" descr="toddler3.jpg"/>
          <p:cNvPicPr>
            <a:picLocks noChangeAspect="1"/>
          </p:cNvPicPr>
          <p:nvPr/>
        </p:nvPicPr>
        <p:blipFill>
          <a:blip r:embed="rId4" cstate="print"/>
          <a:stretch>
            <a:fillRect/>
          </a:stretch>
        </p:blipFill>
        <p:spPr>
          <a:xfrm rot="5400000">
            <a:off x="1420959" y="407842"/>
            <a:ext cx="2873083" cy="23622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686800" cy="838200"/>
          </a:xfrm>
        </p:spPr>
        <p:txBody>
          <a:bodyPr/>
          <a:lstStyle/>
          <a:p>
            <a:pPr algn="ctr"/>
            <a:r>
              <a:rPr lang="en-US" dirty="0" smtClean="0"/>
              <a:t>15. Language Development</a:t>
            </a:r>
            <a:endParaRPr lang="en-US" dirty="0"/>
          </a:p>
        </p:txBody>
      </p:sp>
      <p:sp>
        <p:nvSpPr>
          <p:cNvPr id="5" name="Content Placeholder 4"/>
          <p:cNvSpPr>
            <a:spLocks noGrp="1"/>
          </p:cNvSpPr>
          <p:nvPr>
            <p:ph idx="1"/>
          </p:nvPr>
        </p:nvSpPr>
        <p:spPr>
          <a:xfrm>
            <a:off x="304800" y="1219200"/>
            <a:ext cx="8686800" cy="4525963"/>
          </a:xfrm>
        </p:spPr>
        <p:txBody>
          <a:bodyPr>
            <a:normAutofit fontScale="92500" lnSpcReduction="20000"/>
          </a:bodyPr>
          <a:lstStyle/>
          <a:p>
            <a:r>
              <a:rPr lang="en-US" dirty="0" smtClean="0"/>
              <a:t>A child’s Language Development is strongly influenced by how caregivers and older children </a:t>
            </a:r>
            <a:r>
              <a:rPr lang="en-US" b="1" u="sng" dirty="0" smtClean="0">
                <a:effectLst>
                  <a:outerShdw blurRad="38100" dist="38100" dir="2700000" algn="tl">
                    <a:srgbClr val="000000">
                      <a:alpha val="43137"/>
                    </a:srgbClr>
                  </a:outerShdw>
                </a:effectLst>
              </a:rPr>
              <a:t>speak to them</a:t>
            </a:r>
            <a:r>
              <a:rPr lang="en-US" dirty="0" smtClean="0"/>
              <a:t>.</a:t>
            </a:r>
          </a:p>
          <a:p>
            <a:pPr lvl="1"/>
            <a:r>
              <a:rPr lang="en-US" dirty="0" smtClean="0"/>
              <a:t>Being a </a:t>
            </a:r>
            <a:r>
              <a:rPr lang="en-US" b="1" i="1" u="sng" dirty="0" smtClean="0"/>
              <a:t>GOOD</a:t>
            </a:r>
            <a:r>
              <a:rPr lang="en-US" dirty="0" smtClean="0"/>
              <a:t> language model is one of the best ways to encourage proper language development.</a:t>
            </a:r>
          </a:p>
          <a:p>
            <a:pPr lvl="1" hangingPunct="0"/>
            <a:r>
              <a:rPr lang="en-US" b="1" i="1" u="sng" dirty="0" smtClean="0"/>
              <a:t>Avoid</a:t>
            </a:r>
            <a:r>
              <a:rPr lang="en-US" dirty="0" smtClean="0"/>
              <a:t> baby talk or </a:t>
            </a:r>
            <a:r>
              <a:rPr lang="en-US" dirty="0" err="1" smtClean="0"/>
              <a:t>parentese</a:t>
            </a:r>
            <a:endParaRPr lang="en-US" dirty="0" smtClean="0"/>
          </a:p>
          <a:p>
            <a:pPr hangingPunct="0"/>
            <a:r>
              <a:rPr lang="en-US" sz="3000" dirty="0" smtClean="0"/>
              <a:t>Pronounce words correctly</a:t>
            </a:r>
          </a:p>
          <a:p>
            <a:pPr lvl="1" hangingPunct="0"/>
            <a:r>
              <a:rPr lang="en-US" sz="2600" dirty="0" smtClean="0"/>
              <a:t>(“My wed </a:t>
            </a:r>
            <a:r>
              <a:rPr lang="en-US" sz="2600" dirty="0" err="1" smtClean="0"/>
              <a:t>sert</a:t>
            </a:r>
            <a:r>
              <a:rPr lang="en-US" sz="2600" dirty="0" smtClean="0"/>
              <a:t>” – “Yes, you have a nice red shirt”)</a:t>
            </a:r>
          </a:p>
          <a:p>
            <a:pPr lvl="2" hangingPunct="0"/>
            <a:r>
              <a:rPr lang="en-US" sz="2200" dirty="0" smtClean="0"/>
              <a:t>Connect objects with correct names </a:t>
            </a:r>
          </a:p>
          <a:p>
            <a:pPr lvl="3" hangingPunct="0"/>
            <a:r>
              <a:rPr lang="en-US" sz="1800" dirty="0" smtClean="0"/>
              <a:t>(“</a:t>
            </a:r>
            <a:r>
              <a:rPr lang="en-US" sz="1800" dirty="0" err="1" smtClean="0"/>
              <a:t>wa</a:t>
            </a:r>
            <a:r>
              <a:rPr lang="en-US" sz="1800" dirty="0" smtClean="0"/>
              <a:t>, </a:t>
            </a:r>
            <a:r>
              <a:rPr lang="en-US" sz="1800" dirty="0" err="1" smtClean="0"/>
              <a:t>wa</a:t>
            </a:r>
            <a:r>
              <a:rPr lang="en-US" sz="1800" dirty="0" smtClean="0"/>
              <a:t>” – “You want a glass of water?”)</a:t>
            </a:r>
          </a:p>
          <a:p>
            <a:pPr lvl="1">
              <a:buNone/>
            </a:pPr>
            <a:r>
              <a:rPr lang="en-US" dirty="0" smtClean="0"/>
              <a:t/>
            </a:r>
            <a:br>
              <a:rPr lang="en-US" dirty="0" smtClean="0"/>
            </a:br>
            <a:endParaRPr lang="en-US" dirty="0"/>
          </a:p>
        </p:txBody>
      </p:sp>
      <p:pic>
        <p:nvPicPr>
          <p:cNvPr id="7" name="Picture 6" descr="kids5"/>
          <p:cNvPicPr>
            <a:picLocks noChangeAspect="1" noChangeArrowheads="1"/>
          </p:cNvPicPr>
          <p:nvPr/>
        </p:nvPicPr>
        <p:blipFill>
          <a:blip r:embed="rId3" cstate="print"/>
          <a:srcRect l="-117" b="5817"/>
          <a:stretch>
            <a:fillRect/>
          </a:stretch>
        </p:blipFill>
        <p:spPr>
          <a:xfrm>
            <a:off x="6934200" y="4343400"/>
            <a:ext cx="1871822" cy="1981200"/>
          </a:xfrm>
          <a:prstGeom prst="rect">
            <a:avLst/>
          </a:prstGeom>
          <a:noFill/>
          <a:ln/>
        </p:spPr>
      </p:pic>
      <p:sp>
        <p:nvSpPr>
          <p:cNvPr id="8" name="TextBox 7"/>
          <p:cNvSpPr txBox="1"/>
          <p:nvPr/>
        </p:nvSpPr>
        <p:spPr>
          <a:xfrm>
            <a:off x="5867400" y="6324600"/>
            <a:ext cx="3114955" cy="369332"/>
          </a:xfrm>
          <a:prstGeom prst="rect">
            <a:avLst/>
          </a:prstGeom>
          <a:noFill/>
        </p:spPr>
        <p:txBody>
          <a:bodyPr wrap="none" rtlCol="0">
            <a:spAutoFit/>
          </a:bodyPr>
          <a:lstStyle/>
          <a:p>
            <a:r>
              <a:rPr lang="en-US" b="1" dirty="0" smtClean="0"/>
              <a:t>Modeling Language Scenarios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16" dur="5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17" dur="5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8" dur="5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19" dur="5000"/>
                                        <p:tgtEl>
                                          <p:spTgt spid="5">
                                            <p:txEl>
                                              <p:pRg st="1" end="1"/>
                                            </p:txEl>
                                          </p:spTgt>
                                        </p:tgtEl>
                                      </p:cBhvr>
                                    </p:animEffect>
                                  </p:childTnLst>
                                </p:cTn>
                              </p:par>
                            </p:childTnLst>
                          </p:cTn>
                        </p:par>
                        <p:par>
                          <p:cTn id="20" fill="hold">
                            <p:stCondLst>
                              <p:cond delay="5500"/>
                            </p:stCondLst>
                            <p:childTnLst>
                              <p:par>
                                <p:cTn id="21" presetID="54" presetClass="entr" presetSubtype="0" accel="100000"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2000" fill="hold"/>
                                        <p:tgtEl>
                                          <p:spTgt spid="5">
                                            <p:txEl>
                                              <p:pRg st="2" end="2"/>
                                            </p:txEl>
                                          </p:spTgt>
                                        </p:tgtEl>
                                        <p:attrNameLst>
                                          <p:attrName>ppt_w</p:attrName>
                                        </p:attrNameLst>
                                      </p:cBhvr>
                                      <p:tavLst>
                                        <p:tav tm="0">
                                          <p:val>
                                            <p:strVal val="#ppt_w*0.05"/>
                                          </p:val>
                                        </p:tav>
                                        <p:tav tm="100000">
                                          <p:val>
                                            <p:strVal val="#ppt_w"/>
                                          </p:val>
                                        </p:tav>
                                      </p:tavLst>
                                    </p:anim>
                                    <p:anim calcmode="lin" valueType="num">
                                      <p:cBhvr>
                                        <p:cTn id="24" dur="2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25" dur="2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6" dur="2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27" dur="2000"/>
                                        <p:tgtEl>
                                          <p:spTgt spid="5">
                                            <p:txEl>
                                              <p:pRg st="2" end="2"/>
                                            </p:txEl>
                                          </p:spTgt>
                                        </p:tgtEl>
                                      </p:cBhvr>
                                    </p:animEffect>
                                  </p:childTnLst>
                                </p:cTn>
                              </p:par>
                            </p:childTnLst>
                          </p:cTn>
                        </p:par>
                        <p:par>
                          <p:cTn id="28" fill="hold">
                            <p:stCondLst>
                              <p:cond delay="7500"/>
                            </p:stCondLst>
                            <p:childTnLst>
                              <p:par>
                                <p:cTn id="29" presetID="54" presetClass="entr" presetSubtype="0" accel="100000" fill="hold"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5">
                                            <p:txEl>
                                              <p:pRg st="3" end="3"/>
                                            </p:txEl>
                                          </p:spTgt>
                                        </p:tgtEl>
                                      </p:cBhvr>
                                    </p:animEffect>
                                  </p:childTnLst>
                                </p:cTn>
                              </p:par>
                              <p:par>
                                <p:cTn id="36" presetID="54" presetClass="entr" presetSubtype="0" accel="10000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p:cTn id="38" dur="2000" fill="hold"/>
                                        <p:tgtEl>
                                          <p:spTgt spid="5">
                                            <p:txEl>
                                              <p:pRg st="4" end="4"/>
                                            </p:txEl>
                                          </p:spTgt>
                                        </p:tgtEl>
                                        <p:attrNameLst>
                                          <p:attrName>ppt_w</p:attrName>
                                        </p:attrNameLst>
                                      </p:cBhvr>
                                      <p:tavLst>
                                        <p:tav tm="0">
                                          <p:val>
                                            <p:strVal val="#ppt_w*0.05"/>
                                          </p:val>
                                        </p:tav>
                                        <p:tav tm="100000">
                                          <p:val>
                                            <p:strVal val="#ppt_w"/>
                                          </p:val>
                                        </p:tav>
                                      </p:tavLst>
                                    </p:anim>
                                    <p:anim calcmode="lin" valueType="num">
                                      <p:cBhvr>
                                        <p:cTn id="39" dur="2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40" dur="2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41" dur="2000" fill="hold"/>
                                        <p:tgtEl>
                                          <p:spTgt spid="5">
                                            <p:txEl>
                                              <p:pRg st="4" end="4"/>
                                            </p:txEl>
                                          </p:spTgt>
                                        </p:tgtEl>
                                        <p:attrNameLst>
                                          <p:attrName>ppt_y</p:attrName>
                                        </p:attrNameLst>
                                      </p:cBhvr>
                                      <p:tavLst>
                                        <p:tav tm="0">
                                          <p:val>
                                            <p:strVal val="#ppt_y"/>
                                          </p:val>
                                        </p:tav>
                                        <p:tav tm="100000">
                                          <p:val>
                                            <p:strVal val="#ppt_y"/>
                                          </p:val>
                                        </p:tav>
                                      </p:tavLst>
                                    </p:anim>
                                    <p:animEffect transition="in" filter="fade">
                                      <p:cBhvr>
                                        <p:cTn id="42" dur="2000"/>
                                        <p:tgtEl>
                                          <p:spTgt spid="5">
                                            <p:txEl>
                                              <p:pRg st="4" end="4"/>
                                            </p:txEl>
                                          </p:spTgt>
                                        </p:tgtEl>
                                      </p:cBhvr>
                                    </p:animEffect>
                                  </p:childTnLst>
                                </p:cTn>
                              </p:par>
                            </p:childTnLst>
                          </p:cTn>
                        </p:par>
                        <p:par>
                          <p:cTn id="43" fill="hold">
                            <p:stCondLst>
                              <p:cond delay="9500"/>
                            </p:stCondLst>
                            <p:childTnLst>
                              <p:par>
                                <p:cTn id="44" presetID="54" presetClass="entr" presetSubtype="0" accel="100000" fill="hold" nodeType="after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5000" fill="hold"/>
                                        <p:tgtEl>
                                          <p:spTgt spid="5">
                                            <p:txEl>
                                              <p:pRg st="5" end="5"/>
                                            </p:txEl>
                                          </p:spTgt>
                                        </p:tgtEl>
                                        <p:attrNameLst>
                                          <p:attrName>ppt_w</p:attrName>
                                        </p:attrNameLst>
                                      </p:cBhvr>
                                      <p:tavLst>
                                        <p:tav tm="0">
                                          <p:val>
                                            <p:strVal val="#ppt_w*0.05"/>
                                          </p:val>
                                        </p:tav>
                                        <p:tav tm="100000">
                                          <p:val>
                                            <p:strVal val="#ppt_w"/>
                                          </p:val>
                                        </p:tav>
                                      </p:tavLst>
                                    </p:anim>
                                    <p:anim calcmode="lin" valueType="num">
                                      <p:cBhvr>
                                        <p:cTn id="47" dur="5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48" dur="5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49" dur="5000" fill="hold"/>
                                        <p:tgtEl>
                                          <p:spTgt spid="5">
                                            <p:txEl>
                                              <p:pRg st="5" end="5"/>
                                            </p:txEl>
                                          </p:spTgt>
                                        </p:tgtEl>
                                        <p:attrNameLst>
                                          <p:attrName>ppt_y</p:attrName>
                                        </p:attrNameLst>
                                      </p:cBhvr>
                                      <p:tavLst>
                                        <p:tav tm="0">
                                          <p:val>
                                            <p:strVal val="#ppt_y"/>
                                          </p:val>
                                        </p:tav>
                                        <p:tav tm="100000">
                                          <p:val>
                                            <p:strVal val="#ppt_y"/>
                                          </p:val>
                                        </p:tav>
                                      </p:tavLst>
                                    </p:anim>
                                    <p:animEffect transition="in" filter="fade">
                                      <p:cBhvr>
                                        <p:cTn id="50" dur="5000"/>
                                        <p:tgtEl>
                                          <p:spTgt spid="5">
                                            <p:txEl>
                                              <p:pRg st="5" end="5"/>
                                            </p:txEl>
                                          </p:spTgt>
                                        </p:tgtEl>
                                      </p:cBhvr>
                                    </p:animEffect>
                                  </p:childTnLst>
                                </p:cTn>
                              </p:par>
                            </p:childTnLst>
                          </p:cTn>
                        </p:par>
                        <p:par>
                          <p:cTn id="51" fill="hold">
                            <p:stCondLst>
                              <p:cond delay="14500"/>
                            </p:stCondLst>
                            <p:childTnLst>
                              <p:par>
                                <p:cTn id="52" presetID="54" presetClass="entr" presetSubtype="0" accel="100000" fill="hold" nodeType="after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2000" fill="hold"/>
                                        <p:tgtEl>
                                          <p:spTgt spid="5">
                                            <p:txEl>
                                              <p:pRg st="6" end="6"/>
                                            </p:txEl>
                                          </p:spTgt>
                                        </p:tgtEl>
                                        <p:attrNameLst>
                                          <p:attrName>ppt_w</p:attrName>
                                        </p:attrNameLst>
                                      </p:cBhvr>
                                      <p:tavLst>
                                        <p:tav tm="0">
                                          <p:val>
                                            <p:strVal val="#ppt_w*0.05"/>
                                          </p:val>
                                        </p:tav>
                                        <p:tav tm="100000">
                                          <p:val>
                                            <p:strVal val="#ppt_w"/>
                                          </p:val>
                                        </p:tav>
                                      </p:tavLst>
                                    </p:anim>
                                    <p:anim calcmode="lin" valueType="num">
                                      <p:cBhvr>
                                        <p:cTn id="55" dur="2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56" dur="2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57" dur="2000" fill="hold"/>
                                        <p:tgtEl>
                                          <p:spTgt spid="5">
                                            <p:txEl>
                                              <p:pRg st="6" end="6"/>
                                            </p:txEl>
                                          </p:spTgt>
                                        </p:tgtEl>
                                        <p:attrNameLst>
                                          <p:attrName>ppt_y</p:attrName>
                                        </p:attrNameLst>
                                      </p:cBhvr>
                                      <p:tavLst>
                                        <p:tav tm="0">
                                          <p:val>
                                            <p:strVal val="#ppt_y"/>
                                          </p:val>
                                        </p:tav>
                                        <p:tav tm="100000">
                                          <p:val>
                                            <p:strVal val="#ppt_y"/>
                                          </p:val>
                                        </p:tav>
                                      </p:tavLst>
                                    </p:anim>
                                    <p:animEffect transition="in" filter="fade">
                                      <p:cBhvr>
                                        <p:cTn id="58"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14400"/>
          </a:xfrm>
        </p:spPr>
        <p:txBody>
          <a:bodyPr>
            <a:noAutofit/>
          </a:bodyPr>
          <a:lstStyle/>
          <a:p>
            <a:pPr algn="ctr"/>
            <a:r>
              <a:rPr lang="en-US" sz="2800" dirty="0" smtClean="0"/>
              <a:t>16. A </a:t>
            </a:r>
            <a:r>
              <a:rPr lang="en-US" sz="2800" dirty="0"/>
              <a:t>caregiver can </a:t>
            </a:r>
            <a:r>
              <a:rPr lang="en-US" sz="2800" dirty="0" smtClean="0"/>
              <a:t>encourage </a:t>
            </a:r>
            <a:r>
              <a:rPr lang="en-US" sz="2800" dirty="0"/>
              <a:t>language development </a:t>
            </a:r>
            <a:r>
              <a:rPr lang="en-US" sz="2800" dirty="0" smtClean="0"/>
              <a:t>by….</a:t>
            </a:r>
            <a:endParaRPr lang="en-US" sz="4000" dirty="0"/>
          </a:p>
        </p:txBody>
      </p:sp>
      <p:sp>
        <p:nvSpPr>
          <p:cNvPr id="3" name="Content Placeholder 2"/>
          <p:cNvSpPr>
            <a:spLocks noGrp="1"/>
          </p:cNvSpPr>
          <p:nvPr>
            <p:ph idx="1"/>
          </p:nvPr>
        </p:nvSpPr>
        <p:spPr>
          <a:xfrm>
            <a:off x="457200" y="1219200"/>
            <a:ext cx="8229600" cy="5410200"/>
          </a:xfrm>
        </p:spPr>
        <p:txBody>
          <a:bodyPr>
            <a:normAutofit fontScale="62500" lnSpcReduction="20000"/>
          </a:bodyPr>
          <a:lstStyle/>
          <a:p>
            <a:pPr hangingPunct="0"/>
            <a:r>
              <a:rPr lang="en-US" b="1" dirty="0" smtClean="0"/>
              <a:t>Talk to them</a:t>
            </a:r>
          </a:p>
          <a:p>
            <a:pPr lvl="1" hangingPunct="0"/>
            <a:r>
              <a:rPr lang="en-US" dirty="0" smtClean="0"/>
              <a:t>Give a “Travel log” of daily activities, actions, and routines both of you are doing- step by step, why, and how.</a:t>
            </a:r>
          </a:p>
          <a:p>
            <a:pPr lvl="1" hangingPunct="0"/>
            <a:r>
              <a:rPr lang="en-US" dirty="0" smtClean="0"/>
              <a:t>Answer </a:t>
            </a:r>
            <a:r>
              <a:rPr lang="en-US" dirty="0"/>
              <a:t>their </a:t>
            </a:r>
            <a:r>
              <a:rPr lang="en-US" dirty="0" smtClean="0"/>
              <a:t>questions.</a:t>
            </a:r>
            <a:r>
              <a:rPr lang="en-US" dirty="0"/>
              <a:t>	</a:t>
            </a:r>
            <a:endParaRPr lang="en-US" dirty="0" smtClean="0"/>
          </a:p>
          <a:p>
            <a:pPr lvl="1" hangingPunct="0"/>
            <a:r>
              <a:rPr lang="en-US" dirty="0" smtClean="0"/>
              <a:t>Pause and wait for the child to respond back or answer your questions.</a:t>
            </a:r>
          </a:p>
          <a:p>
            <a:pPr lvl="1" hangingPunct="0"/>
            <a:r>
              <a:rPr lang="en-US" dirty="0" smtClean="0"/>
              <a:t>Use clear and simple speech.</a:t>
            </a:r>
          </a:p>
          <a:p>
            <a:pPr hangingPunct="0"/>
            <a:r>
              <a:rPr lang="en-US" b="1" dirty="0" smtClean="0"/>
              <a:t>Listen to Them</a:t>
            </a:r>
          </a:p>
          <a:p>
            <a:pPr lvl="1" hangingPunct="0"/>
            <a:r>
              <a:rPr lang="en-US" dirty="0" smtClean="0"/>
              <a:t>Really </a:t>
            </a:r>
            <a:r>
              <a:rPr lang="en-US" dirty="0"/>
              <a:t>listening by look at them, eye </a:t>
            </a:r>
            <a:r>
              <a:rPr lang="en-US" dirty="0" smtClean="0"/>
              <a:t>contact.</a:t>
            </a:r>
          </a:p>
          <a:p>
            <a:pPr lvl="1" hangingPunct="0"/>
            <a:r>
              <a:rPr lang="en-US" dirty="0" smtClean="0"/>
              <a:t>Allow children to talk about daily activities and routines.</a:t>
            </a:r>
          </a:p>
          <a:p>
            <a:pPr hangingPunct="0"/>
            <a:r>
              <a:rPr lang="en-US" b="1" dirty="0" smtClean="0"/>
              <a:t>Respond back to them</a:t>
            </a:r>
          </a:p>
          <a:p>
            <a:pPr lvl="1" hangingPunct="0"/>
            <a:r>
              <a:rPr lang="en-US" dirty="0" smtClean="0"/>
              <a:t>Respond to them in more than one word or grunts.</a:t>
            </a:r>
          </a:p>
          <a:p>
            <a:pPr hangingPunct="0"/>
            <a:r>
              <a:rPr lang="en-US" b="1" dirty="0" smtClean="0"/>
              <a:t>Avoid overcorrecting them or scolding </a:t>
            </a:r>
          </a:p>
          <a:p>
            <a:pPr lvl="1" hangingPunct="0"/>
            <a:r>
              <a:rPr lang="en-US" dirty="0" smtClean="0"/>
              <a:t>(“I singed a song!” – “Yes, you sang a song”)</a:t>
            </a:r>
          </a:p>
          <a:p>
            <a:pPr hangingPunct="0"/>
            <a:r>
              <a:rPr lang="en-US" b="1" dirty="0" smtClean="0"/>
              <a:t>Other language promoting techniques</a:t>
            </a:r>
          </a:p>
          <a:p>
            <a:pPr lvl="1" hangingPunct="0"/>
            <a:r>
              <a:rPr lang="en-US" dirty="0" smtClean="0"/>
              <a:t>Reading together.</a:t>
            </a:r>
            <a:r>
              <a:rPr lang="en-US" dirty="0"/>
              <a:t>				</a:t>
            </a:r>
            <a:endParaRPr lang="en-US" dirty="0" smtClean="0"/>
          </a:p>
          <a:p>
            <a:pPr lvl="1" hangingPunct="0"/>
            <a:r>
              <a:rPr lang="en-US" dirty="0" smtClean="0"/>
              <a:t>Sing </a:t>
            </a:r>
            <a:r>
              <a:rPr lang="en-US" dirty="0"/>
              <a:t>songs, nursery rhymes, and finger </a:t>
            </a:r>
            <a:r>
              <a:rPr lang="en-US" dirty="0" smtClean="0"/>
              <a:t>plays.</a:t>
            </a:r>
            <a:endParaRPr lang="en-US" dirty="0"/>
          </a:p>
          <a:p>
            <a:pPr lvl="1" hangingPunct="0"/>
            <a:r>
              <a:rPr lang="en-US" dirty="0" smtClean="0"/>
              <a:t>Play word games (telephone, show me, charades, follow directions).</a:t>
            </a:r>
          </a:p>
          <a:p>
            <a:pPr lvl="1" hangingPunct="0"/>
            <a:r>
              <a:rPr lang="en-US" dirty="0" smtClean="0"/>
              <a:t>Define new terms that you or the child uses.</a:t>
            </a:r>
          </a:p>
          <a:p>
            <a:pPr lvl="1" hangingPunct="0"/>
            <a:r>
              <a:rPr lang="en-US" dirty="0" smtClean="0"/>
              <a:t>Allow them to explore and play with few restrictions.</a:t>
            </a:r>
            <a:endParaRPr lang="en-US" dirty="0"/>
          </a:p>
        </p:txBody>
      </p:sp>
      <p:sp>
        <p:nvSpPr>
          <p:cNvPr id="5" name="TextBox 4"/>
          <p:cNvSpPr txBox="1"/>
          <p:nvPr/>
        </p:nvSpPr>
        <p:spPr>
          <a:xfrm>
            <a:off x="7620000" y="3886200"/>
            <a:ext cx="1268296" cy="369332"/>
          </a:xfrm>
          <a:prstGeom prst="rect">
            <a:avLst/>
          </a:prstGeom>
          <a:noFill/>
        </p:spPr>
        <p:txBody>
          <a:bodyPr wrap="none" rtlCol="0">
            <a:spAutoFit/>
          </a:bodyPr>
          <a:lstStyle/>
          <a:p>
            <a:r>
              <a:rPr lang="en-US" b="1" dirty="0" smtClean="0"/>
              <a:t>Sock poem</a:t>
            </a:r>
            <a:endParaRPr lang="en-US" b="1" dirty="0"/>
          </a:p>
        </p:txBody>
      </p:sp>
      <p:pic>
        <p:nvPicPr>
          <p:cNvPr id="1027" name="Picture 3" descr="C:\Documents and Settings\stjohnson\Local Settings\Temporary Internet Files\Content.IE5\GJ3DOB1Z\MCj03048170000[1].wmf"/>
          <p:cNvPicPr>
            <a:picLocks noChangeAspect="1" noChangeArrowheads="1"/>
          </p:cNvPicPr>
          <p:nvPr/>
        </p:nvPicPr>
        <p:blipFill>
          <a:blip r:embed="rId3" cstate="print"/>
          <a:srcRect/>
          <a:stretch>
            <a:fillRect/>
          </a:stretch>
        </p:blipFill>
        <p:spPr bwMode="auto">
          <a:xfrm>
            <a:off x="7924800" y="3276600"/>
            <a:ext cx="922630" cy="8494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0" end="0"/>
                                            </p:txEl>
                                          </p:spTgt>
                                        </p:tgtEl>
                                      </p:cBhvr>
                                    </p:animEffect>
                                  </p:childTnLst>
                                </p:cTn>
                              </p:par>
                            </p:childTnLst>
                          </p:cTn>
                        </p:par>
                        <p:par>
                          <p:cTn id="12" fill="hold">
                            <p:stCondLst>
                              <p:cond delay="2000"/>
                            </p:stCondLst>
                            <p:childTnLst>
                              <p:par>
                                <p:cTn id="13" presetID="54"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1" end="1"/>
                                            </p:txEl>
                                          </p:spTgt>
                                        </p:tgtEl>
                                      </p:cBhvr>
                                    </p:animEffect>
                                  </p:childTnLst>
                                </p:cTn>
                              </p:par>
                            </p:childTnLst>
                          </p:cTn>
                        </p:par>
                        <p:par>
                          <p:cTn id="20" fill="hold">
                            <p:stCondLst>
                              <p:cond delay="3000"/>
                            </p:stCondLst>
                            <p:childTnLst>
                              <p:par>
                                <p:cTn id="21" presetID="54"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4" presetClass="entr" presetSubtype="0" accel="10000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3" end="3"/>
                                            </p:txEl>
                                          </p:spTgt>
                                        </p:tgtEl>
                                      </p:cBhvr>
                                    </p:animEffect>
                                  </p:childTnLst>
                                </p:cTn>
                              </p:par>
                            </p:childTnLst>
                          </p:cTn>
                        </p:par>
                        <p:par>
                          <p:cTn id="36" fill="hold">
                            <p:stCondLst>
                              <p:cond delay="5000"/>
                            </p:stCondLst>
                            <p:childTnLst>
                              <p:par>
                                <p:cTn id="37" presetID="54" presetClass="entr" presetSubtype="0" accel="10000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4" end="4"/>
                                            </p:txEl>
                                          </p:spTgt>
                                        </p:tgtEl>
                                      </p:cBhvr>
                                    </p:animEffect>
                                  </p:childTnLst>
                                </p:cTn>
                              </p:par>
                            </p:childTnLst>
                          </p:cTn>
                        </p:par>
                        <p:par>
                          <p:cTn id="44" fill="hold">
                            <p:stCondLst>
                              <p:cond delay="6000"/>
                            </p:stCondLst>
                            <p:childTnLst>
                              <p:par>
                                <p:cTn id="45" presetID="54" presetClass="entr" presetSubtype="0" accel="100000"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0"/>
                                        <p:tgtEl>
                                          <p:spTgt spid="3">
                                            <p:txEl>
                                              <p:pRg st="5" end="5"/>
                                            </p:txEl>
                                          </p:spTgt>
                                        </p:tgtEl>
                                      </p:cBhvr>
                                    </p:animEffect>
                                  </p:childTnLst>
                                </p:cTn>
                              </p:par>
                            </p:childTnLst>
                          </p:cTn>
                        </p:par>
                        <p:par>
                          <p:cTn id="52" fill="hold">
                            <p:stCondLst>
                              <p:cond delay="11000"/>
                            </p:stCondLst>
                            <p:childTnLst>
                              <p:par>
                                <p:cTn id="53" presetID="54"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2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2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2000"/>
                                        <p:tgtEl>
                                          <p:spTgt spid="3">
                                            <p:txEl>
                                              <p:pRg st="6" end="6"/>
                                            </p:txEl>
                                          </p:spTgt>
                                        </p:tgtEl>
                                      </p:cBhvr>
                                    </p:animEffect>
                                  </p:childTnLst>
                                </p:cTn>
                              </p:par>
                            </p:childTnLst>
                          </p:cTn>
                        </p:par>
                        <p:par>
                          <p:cTn id="60" fill="hold">
                            <p:stCondLst>
                              <p:cond delay="13000"/>
                            </p:stCondLst>
                            <p:childTnLst>
                              <p:par>
                                <p:cTn id="61" presetID="54" presetClass="entr" presetSubtype="0" accel="100000" fill="hold"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2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4"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5" dur="2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6" dur="2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7" dur="2000"/>
                                        <p:tgtEl>
                                          <p:spTgt spid="3">
                                            <p:txEl>
                                              <p:pRg st="7" end="7"/>
                                            </p:txEl>
                                          </p:spTgt>
                                        </p:tgtEl>
                                      </p:cBhvr>
                                    </p:animEffect>
                                  </p:childTnLst>
                                </p:cTn>
                              </p:par>
                            </p:childTnLst>
                          </p:cTn>
                        </p:par>
                        <p:par>
                          <p:cTn id="68" fill="hold">
                            <p:stCondLst>
                              <p:cond delay="15000"/>
                            </p:stCondLst>
                            <p:childTnLst>
                              <p:par>
                                <p:cTn id="69" presetID="54" presetClass="entr" presetSubtype="0" accel="100000" fill="hold"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72" dur="5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3" dur="5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4" dur="5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5" dur="5000"/>
                                        <p:tgtEl>
                                          <p:spTgt spid="3">
                                            <p:txEl>
                                              <p:pRg st="8" end="8"/>
                                            </p:txEl>
                                          </p:spTgt>
                                        </p:tgtEl>
                                      </p:cBhvr>
                                    </p:animEffect>
                                  </p:childTnLst>
                                </p:cTn>
                              </p:par>
                            </p:childTnLst>
                          </p:cTn>
                        </p:par>
                        <p:par>
                          <p:cTn id="76" fill="hold">
                            <p:stCondLst>
                              <p:cond delay="20000"/>
                            </p:stCondLst>
                            <p:childTnLst>
                              <p:par>
                                <p:cTn id="77" presetID="54" presetClass="entr" presetSubtype="0" accel="100000" fill="hold" nodeType="after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2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0" dur="2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81" dur="2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82" dur="2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3" dur="2000"/>
                                        <p:tgtEl>
                                          <p:spTgt spid="3">
                                            <p:txEl>
                                              <p:pRg st="9" end="9"/>
                                            </p:txEl>
                                          </p:spTgt>
                                        </p:tgtEl>
                                      </p:cBhvr>
                                    </p:animEffect>
                                  </p:childTnLst>
                                </p:cTn>
                              </p:par>
                            </p:childTnLst>
                          </p:cTn>
                        </p:par>
                        <p:par>
                          <p:cTn id="84" fill="hold">
                            <p:stCondLst>
                              <p:cond delay="22000"/>
                            </p:stCondLst>
                            <p:childTnLst>
                              <p:par>
                                <p:cTn id="85" presetID="54" presetClass="entr" presetSubtype="0" accel="100000" fill="hold" nodeType="after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3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8" dur="3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9" dur="3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90" dur="3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91" dur="3000"/>
                                        <p:tgtEl>
                                          <p:spTgt spid="3">
                                            <p:txEl>
                                              <p:pRg st="10" end="10"/>
                                            </p:txEl>
                                          </p:spTgt>
                                        </p:tgtEl>
                                      </p:cBhvr>
                                    </p:animEffect>
                                  </p:childTnLst>
                                </p:cTn>
                              </p:par>
                            </p:childTnLst>
                          </p:cTn>
                        </p:par>
                        <p:par>
                          <p:cTn id="92" fill="hold">
                            <p:stCondLst>
                              <p:cond delay="25000"/>
                            </p:stCondLst>
                            <p:childTnLst>
                              <p:par>
                                <p:cTn id="93" presetID="54" presetClass="entr" presetSubtype="0" accel="100000" fill="hold" nodeType="after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 calcmode="lin" valueType="num">
                                      <p:cBhvr>
                                        <p:cTn id="95" dur="2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96" dur="2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97" dur="2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98" dur="2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99" dur="2000"/>
                                        <p:tgtEl>
                                          <p:spTgt spid="3">
                                            <p:txEl>
                                              <p:pRg st="11" end="11"/>
                                            </p:txEl>
                                          </p:spTgt>
                                        </p:tgtEl>
                                      </p:cBhvr>
                                    </p:animEffect>
                                  </p:childTnLst>
                                </p:cTn>
                              </p:par>
                            </p:childTnLst>
                          </p:cTn>
                        </p:par>
                        <p:par>
                          <p:cTn id="100" fill="hold">
                            <p:stCondLst>
                              <p:cond delay="27000"/>
                            </p:stCondLst>
                            <p:childTnLst>
                              <p:par>
                                <p:cTn id="101" presetID="54" presetClass="entr" presetSubtype="0" accel="100000" fill="hold" nodeType="after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 calcmode="lin" valueType="num">
                                      <p:cBhvr>
                                        <p:cTn id="103" dur="5000" fill="hold"/>
                                        <p:tgtEl>
                                          <p:spTgt spid="3">
                                            <p:txEl>
                                              <p:pRg st="12" end="12"/>
                                            </p:txEl>
                                          </p:spTgt>
                                        </p:tgtEl>
                                        <p:attrNameLst>
                                          <p:attrName>ppt_w</p:attrName>
                                        </p:attrNameLst>
                                      </p:cBhvr>
                                      <p:tavLst>
                                        <p:tav tm="0">
                                          <p:val>
                                            <p:strVal val="#ppt_w*0.05"/>
                                          </p:val>
                                        </p:tav>
                                        <p:tav tm="100000">
                                          <p:val>
                                            <p:strVal val="#ppt_w"/>
                                          </p:val>
                                        </p:tav>
                                      </p:tavLst>
                                    </p:anim>
                                    <p:anim calcmode="lin" valueType="num">
                                      <p:cBhvr>
                                        <p:cTn id="104" dur="5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05" dur="5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106" dur="50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107" dur="5000"/>
                                        <p:tgtEl>
                                          <p:spTgt spid="3">
                                            <p:txEl>
                                              <p:pRg st="12" end="12"/>
                                            </p:txEl>
                                          </p:spTgt>
                                        </p:tgtEl>
                                      </p:cBhvr>
                                    </p:animEffect>
                                  </p:childTnLst>
                                </p:cTn>
                              </p:par>
                            </p:childTnLst>
                          </p:cTn>
                        </p:par>
                        <p:par>
                          <p:cTn id="108" fill="hold">
                            <p:stCondLst>
                              <p:cond delay="32000"/>
                            </p:stCondLst>
                            <p:childTnLst>
                              <p:par>
                                <p:cTn id="109" presetID="54" presetClass="entr" presetSubtype="0" accel="100000" fill="hold" nodeType="afterEffect">
                                  <p:stCondLst>
                                    <p:cond delay="0"/>
                                  </p:stCondLst>
                                  <p:childTnLst>
                                    <p:set>
                                      <p:cBhvr>
                                        <p:cTn id="110" dur="1" fill="hold">
                                          <p:stCondLst>
                                            <p:cond delay="0"/>
                                          </p:stCondLst>
                                        </p:cTn>
                                        <p:tgtEl>
                                          <p:spTgt spid="3">
                                            <p:txEl>
                                              <p:pRg st="13" end="13"/>
                                            </p:txEl>
                                          </p:spTgt>
                                        </p:tgtEl>
                                        <p:attrNameLst>
                                          <p:attrName>style.visibility</p:attrName>
                                        </p:attrNameLst>
                                      </p:cBhvr>
                                      <p:to>
                                        <p:strVal val="visible"/>
                                      </p:to>
                                    </p:set>
                                    <p:anim calcmode="lin" valueType="num">
                                      <p:cBhvr>
                                        <p:cTn id="111" dur="2000" fill="hold"/>
                                        <p:tgtEl>
                                          <p:spTgt spid="3">
                                            <p:txEl>
                                              <p:pRg st="13" end="13"/>
                                            </p:txEl>
                                          </p:spTgt>
                                        </p:tgtEl>
                                        <p:attrNameLst>
                                          <p:attrName>ppt_w</p:attrName>
                                        </p:attrNameLst>
                                      </p:cBhvr>
                                      <p:tavLst>
                                        <p:tav tm="0">
                                          <p:val>
                                            <p:strVal val="#ppt_w*0.05"/>
                                          </p:val>
                                        </p:tav>
                                        <p:tav tm="100000">
                                          <p:val>
                                            <p:strVal val="#ppt_w"/>
                                          </p:val>
                                        </p:tav>
                                      </p:tavLst>
                                    </p:anim>
                                    <p:anim calcmode="lin" valueType="num">
                                      <p:cBhvr>
                                        <p:cTn id="112" dur="2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13" dur="2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114" dur="2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115" dur="2000"/>
                                        <p:tgtEl>
                                          <p:spTgt spid="3">
                                            <p:txEl>
                                              <p:pRg st="13" end="13"/>
                                            </p:txEl>
                                          </p:spTgt>
                                        </p:tgtEl>
                                      </p:cBhvr>
                                    </p:animEffect>
                                  </p:childTnLst>
                                </p:cTn>
                              </p:par>
                            </p:childTnLst>
                          </p:cTn>
                        </p:par>
                        <p:par>
                          <p:cTn id="116" fill="hold">
                            <p:stCondLst>
                              <p:cond delay="34000"/>
                            </p:stCondLst>
                            <p:childTnLst>
                              <p:par>
                                <p:cTn id="117" presetID="54" presetClass="entr" presetSubtype="0" accel="100000" fill="hold" nodeType="afterEffect">
                                  <p:stCondLst>
                                    <p:cond delay="0"/>
                                  </p:stCondLst>
                                  <p:childTnLst>
                                    <p:set>
                                      <p:cBhvr>
                                        <p:cTn id="118" dur="1" fill="hold">
                                          <p:stCondLst>
                                            <p:cond delay="0"/>
                                          </p:stCondLst>
                                        </p:cTn>
                                        <p:tgtEl>
                                          <p:spTgt spid="3">
                                            <p:txEl>
                                              <p:pRg st="14" end="14"/>
                                            </p:txEl>
                                          </p:spTgt>
                                        </p:tgtEl>
                                        <p:attrNameLst>
                                          <p:attrName>style.visibility</p:attrName>
                                        </p:attrNameLst>
                                      </p:cBhvr>
                                      <p:to>
                                        <p:strVal val="visible"/>
                                      </p:to>
                                    </p:set>
                                    <p:anim calcmode="lin" valueType="num">
                                      <p:cBhvr>
                                        <p:cTn id="119" dur="2000" fill="hold"/>
                                        <p:tgtEl>
                                          <p:spTgt spid="3">
                                            <p:txEl>
                                              <p:pRg st="14" end="14"/>
                                            </p:txEl>
                                          </p:spTgt>
                                        </p:tgtEl>
                                        <p:attrNameLst>
                                          <p:attrName>ppt_w</p:attrName>
                                        </p:attrNameLst>
                                      </p:cBhvr>
                                      <p:tavLst>
                                        <p:tav tm="0">
                                          <p:val>
                                            <p:strVal val="#ppt_w*0.05"/>
                                          </p:val>
                                        </p:tav>
                                        <p:tav tm="100000">
                                          <p:val>
                                            <p:strVal val="#ppt_w"/>
                                          </p:val>
                                        </p:tav>
                                      </p:tavLst>
                                    </p:anim>
                                    <p:anim calcmode="lin" valueType="num">
                                      <p:cBhvr>
                                        <p:cTn id="120" dur="2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21" dur="2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122" dur="20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123" dur="2000"/>
                                        <p:tgtEl>
                                          <p:spTgt spid="3">
                                            <p:txEl>
                                              <p:pRg st="14" end="14"/>
                                            </p:txEl>
                                          </p:spTgt>
                                        </p:tgtEl>
                                      </p:cBhvr>
                                    </p:animEffect>
                                  </p:childTnLst>
                                </p:cTn>
                              </p:par>
                            </p:childTnLst>
                          </p:cTn>
                        </p:par>
                        <p:par>
                          <p:cTn id="124" fill="hold">
                            <p:stCondLst>
                              <p:cond delay="36000"/>
                            </p:stCondLst>
                            <p:childTnLst>
                              <p:par>
                                <p:cTn id="125" presetID="54" presetClass="entr" presetSubtype="0" accel="100000" fill="hold" nodeType="afterEffect">
                                  <p:stCondLst>
                                    <p:cond delay="0"/>
                                  </p:stCondLst>
                                  <p:childTnLst>
                                    <p:set>
                                      <p:cBhvr>
                                        <p:cTn id="126" dur="1" fill="hold">
                                          <p:stCondLst>
                                            <p:cond delay="0"/>
                                          </p:stCondLst>
                                        </p:cTn>
                                        <p:tgtEl>
                                          <p:spTgt spid="3">
                                            <p:txEl>
                                              <p:pRg st="15" end="15"/>
                                            </p:txEl>
                                          </p:spTgt>
                                        </p:tgtEl>
                                        <p:attrNameLst>
                                          <p:attrName>style.visibility</p:attrName>
                                        </p:attrNameLst>
                                      </p:cBhvr>
                                      <p:to>
                                        <p:strVal val="visible"/>
                                      </p:to>
                                    </p:set>
                                    <p:anim calcmode="lin" valueType="num">
                                      <p:cBhvr>
                                        <p:cTn id="127" dur="2000" fill="hold"/>
                                        <p:tgtEl>
                                          <p:spTgt spid="3">
                                            <p:txEl>
                                              <p:pRg st="15" end="15"/>
                                            </p:txEl>
                                          </p:spTgt>
                                        </p:tgtEl>
                                        <p:attrNameLst>
                                          <p:attrName>ppt_w</p:attrName>
                                        </p:attrNameLst>
                                      </p:cBhvr>
                                      <p:tavLst>
                                        <p:tav tm="0">
                                          <p:val>
                                            <p:strVal val="#ppt_w*0.05"/>
                                          </p:val>
                                        </p:tav>
                                        <p:tav tm="100000">
                                          <p:val>
                                            <p:strVal val="#ppt_w"/>
                                          </p:val>
                                        </p:tav>
                                      </p:tavLst>
                                    </p:anim>
                                    <p:anim calcmode="lin" valueType="num">
                                      <p:cBhvr>
                                        <p:cTn id="128" dur="20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29" dur="2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130" dur="20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131" dur="2000"/>
                                        <p:tgtEl>
                                          <p:spTgt spid="3">
                                            <p:txEl>
                                              <p:pRg st="15" end="15"/>
                                            </p:txEl>
                                          </p:spTgt>
                                        </p:tgtEl>
                                      </p:cBhvr>
                                    </p:animEffect>
                                  </p:childTnLst>
                                </p:cTn>
                              </p:par>
                            </p:childTnLst>
                          </p:cTn>
                        </p:par>
                        <p:par>
                          <p:cTn id="132" fill="hold">
                            <p:stCondLst>
                              <p:cond delay="38000"/>
                            </p:stCondLst>
                            <p:childTnLst>
                              <p:par>
                                <p:cTn id="133" presetID="54" presetClass="entr" presetSubtype="0" accel="100000" fill="hold" nodeType="afterEffect">
                                  <p:stCondLst>
                                    <p:cond delay="0"/>
                                  </p:stCondLst>
                                  <p:childTnLst>
                                    <p:set>
                                      <p:cBhvr>
                                        <p:cTn id="134" dur="1" fill="hold">
                                          <p:stCondLst>
                                            <p:cond delay="0"/>
                                          </p:stCondLst>
                                        </p:cTn>
                                        <p:tgtEl>
                                          <p:spTgt spid="3">
                                            <p:txEl>
                                              <p:pRg st="16" end="16"/>
                                            </p:txEl>
                                          </p:spTgt>
                                        </p:tgtEl>
                                        <p:attrNameLst>
                                          <p:attrName>style.visibility</p:attrName>
                                        </p:attrNameLst>
                                      </p:cBhvr>
                                      <p:to>
                                        <p:strVal val="visible"/>
                                      </p:to>
                                    </p:set>
                                    <p:anim calcmode="lin" valueType="num">
                                      <p:cBhvr>
                                        <p:cTn id="135" dur="2000" fill="hold"/>
                                        <p:tgtEl>
                                          <p:spTgt spid="3">
                                            <p:txEl>
                                              <p:pRg st="16" end="16"/>
                                            </p:txEl>
                                          </p:spTgt>
                                        </p:tgtEl>
                                        <p:attrNameLst>
                                          <p:attrName>ppt_w</p:attrName>
                                        </p:attrNameLst>
                                      </p:cBhvr>
                                      <p:tavLst>
                                        <p:tav tm="0">
                                          <p:val>
                                            <p:strVal val="#ppt_w*0.05"/>
                                          </p:val>
                                        </p:tav>
                                        <p:tav tm="100000">
                                          <p:val>
                                            <p:strVal val="#ppt_w"/>
                                          </p:val>
                                        </p:tav>
                                      </p:tavLst>
                                    </p:anim>
                                    <p:anim calcmode="lin" valueType="num">
                                      <p:cBhvr>
                                        <p:cTn id="136" dur="2000" fill="hold"/>
                                        <p:tgtEl>
                                          <p:spTgt spid="3">
                                            <p:txEl>
                                              <p:pRg st="16" end="16"/>
                                            </p:txEl>
                                          </p:spTgt>
                                        </p:tgtEl>
                                        <p:attrNameLst>
                                          <p:attrName>ppt_h</p:attrName>
                                        </p:attrNameLst>
                                      </p:cBhvr>
                                      <p:tavLst>
                                        <p:tav tm="0">
                                          <p:val>
                                            <p:strVal val="#ppt_h"/>
                                          </p:val>
                                        </p:tav>
                                        <p:tav tm="100000">
                                          <p:val>
                                            <p:strVal val="#ppt_h"/>
                                          </p:val>
                                        </p:tav>
                                      </p:tavLst>
                                    </p:anim>
                                    <p:anim calcmode="lin" valueType="num">
                                      <p:cBhvr>
                                        <p:cTn id="137" dur="2000" fill="hold"/>
                                        <p:tgtEl>
                                          <p:spTgt spid="3">
                                            <p:txEl>
                                              <p:pRg st="16" end="16"/>
                                            </p:txEl>
                                          </p:spTgt>
                                        </p:tgtEl>
                                        <p:attrNameLst>
                                          <p:attrName>ppt_x</p:attrName>
                                        </p:attrNameLst>
                                      </p:cBhvr>
                                      <p:tavLst>
                                        <p:tav tm="0">
                                          <p:val>
                                            <p:strVal val="#ppt_x-.2"/>
                                          </p:val>
                                        </p:tav>
                                        <p:tav tm="100000">
                                          <p:val>
                                            <p:strVal val="#ppt_x"/>
                                          </p:val>
                                        </p:tav>
                                      </p:tavLst>
                                    </p:anim>
                                    <p:anim calcmode="lin" valueType="num">
                                      <p:cBhvr>
                                        <p:cTn id="138" dur="2000" fill="hold"/>
                                        <p:tgtEl>
                                          <p:spTgt spid="3">
                                            <p:txEl>
                                              <p:pRg st="16" end="16"/>
                                            </p:txEl>
                                          </p:spTgt>
                                        </p:tgtEl>
                                        <p:attrNameLst>
                                          <p:attrName>ppt_y</p:attrName>
                                        </p:attrNameLst>
                                      </p:cBhvr>
                                      <p:tavLst>
                                        <p:tav tm="0">
                                          <p:val>
                                            <p:strVal val="#ppt_y"/>
                                          </p:val>
                                        </p:tav>
                                        <p:tav tm="100000">
                                          <p:val>
                                            <p:strVal val="#ppt_y"/>
                                          </p:val>
                                        </p:tav>
                                      </p:tavLst>
                                    </p:anim>
                                    <p:animEffect transition="in" filter="fade">
                                      <p:cBhvr>
                                        <p:cTn id="139" dur="2000"/>
                                        <p:tgtEl>
                                          <p:spTgt spid="3">
                                            <p:txEl>
                                              <p:pRg st="16" end="16"/>
                                            </p:txEl>
                                          </p:spTgt>
                                        </p:tgtEl>
                                      </p:cBhvr>
                                    </p:animEffect>
                                  </p:childTnLst>
                                </p:cTn>
                              </p:par>
                            </p:childTnLst>
                          </p:cTn>
                        </p:par>
                        <p:par>
                          <p:cTn id="140" fill="hold">
                            <p:stCondLst>
                              <p:cond delay="40000"/>
                            </p:stCondLst>
                            <p:childTnLst>
                              <p:par>
                                <p:cTn id="141" presetID="54" presetClass="entr" presetSubtype="0" accel="100000" fill="hold" nodeType="afterEffect">
                                  <p:stCondLst>
                                    <p:cond delay="0"/>
                                  </p:stCondLst>
                                  <p:childTnLst>
                                    <p:set>
                                      <p:cBhvr>
                                        <p:cTn id="142" dur="1" fill="hold">
                                          <p:stCondLst>
                                            <p:cond delay="0"/>
                                          </p:stCondLst>
                                        </p:cTn>
                                        <p:tgtEl>
                                          <p:spTgt spid="3">
                                            <p:txEl>
                                              <p:pRg st="17" end="17"/>
                                            </p:txEl>
                                          </p:spTgt>
                                        </p:tgtEl>
                                        <p:attrNameLst>
                                          <p:attrName>style.visibility</p:attrName>
                                        </p:attrNameLst>
                                      </p:cBhvr>
                                      <p:to>
                                        <p:strVal val="visible"/>
                                      </p:to>
                                    </p:set>
                                    <p:anim calcmode="lin" valueType="num">
                                      <p:cBhvr>
                                        <p:cTn id="143" dur="2000" fill="hold"/>
                                        <p:tgtEl>
                                          <p:spTgt spid="3">
                                            <p:txEl>
                                              <p:pRg st="17" end="17"/>
                                            </p:txEl>
                                          </p:spTgt>
                                        </p:tgtEl>
                                        <p:attrNameLst>
                                          <p:attrName>ppt_w</p:attrName>
                                        </p:attrNameLst>
                                      </p:cBhvr>
                                      <p:tavLst>
                                        <p:tav tm="0">
                                          <p:val>
                                            <p:strVal val="#ppt_w*0.05"/>
                                          </p:val>
                                        </p:tav>
                                        <p:tav tm="100000">
                                          <p:val>
                                            <p:strVal val="#ppt_w"/>
                                          </p:val>
                                        </p:tav>
                                      </p:tavLst>
                                    </p:anim>
                                    <p:anim calcmode="lin" valueType="num">
                                      <p:cBhvr>
                                        <p:cTn id="144" dur="2000" fill="hold"/>
                                        <p:tgtEl>
                                          <p:spTgt spid="3">
                                            <p:txEl>
                                              <p:pRg st="17" end="17"/>
                                            </p:txEl>
                                          </p:spTgt>
                                        </p:tgtEl>
                                        <p:attrNameLst>
                                          <p:attrName>ppt_h</p:attrName>
                                        </p:attrNameLst>
                                      </p:cBhvr>
                                      <p:tavLst>
                                        <p:tav tm="0">
                                          <p:val>
                                            <p:strVal val="#ppt_h"/>
                                          </p:val>
                                        </p:tav>
                                        <p:tav tm="100000">
                                          <p:val>
                                            <p:strVal val="#ppt_h"/>
                                          </p:val>
                                        </p:tav>
                                      </p:tavLst>
                                    </p:anim>
                                    <p:anim calcmode="lin" valueType="num">
                                      <p:cBhvr>
                                        <p:cTn id="145" dur="2000" fill="hold"/>
                                        <p:tgtEl>
                                          <p:spTgt spid="3">
                                            <p:txEl>
                                              <p:pRg st="17" end="17"/>
                                            </p:txEl>
                                          </p:spTgt>
                                        </p:tgtEl>
                                        <p:attrNameLst>
                                          <p:attrName>ppt_x</p:attrName>
                                        </p:attrNameLst>
                                      </p:cBhvr>
                                      <p:tavLst>
                                        <p:tav tm="0">
                                          <p:val>
                                            <p:strVal val="#ppt_x-.2"/>
                                          </p:val>
                                        </p:tav>
                                        <p:tav tm="100000">
                                          <p:val>
                                            <p:strVal val="#ppt_x"/>
                                          </p:val>
                                        </p:tav>
                                      </p:tavLst>
                                    </p:anim>
                                    <p:anim calcmode="lin" valueType="num">
                                      <p:cBhvr>
                                        <p:cTn id="146" dur="2000" fill="hold"/>
                                        <p:tgtEl>
                                          <p:spTgt spid="3">
                                            <p:txEl>
                                              <p:pRg st="17" end="17"/>
                                            </p:txEl>
                                          </p:spTgt>
                                        </p:tgtEl>
                                        <p:attrNameLst>
                                          <p:attrName>ppt_y</p:attrName>
                                        </p:attrNameLst>
                                      </p:cBhvr>
                                      <p:tavLst>
                                        <p:tav tm="0">
                                          <p:val>
                                            <p:strVal val="#ppt_y"/>
                                          </p:val>
                                        </p:tav>
                                        <p:tav tm="100000">
                                          <p:val>
                                            <p:strVal val="#ppt_y"/>
                                          </p:val>
                                        </p:tav>
                                      </p:tavLst>
                                    </p:anim>
                                    <p:animEffect transition="in" filter="fade">
                                      <p:cBhvr>
                                        <p:cTn id="147" dur="2000"/>
                                        <p:tgtEl>
                                          <p:spTgt spid="3">
                                            <p:txEl>
                                              <p:pRg st="17" end="17"/>
                                            </p:txEl>
                                          </p:spTgt>
                                        </p:tgtEl>
                                      </p:cBhvr>
                                    </p:animEffect>
                                  </p:childTnLst>
                                </p:cTn>
                              </p:par>
                            </p:childTnLst>
                          </p:cTn>
                        </p:par>
                        <p:par>
                          <p:cTn id="148" fill="hold">
                            <p:stCondLst>
                              <p:cond delay="42000"/>
                            </p:stCondLst>
                            <p:childTnLst>
                              <p:par>
                                <p:cTn id="149" presetID="3" presetClass="entr" presetSubtype="10" fill="hold" nodeType="afterEffect">
                                  <p:stCondLst>
                                    <p:cond delay="0"/>
                                  </p:stCondLst>
                                  <p:childTnLst>
                                    <p:set>
                                      <p:cBhvr>
                                        <p:cTn id="150" dur="1" fill="hold">
                                          <p:stCondLst>
                                            <p:cond delay="0"/>
                                          </p:stCondLst>
                                        </p:cTn>
                                        <p:tgtEl>
                                          <p:spTgt spid="1027"/>
                                        </p:tgtEl>
                                        <p:attrNameLst>
                                          <p:attrName>style.visibility</p:attrName>
                                        </p:attrNameLst>
                                      </p:cBhvr>
                                      <p:to>
                                        <p:strVal val="visible"/>
                                      </p:to>
                                    </p:set>
                                    <p:animEffect transition="in" filter="blinds(horizontal)">
                                      <p:cBhvr>
                                        <p:cTn id="151" dur="5000"/>
                                        <p:tgtEl>
                                          <p:spTgt spid="1027"/>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5"/>
                                        </p:tgtEl>
                                        <p:attrNameLst>
                                          <p:attrName>style.visibility</p:attrName>
                                        </p:attrNameLst>
                                      </p:cBhvr>
                                      <p:to>
                                        <p:strVal val="visible"/>
                                      </p:to>
                                    </p:set>
                                    <p:animEffect transition="in" filter="blinds(horizontal)">
                                      <p:cBhvr>
                                        <p:cTn id="154"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butterflypoem.jpg"/>
          <p:cNvPicPr>
            <a:picLocks noGrp="1" noChangeAspect="1"/>
          </p:cNvPicPr>
          <p:nvPr>
            <p:ph idx="1"/>
          </p:nvPr>
        </p:nvPicPr>
        <p:blipFill>
          <a:blip r:embed="rId3" cstate="print"/>
          <a:stretch>
            <a:fillRect/>
          </a:stretch>
        </p:blipFill>
        <p:spPr>
          <a:xfrm>
            <a:off x="228600" y="0"/>
            <a:ext cx="8229600" cy="6805154"/>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3. Which term is used to describe the toddler’s idea that the whole world revolves around them?</a:t>
            </a:r>
          </a:p>
          <a:p>
            <a:pPr>
              <a:buNone/>
            </a:pPr>
            <a:r>
              <a:rPr lang="en-US" dirty="0" smtClean="0"/>
              <a:t>	A. Negativism</a:t>
            </a:r>
          </a:p>
          <a:p>
            <a:pPr>
              <a:buNone/>
            </a:pPr>
            <a:r>
              <a:rPr lang="en-US" dirty="0" smtClean="0"/>
              <a:t>	B. Autonomy</a:t>
            </a:r>
          </a:p>
          <a:p>
            <a:pPr>
              <a:buNone/>
            </a:pPr>
            <a:r>
              <a:rPr lang="en-US" dirty="0" smtClean="0"/>
              <a:t>	C. Egocentrism</a:t>
            </a:r>
          </a:p>
          <a:p>
            <a:pPr>
              <a:buNone/>
            </a:pPr>
            <a:r>
              <a:rPr lang="en-US" dirty="0" smtClean="0"/>
              <a:t>	D. Stubborn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telligence.jpg"/>
          <p:cNvPicPr>
            <a:picLocks noGrp="1" noChangeAspect="1"/>
          </p:cNvPicPr>
          <p:nvPr>
            <p:ph idx="1"/>
          </p:nvPr>
        </p:nvPicPr>
        <p:blipFill>
          <a:blip r:embed="rId3" cstate="print"/>
          <a:stretch>
            <a:fillRect/>
          </a:stretch>
        </p:blipFill>
        <p:spPr>
          <a:xfrm>
            <a:off x="0" y="0"/>
            <a:ext cx="6705600" cy="6858000"/>
          </a:xfr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empathy day</a:t>
            </a:r>
            <a:endParaRPr lang="en-US" dirty="0"/>
          </a:p>
        </p:txBody>
      </p:sp>
      <p:sp>
        <p:nvSpPr>
          <p:cNvPr id="3" name="Content Placeholder 2"/>
          <p:cNvSpPr>
            <a:spLocks noGrp="1"/>
          </p:cNvSpPr>
          <p:nvPr>
            <p:ph idx="1"/>
          </p:nvPr>
        </p:nvSpPr>
        <p:spPr/>
        <p:txBody>
          <a:bodyPr>
            <a:normAutofit fontScale="92500" lnSpcReduction="10000"/>
          </a:bodyPr>
          <a:lstStyle/>
          <a:p>
            <a:r>
              <a:rPr lang="en-US" sz="4400" b="1" dirty="0" smtClean="0"/>
              <a:t>Rotate through each station to gain empathy for toddlers.</a:t>
            </a:r>
          </a:p>
          <a:p>
            <a:r>
              <a:rPr lang="en-US" sz="4400" b="1" dirty="0" smtClean="0"/>
              <a:t>Be sure to fill out the guide as you visit each station. You will summarize the day on the last sheet of the Empathy portion </a:t>
            </a:r>
          </a:p>
          <a:p>
            <a:r>
              <a:rPr lang="en-US" sz="4400" b="1" dirty="0" smtClean="0"/>
              <a:t>Groups of 2</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#4</a:t>
            </a:r>
            <a:endParaRPr lang="en-US" dirty="0"/>
          </a:p>
        </p:txBody>
      </p:sp>
      <p:sp>
        <p:nvSpPr>
          <p:cNvPr id="3" name="Content Placeholder 2"/>
          <p:cNvSpPr>
            <a:spLocks noGrp="1"/>
          </p:cNvSpPr>
          <p:nvPr>
            <p:ph idx="1"/>
          </p:nvPr>
        </p:nvSpPr>
        <p:spPr/>
        <p:txBody>
          <a:bodyPr>
            <a:normAutofit/>
          </a:bodyPr>
          <a:lstStyle/>
          <a:p>
            <a:r>
              <a:rPr lang="en-US" sz="5000" b="1" dirty="0" smtClean="0"/>
              <a:t>What will you tell your kids about Santa Claus, The Tooth Fairy, Easter Bunny, etc.?</a:t>
            </a:r>
            <a:endParaRPr lang="en-US" sz="5000" b="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#5</a:t>
            </a:r>
            <a:endParaRPr lang="en-US" dirty="0"/>
          </a:p>
        </p:txBody>
      </p:sp>
      <p:sp>
        <p:nvSpPr>
          <p:cNvPr id="3" name="Content Placeholder 2"/>
          <p:cNvSpPr>
            <a:spLocks noGrp="1"/>
          </p:cNvSpPr>
          <p:nvPr>
            <p:ph idx="1"/>
          </p:nvPr>
        </p:nvSpPr>
        <p:spPr/>
        <p:txBody>
          <a:bodyPr>
            <a:normAutofit/>
          </a:bodyPr>
          <a:lstStyle/>
          <a:p>
            <a:r>
              <a:rPr lang="en-US" sz="5000" b="1" dirty="0" smtClean="0"/>
              <a:t>Tell about your first day of Kindergarten </a:t>
            </a:r>
            <a:r>
              <a:rPr lang="en-US" sz="5000" b="1" smtClean="0"/>
              <a:t>/ school.</a:t>
            </a:r>
            <a:endParaRPr lang="en-US" sz="5000" b="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4. Which of these is a characteristic of a typical two year old?</a:t>
            </a:r>
          </a:p>
          <a:p>
            <a:pPr>
              <a:buNone/>
            </a:pPr>
            <a:r>
              <a:rPr lang="en-US" dirty="0" smtClean="0"/>
              <a:t>	A. Plays cooperatively with others</a:t>
            </a:r>
          </a:p>
          <a:p>
            <a:pPr>
              <a:buNone/>
            </a:pPr>
            <a:r>
              <a:rPr lang="en-US" dirty="0" smtClean="0"/>
              <a:t>	B. Accepting and agreeable</a:t>
            </a:r>
          </a:p>
          <a:p>
            <a:pPr>
              <a:buNone/>
            </a:pPr>
            <a:r>
              <a:rPr lang="en-US" dirty="0" smtClean="0"/>
              <a:t>	C. Patient</a:t>
            </a:r>
          </a:p>
          <a:p>
            <a:pPr>
              <a:buNone/>
            </a:pPr>
            <a:r>
              <a:rPr lang="en-US" dirty="0" smtClean="0"/>
              <a:t>	D. Short attention span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5. Toddlers want to be</a:t>
            </a:r>
          </a:p>
          <a:p>
            <a:pPr>
              <a:buNone/>
            </a:pPr>
            <a:r>
              <a:rPr lang="en-US" dirty="0" smtClean="0"/>
              <a:t>	A. Independent</a:t>
            </a:r>
          </a:p>
          <a:p>
            <a:pPr>
              <a:buNone/>
            </a:pPr>
            <a:r>
              <a:rPr lang="en-US" dirty="0" smtClean="0"/>
              <a:t>	B. Treated like a baby</a:t>
            </a:r>
          </a:p>
          <a:p>
            <a:pPr>
              <a:buNone/>
            </a:pPr>
            <a:r>
              <a:rPr lang="en-US" dirty="0" smtClean="0"/>
              <a:t>	C. Just like their friends</a:t>
            </a:r>
          </a:p>
          <a:p>
            <a:pPr>
              <a:buNone/>
            </a:pPr>
            <a:r>
              <a:rPr lang="en-US" dirty="0" smtClean="0"/>
              <a:t>	D. Helped when they do thing.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quiz</a:t>
            </a:r>
            <a:endParaRPr lang="en-US" dirty="0"/>
          </a:p>
        </p:txBody>
      </p:sp>
      <p:sp>
        <p:nvSpPr>
          <p:cNvPr id="3" name="Content Placeholder 2"/>
          <p:cNvSpPr>
            <a:spLocks noGrp="1"/>
          </p:cNvSpPr>
          <p:nvPr>
            <p:ph idx="1"/>
          </p:nvPr>
        </p:nvSpPr>
        <p:spPr/>
        <p:txBody>
          <a:bodyPr/>
          <a:lstStyle/>
          <a:p>
            <a:r>
              <a:rPr lang="en-US" dirty="0" smtClean="0"/>
              <a:t>Pass it to someone else</a:t>
            </a:r>
          </a:p>
          <a:p>
            <a:r>
              <a:rPr lang="en-US" dirty="0" smtClean="0"/>
              <a:t>DO NOT change your answers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Reality Baby</a:t>
            </a:r>
            <a:endParaRPr lang="en-US" dirty="0"/>
          </a:p>
        </p:txBody>
      </p:sp>
      <p:sp>
        <p:nvSpPr>
          <p:cNvPr id="5" name="Content Placeholder 4"/>
          <p:cNvSpPr>
            <a:spLocks noGrp="1"/>
          </p:cNvSpPr>
          <p:nvPr>
            <p:ph sz="half" idx="1"/>
          </p:nvPr>
        </p:nvSpPr>
        <p:spPr/>
        <p:txBody>
          <a:bodyPr>
            <a:normAutofit fontScale="62500" lnSpcReduction="20000"/>
          </a:bodyPr>
          <a:lstStyle/>
          <a:p>
            <a:r>
              <a:rPr lang="en-US" sz="4500" b="1" dirty="0" smtClean="0"/>
              <a:t>Gunner</a:t>
            </a:r>
          </a:p>
          <a:p>
            <a:r>
              <a:rPr lang="en-US" sz="4500" b="1" dirty="0" smtClean="0"/>
              <a:t>Pablo</a:t>
            </a:r>
          </a:p>
          <a:p>
            <a:r>
              <a:rPr lang="en-US" sz="4500" b="1" dirty="0" err="1" smtClean="0"/>
              <a:t>Carie</a:t>
            </a:r>
            <a:endParaRPr lang="en-US" sz="4500" b="1" dirty="0" smtClean="0"/>
          </a:p>
          <a:p>
            <a:r>
              <a:rPr lang="en-US" sz="4500" b="1" dirty="0" smtClean="0"/>
              <a:t>Dalton</a:t>
            </a:r>
          </a:p>
          <a:p>
            <a:r>
              <a:rPr lang="en-US" sz="4500" b="1" dirty="0" err="1" smtClean="0"/>
              <a:t>Myrranda</a:t>
            </a:r>
            <a:endParaRPr lang="en-US" sz="4500" b="1" dirty="0" smtClean="0"/>
          </a:p>
          <a:p>
            <a:r>
              <a:rPr lang="en-US" sz="4500" b="1" dirty="0" smtClean="0"/>
              <a:t>Sierra</a:t>
            </a:r>
          </a:p>
          <a:p>
            <a:r>
              <a:rPr lang="en-US" sz="4500" b="1" dirty="0" err="1" smtClean="0"/>
              <a:t>Kenzee</a:t>
            </a:r>
            <a:endParaRPr lang="en-US" sz="4500" b="1" dirty="0" smtClean="0"/>
          </a:p>
          <a:p>
            <a:r>
              <a:rPr lang="en-US" sz="4500" b="1" dirty="0" smtClean="0"/>
              <a:t>Tiffany G.</a:t>
            </a:r>
          </a:p>
          <a:p>
            <a:r>
              <a:rPr lang="en-US" sz="4500" b="1" dirty="0" err="1" smtClean="0"/>
              <a:t>Jenessa</a:t>
            </a:r>
            <a:endParaRPr lang="en-US" sz="4500" b="1" dirty="0" smtClean="0"/>
          </a:p>
          <a:p>
            <a:r>
              <a:rPr lang="en-US" sz="4500" b="1" dirty="0" err="1" smtClean="0"/>
              <a:t>Abbie</a:t>
            </a:r>
            <a:endParaRPr lang="en-US" sz="4500" b="1" dirty="0" smtClean="0"/>
          </a:p>
        </p:txBody>
      </p:sp>
      <p:sp>
        <p:nvSpPr>
          <p:cNvPr id="6" name="Content Placeholder 5"/>
          <p:cNvSpPr>
            <a:spLocks noGrp="1"/>
          </p:cNvSpPr>
          <p:nvPr>
            <p:ph sz="half" idx="2"/>
          </p:nvPr>
        </p:nvSpPr>
        <p:spPr/>
        <p:txBody>
          <a:bodyPr>
            <a:normAutofit fontScale="62500" lnSpcReduction="20000"/>
          </a:bodyPr>
          <a:lstStyle/>
          <a:p>
            <a:r>
              <a:rPr lang="en-US" sz="4500" b="1" dirty="0" smtClean="0"/>
              <a:t>Wednesday:</a:t>
            </a:r>
          </a:p>
          <a:p>
            <a:r>
              <a:rPr lang="en-US" sz="4500" b="1" dirty="0" smtClean="0"/>
              <a:t>Tori</a:t>
            </a:r>
          </a:p>
          <a:p>
            <a:r>
              <a:rPr lang="en-US" sz="4500" b="1" dirty="0" smtClean="0"/>
              <a:t>Tia</a:t>
            </a:r>
          </a:p>
          <a:p>
            <a:r>
              <a:rPr lang="en-US" sz="4500" b="1" dirty="0" smtClean="0"/>
              <a:t>Shania</a:t>
            </a:r>
          </a:p>
          <a:p>
            <a:r>
              <a:rPr lang="en-US" sz="4500" b="1" dirty="0" smtClean="0"/>
              <a:t>Morgan</a:t>
            </a:r>
          </a:p>
          <a:p>
            <a:r>
              <a:rPr lang="en-US" sz="4500" b="1" dirty="0" smtClean="0"/>
              <a:t>Madison</a:t>
            </a:r>
          </a:p>
          <a:p>
            <a:r>
              <a:rPr lang="en-US" sz="4500" b="1" dirty="0" err="1" smtClean="0"/>
              <a:t>Yardlee</a:t>
            </a:r>
            <a:endParaRPr lang="en-US" sz="4500" b="1" dirty="0" smtClean="0"/>
          </a:p>
          <a:p>
            <a:r>
              <a:rPr lang="en-US" sz="4500" b="1" dirty="0" smtClean="0"/>
              <a:t>Chase</a:t>
            </a:r>
          </a:p>
          <a:p>
            <a:r>
              <a:rPr lang="en-US" sz="4500" b="1" dirty="0" smtClean="0"/>
              <a:t>Lindsey</a:t>
            </a:r>
          </a:p>
          <a:p>
            <a:r>
              <a:rPr lang="en-US" sz="4500" b="1" dirty="0" smtClean="0"/>
              <a:t>Brooke</a:t>
            </a:r>
          </a:p>
          <a:p>
            <a:r>
              <a:rPr lang="en-US" sz="4500" b="1" dirty="0" err="1" smtClean="0"/>
              <a:t>Tasmin</a:t>
            </a:r>
            <a:endParaRPr lang="en-US" sz="4500" b="1" dirty="0" smtClean="0"/>
          </a:p>
        </p:txBody>
      </p:sp>
    </p:spTree>
    <p:extLst>
      <p:ext uri="{BB962C8B-B14F-4D97-AF65-F5344CB8AC3E}">
        <p14:creationId xmlns:p14="http://schemas.microsoft.com/office/powerpoint/2010/main" val="2109842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1895</TotalTime>
  <Words>2084</Words>
  <Application>Microsoft Office PowerPoint</Application>
  <PresentationFormat>On-screen Show (4:3)</PresentationFormat>
  <Paragraphs>533</Paragraphs>
  <Slides>53</Slides>
  <Notes>49</Notes>
  <HiddenSlides>6</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Trek</vt:lpstr>
      <vt:lpstr>September 19, 2011</vt:lpstr>
      <vt:lpstr>Cognitive Development</vt:lpstr>
      <vt:lpstr>Unit 2 Quiz #1</vt:lpstr>
      <vt:lpstr>PowerPoint Presentation</vt:lpstr>
      <vt:lpstr>PowerPoint Presentation</vt:lpstr>
      <vt:lpstr>PowerPoint Presentation</vt:lpstr>
      <vt:lpstr>PowerPoint Presentation</vt:lpstr>
      <vt:lpstr>Correct quiz</vt:lpstr>
      <vt:lpstr>Reality Baby</vt:lpstr>
      <vt:lpstr>Children’s Book</vt:lpstr>
      <vt:lpstr>TODDLER COGNITIVE DEVELOPMENT</vt:lpstr>
      <vt:lpstr>PowerPoint Presentation</vt:lpstr>
      <vt:lpstr>1. Cognitive Development is:</vt:lpstr>
      <vt:lpstr>Constant stimulation  critical in FURTHERING brain development.</vt:lpstr>
      <vt:lpstr>2. Identify average cognitive MILESTONES in the toddler stage of development. </vt:lpstr>
      <vt:lpstr>Identify average cognitive MILESTONES in the toddler stage of development</vt:lpstr>
      <vt:lpstr>3. Four methods of LEARNING :</vt:lpstr>
      <vt:lpstr>4.  Children learn through everyday experiences and through play. </vt:lpstr>
      <vt:lpstr>5.  Concept Development</vt:lpstr>
      <vt:lpstr>6. Seven areas Needed to learn!  Intellectual ACTIVITY develops at a remarkable pace during the toddler years.</vt:lpstr>
      <vt:lpstr>Seven areas Needed to learn!  Intellectual ACTIVITY develops at a remarkable pace during the toddler years</vt:lpstr>
      <vt:lpstr>PLAY DOUGH PICTIONARY!</vt:lpstr>
      <vt:lpstr>7. Jean PIAGET: Toddler Cognitive </vt:lpstr>
      <vt:lpstr>Preoperational Stage – (2-7 years old)</vt:lpstr>
      <vt:lpstr>PowerPoint Presentation</vt:lpstr>
      <vt:lpstr>PowerPoint Presentation</vt:lpstr>
      <vt:lpstr>PowerPoint Presentation</vt:lpstr>
      <vt:lpstr>8.  A caregiver can guide and promote cognitive development by: </vt:lpstr>
      <vt:lpstr>9. Playing and PLaythings   also stimulate learning  </vt:lpstr>
      <vt:lpstr>Everyday Household Objects make phenomenal toys</vt:lpstr>
      <vt:lpstr>10. guidelines for choosing safe toys:</vt:lpstr>
      <vt:lpstr>TOYS FOR BABIES: 6 months to 1 year</vt:lpstr>
      <vt:lpstr>TOYS FOR TODDLERS: 1-2 years</vt:lpstr>
      <vt:lpstr>PowerPoint Presentation</vt:lpstr>
      <vt:lpstr>TOYS FOR CHILDREN: 3-5 years</vt:lpstr>
      <vt:lpstr>Suggested toys for children                 3 to 5 years </vt:lpstr>
      <vt:lpstr>PowerPoint Presentation</vt:lpstr>
      <vt:lpstr>11. READING together is an important learning activity for a child of any age.   </vt:lpstr>
      <vt:lpstr>Reality Baby Return</vt:lpstr>
      <vt:lpstr>Children’s book</vt:lpstr>
      <vt:lpstr> 12. techniques for reading out loud</vt:lpstr>
      <vt:lpstr>PowerPoint Presentation</vt:lpstr>
      <vt:lpstr>PowerPoint Presentation</vt:lpstr>
      <vt:lpstr>PowerPoint Presentation</vt:lpstr>
      <vt:lpstr>PowerPoint Presentation</vt:lpstr>
      <vt:lpstr>PowerPoint Presentation</vt:lpstr>
      <vt:lpstr>15. Language Development</vt:lpstr>
      <vt:lpstr>16. A caregiver can encourage language development by….</vt:lpstr>
      <vt:lpstr>PowerPoint Presentation</vt:lpstr>
      <vt:lpstr>PowerPoint Presentation</vt:lpstr>
      <vt:lpstr>Toddler empathy day</vt:lpstr>
      <vt:lpstr>Reflection #4</vt:lpstr>
      <vt:lpstr>Reflection #5</vt:lpstr>
    </vt:vector>
  </TitlesOfParts>
  <Company>Davis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 Unit 5 Toddler and Preschool</dc:title>
  <dc:creator>TESTING</dc:creator>
  <cp:lastModifiedBy>Marcee Christensen</cp:lastModifiedBy>
  <cp:revision>243</cp:revision>
  <dcterms:created xsi:type="dcterms:W3CDTF">2009-04-14T23:16:11Z</dcterms:created>
  <dcterms:modified xsi:type="dcterms:W3CDTF">2012-02-17T20:04:30Z</dcterms:modified>
</cp:coreProperties>
</file>