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sldIdLst>
    <p:sldId id="288" r:id="rId3"/>
    <p:sldId id="287" r:id="rId4"/>
    <p:sldId id="278" r:id="rId5"/>
    <p:sldId id="273" r:id="rId6"/>
    <p:sldId id="258" r:id="rId7"/>
    <p:sldId id="281" r:id="rId8"/>
    <p:sldId id="282" r:id="rId9"/>
    <p:sldId id="257" r:id="rId10"/>
    <p:sldId id="285" r:id="rId11"/>
    <p:sldId id="259" r:id="rId12"/>
    <p:sldId id="270" r:id="rId13"/>
    <p:sldId id="271" r:id="rId14"/>
    <p:sldId id="260" r:id="rId15"/>
    <p:sldId id="261" r:id="rId16"/>
    <p:sldId id="275" r:id="rId17"/>
    <p:sldId id="268" r:id="rId18"/>
    <p:sldId id="262" r:id="rId19"/>
    <p:sldId id="274" r:id="rId20"/>
    <p:sldId id="272" r:id="rId21"/>
    <p:sldId id="263" r:id="rId22"/>
    <p:sldId id="264" r:id="rId23"/>
    <p:sldId id="26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AE30B-EBD1-48BB-B011-3A06D1C8F130}" type="datetimeFigureOut">
              <a:rPr lang="en-US" smtClean="0"/>
              <a:pPr/>
              <a:t>10/1/2018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8DDC2-C43C-45F6-9AF1-3F9F99915842}" type="slidenum">
              <a:rPr lang="en-US" smtClean="0"/>
              <a:pPr/>
              <a:t>‹#›</a:t>
            </a:fld>
            <a:endParaRPr lang="en-US"/>
          </a:p>
        </p:txBody>
      </p:sp>
    </p:spTree>
    <p:extLst>
      <p:ext uri="{BB962C8B-B14F-4D97-AF65-F5344CB8AC3E}">
        <p14:creationId xmlns:p14="http://schemas.microsoft.com/office/powerpoint/2010/main" val="241735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75AB5-1C6C-4F7D-AD0E-7D82B634D47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Brecon</a:t>
            </a:r>
            <a:r>
              <a:rPr lang="en-US" dirty="0" smtClean="0"/>
              <a:t> experimented on my brush that had a handle filled with gel.  He wanted to see what the</a:t>
            </a:r>
            <a:r>
              <a:rPr lang="en-US" baseline="0" dirty="0" smtClean="0"/>
              <a:t> gel</a:t>
            </a:r>
            <a:r>
              <a:rPr lang="en-US" dirty="0" smtClean="0"/>
              <a:t> looked like</a:t>
            </a:r>
            <a:r>
              <a:rPr lang="en-US" baseline="0" dirty="0" smtClean="0"/>
              <a:t> so he used some scissors to cut a small area apart and squeeze out the contents.  When I went to do my hair, I wrestled with brush and the gel contents that were oozing out and tangling my hair.  Needless to say, I was not too happy by the time I had finished my hair.  I decided to take action on </a:t>
            </a:r>
            <a:r>
              <a:rPr lang="en-US" baseline="0" dirty="0" err="1" smtClean="0"/>
              <a:t>Brecon</a:t>
            </a:r>
            <a:r>
              <a:rPr lang="en-US" baseline="0" dirty="0" smtClean="0"/>
              <a:t> and wrote him a note that said: The test results are in and  the doctors figured out that you have contracted a rare disease called </a:t>
            </a:r>
            <a:r>
              <a:rPr lang="en-US" baseline="0" dirty="0" err="1" smtClean="0"/>
              <a:t>greedyosis</a:t>
            </a:r>
            <a:r>
              <a:rPr lang="en-US" baseline="0" dirty="0" smtClean="0"/>
              <a:t>.  The only way to rid yourself of it is to- well, I just can’t tell you in this note so I will tell you after school.  Unbeknownst to me, he read this and spent the morning and school day panicking and freaking out over this disease (I had forgotten that we had recently been to the doctor for a wart on his toe.) and wondering what he was doomed for.  After school he stormed into the house with a look of fear across his face asking what was wrong with him.  I told him that it was a joke, but that the remedy for the made up disease was very real.  I decided that the cure was to work off the cost of the brush and then go and buy me a knew one.  Once everything was explained and he had told me how scared he was, we had a good laugh.</a:t>
            </a:r>
            <a:endParaRPr lang="en-US" dirty="0"/>
          </a:p>
        </p:txBody>
      </p:sp>
      <p:sp>
        <p:nvSpPr>
          <p:cNvPr id="4" name="Slide Number Placeholder 3"/>
          <p:cNvSpPr>
            <a:spLocks noGrp="1"/>
          </p:cNvSpPr>
          <p:nvPr>
            <p:ph type="sldNum" sz="quarter" idx="10"/>
          </p:nvPr>
        </p:nvSpPr>
        <p:spPr/>
        <p:txBody>
          <a:bodyPr/>
          <a:lstStyle/>
          <a:p>
            <a:fld id="{D378DDC2-C43C-45F6-9AF1-3F9F9991584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84B2A-8756-4E50-84DF-145C96B5370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84B2A-8756-4E50-84DF-145C96B5370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84B2A-8756-4E50-84DF-145C96B5370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8DDC2-C43C-45F6-9AF1-3F9F9991584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DC1856D-C859-478E-A70A-86BDACDC755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C1856D-C859-478E-A70A-86BDACDC75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C1856D-C859-478E-A70A-86BDACDC75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B05469-7837-463C-8D59-A5734322B9D6}"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B05469-7837-463C-8D59-A5734322B9D6}" type="datetimeFigureOut">
              <a:rPr lang="en-US" smtClean="0"/>
              <a:pPr/>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B05469-7837-463C-8D59-A5734322B9D6}" type="datetimeFigureOut">
              <a:rPr lang="en-US" smtClean="0"/>
              <a:pPr/>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05469-7837-463C-8D59-A5734322B9D6}" type="datetimeFigureOut">
              <a:rPr lang="en-US" smtClean="0"/>
              <a:pPr/>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05469-7837-463C-8D59-A5734322B9D6}"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C1856D-C859-478E-A70A-86BDACDC755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05469-7837-463C-8D59-A5734322B9D6}"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856D-C859-478E-A70A-86BDACDC75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C1856D-C859-478E-A70A-86BDACDC755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C1856D-C859-478E-A70A-86BDACDC75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C1856D-C859-478E-A70A-86BDACDC75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C1856D-C859-478E-A70A-86BDACDC75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C1856D-C859-478E-A70A-86BDACDC755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C1856D-C859-478E-A70A-86BDACDC75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7B05469-7837-463C-8D59-A5734322B9D6}" type="datetimeFigureOut">
              <a:rPr lang="en-US" smtClean="0"/>
              <a:pPr/>
              <a:t>10/1/2018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C1856D-C859-478E-A70A-86BDACDC755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7B05469-7837-463C-8D59-A5734322B9D6}" type="datetimeFigureOut">
              <a:rPr lang="en-US" smtClean="0"/>
              <a:pPr/>
              <a:t>10/1/2018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C1856D-C859-478E-A70A-86BDACDC755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05469-7837-463C-8D59-A5734322B9D6}" type="datetimeFigureOut">
              <a:rPr lang="en-US" smtClean="0"/>
              <a:pPr/>
              <a:t>10/1/2018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1856D-C859-478E-A70A-86BDACDC75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Reality Baby</a:t>
            </a:r>
            <a:endParaRPr lang="en-US" dirty="0"/>
          </a:p>
        </p:txBody>
      </p:sp>
      <p:sp>
        <p:nvSpPr>
          <p:cNvPr id="5" name="Content Placeholder 4"/>
          <p:cNvSpPr>
            <a:spLocks noGrp="1"/>
          </p:cNvSpPr>
          <p:nvPr>
            <p:ph sz="half" idx="1"/>
          </p:nvPr>
        </p:nvSpPr>
        <p:spPr/>
        <p:txBody>
          <a:bodyPr>
            <a:normAutofit/>
          </a:bodyPr>
          <a:lstStyle/>
          <a:p>
            <a:r>
              <a:rPr lang="en-US" sz="3400" dirty="0" err="1" smtClean="0"/>
              <a:t>Alix</a:t>
            </a:r>
            <a:endParaRPr lang="en-US" sz="3400" dirty="0" smtClean="0"/>
          </a:p>
          <a:p>
            <a:r>
              <a:rPr lang="en-US" sz="3400" dirty="0" err="1" smtClean="0"/>
              <a:t>Brinley</a:t>
            </a:r>
            <a:endParaRPr lang="en-US" sz="3400" dirty="0" smtClean="0"/>
          </a:p>
          <a:p>
            <a:r>
              <a:rPr lang="en-US" sz="3400" dirty="0" smtClean="0"/>
              <a:t>Tiffany C.</a:t>
            </a:r>
          </a:p>
          <a:p>
            <a:endParaRPr lang="en-US" sz="3400" dirty="0"/>
          </a:p>
        </p:txBody>
      </p:sp>
      <p:sp>
        <p:nvSpPr>
          <p:cNvPr id="6" name="Content Placeholder 5"/>
          <p:cNvSpPr>
            <a:spLocks noGrp="1"/>
          </p:cNvSpPr>
          <p:nvPr>
            <p:ph sz="half" idx="2"/>
          </p:nvPr>
        </p:nvSpPr>
        <p:spPr/>
        <p:txBody>
          <a:bodyPr>
            <a:normAutofit/>
          </a:bodyPr>
          <a:lstStyle/>
          <a:p>
            <a:r>
              <a:rPr lang="en-US" sz="3300" dirty="0" smtClean="0"/>
              <a:t>Morgan</a:t>
            </a:r>
          </a:p>
          <a:p>
            <a:r>
              <a:rPr lang="en-US" sz="3300" dirty="0" smtClean="0"/>
              <a:t>Tia </a:t>
            </a:r>
          </a:p>
          <a:p>
            <a:endParaRPr lang="en-US" sz="3300" dirty="0"/>
          </a:p>
          <a:p>
            <a:r>
              <a:rPr lang="en-US" sz="3300" dirty="0" smtClean="0"/>
              <a:t>Friday:</a:t>
            </a:r>
          </a:p>
          <a:p>
            <a:r>
              <a:rPr lang="en-US" sz="3300" dirty="0"/>
              <a:t>Tiffany </a:t>
            </a:r>
            <a:r>
              <a:rPr lang="en-US" sz="3300" dirty="0" smtClean="0"/>
              <a:t>G.</a:t>
            </a:r>
          </a:p>
          <a:p>
            <a:r>
              <a:rPr lang="en-US" sz="3300" dirty="0" err="1" smtClean="0"/>
              <a:t>Jenessa</a:t>
            </a:r>
            <a:endParaRPr lang="en-US" sz="3300" dirty="0"/>
          </a:p>
        </p:txBody>
      </p:sp>
    </p:spTree>
    <p:extLst>
      <p:ext uri="{BB962C8B-B14F-4D97-AF65-F5344CB8AC3E}">
        <p14:creationId xmlns:p14="http://schemas.microsoft.com/office/powerpoint/2010/main" val="66801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924800" cy="5181600"/>
          </a:xfrm>
        </p:spPr>
        <p:txBody>
          <a:bodyPr>
            <a:normAutofit/>
          </a:bodyPr>
          <a:lstStyle/>
          <a:p>
            <a:pPr hangingPunct="0"/>
            <a:r>
              <a:rPr lang="en-US" b="1" dirty="0" smtClean="0"/>
              <a:t>              </a:t>
            </a:r>
            <a:r>
              <a:rPr lang="en-US" dirty="0" smtClean="0"/>
              <a:t>As </a:t>
            </a:r>
            <a:r>
              <a:rPr lang="en-US" dirty="0"/>
              <a:t>children find success at accomplishing new skills and dealing with unfamiliar situations, their self-confidence is built.          </a:t>
            </a:r>
          </a:p>
          <a:p>
            <a:pPr hangingPunct="0">
              <a:buNone/>
            </a:pPr>
            <a:endParaRPr lang="en-US" dirty="0"/>
          </a:p>
          <a:p>
            <a:pPr hangingPunct="0"/>
            <a:r>
              <a:rPr lang="en-US" b="1" dirty="0" smtClean="0"/>
              <a:t>              Erik </a:t>
            </a:r>
            <a:r>
              <a:rPr lang="en-US" b="1" dirty="0"/>
              <a:t>Erikson’s </a:t>
            </a:r>
            <a:r>
              <a:rPr lang="en-US" dirty="0"/>
              <a:t>preschool stage of Initiative vs. Guilt says that a child’s motivation to accomplish tasks is based on feelings of independence and self-worth</a:t>
            </a:r>
            <a:r>
              <a:rPr lang="en-US" dirty="0" smtClean="0"/>
              <a:t>.</a:t>
            </a:r>
            <a:endParaRPr lang="en-US" dirty="0"/>
          </a:p>
        </p:txBody>
      </p:sp>
      <p:sp>
        <p:nvSpPr>
          <p:cNvPr id="5" name="TextBox 4"/>
          <p:cNvSpPr txBox="1"/>
          <p:nvPr/>
        </p:nvSpPr>
        <p:spPr>
          <a:xfrm>
            <a:off x="304800" y="381000"/>
            <a:ext cx="513282" cy="369332"/>
          </a:xfrm>
          <a:prstGeom prst="rect">
            <a:avLst/>
          </a:prstGeom>
          <a:noFill/>
        </p:spPr>
        <p:txBody>
          <a:bodyPr wrap="none" rtlCol="0">
            <a:spAutoFit/>
          </a:bodyPr>
          <a:lstStyle/>
          <a:p>
            <a:r>
              <a:rPr lang="en-US" b="1" dirty="0" smtClean="0"/>
              <a:t>Q9</a:t>
            </a:r>
            <a:endParaRPr lang="en-US" b="1" dirty="0"/>
          </a:p>
        </p:txBody>
      </p:sp>
      <p:sp>
        <p:nvSpPr>
          <p:cNvPr id="7" name="TextBox 6"/>
          <p:cNvSpPr txBox="1"/>
          <p:nvPr/>
        </p:nvSpPr>
        <p:spPr>
          <a:xfrm>
            <a:off x="2057400" y="1295400"/>
            <a:ext cx="990600" cy="584775"/>
          </a:xfrm>
          <a:prstGeom prst="rect">
            <a:avLst/>
          </a:prstGeom>
          <a:noFill/>
        </p:spPr>
        <p:txBody>
          <a:bodyPr wrap="square" rtlCol="0">
            <a:spAutoFit/>
          </a:bodyPr>
          <a:lstStyle/>
          <a:p>
            <a:r>
              <a:rPr lang="en-US" sz="3200" b="1" dirty="0" smtClean="0"/>
              <a:t>19.</a:t>
            </a:r>
            <a:endParaRPr lang="en-US" sz="3200" b="1" dirty="0"/>
          </a:p>
        </p:txBody>
      </p:sp>
      <p:sp>
        <p:nvSpPr>
          <p:cNvPr id="8" name="TextBox 7"/>
          <p:cNvSpPr txBox="1"/>
          <p:nvPr/>
        </p:nvSpPr>
        <p:spPr>
          <a:xfrm>
            <a:off x="2209800" y="3886200"/>
            <a:ext cx="762000" cy="584775"/>
          </a:xfrm>
          <a:prstGeom prst="rect">
            <a:avLst/>
          </a:prstGeom>
          <a:noFill/>
        </p:spPr>
        <p:txBody>
          <a:bodyPr wrap="square" rtlCol="0">
            <a:spAutoFit/>
          </a:bodyPr>
          <a:lstStyle/>
          <a:p>
            <a:r>
              <a:rPr lang="en-US" sz="3200" b="1" dirty="0" smtClean="0"/>
              <a:t>20.</a:t>
            </a:r>
            <a:endParaRPr lang="en-US" sz="3200" b="1" dirty="0"/>
          </a:p>
        </p:txBody>
      </p:sp>
      <p:sp>
        <p:nvSpPr>
          <p:cNvPr id="12" name="TextBox 11"/>
          <p:cNvSpPr txBox="1"/>
          <p:nvPr/>
        </p:nvSpPr>
        <p:spPr>
          <a:xfrm>
            <a:off x="1600200" y="1295400"/>
            <a:ext cx="372218" cy="584775"/>
          </a:xfrm>
          <a:prstGeom prst="rect">
            <a:avLst/>
          </a:prstGeom>
          <a:noFill/>
        </p:spPr>
        <p:txBody>
          <a:bodyPr wrap="square" rtlCol="0">
            <a:spAutoFit/>
          </a:bodyPr>
          <a:lstStyle/>
          <a:p>
            <a:r>
              <a:rPr lang="en-US" sz="3200" b="1" dirty="0" smtClean="0"/>
              <a:t>T</a:t>
            </a:r>
            <a:endParaRPr lang="en-US" sz="3200" dirty="0"/>
          </a:p>
        </p:txBody>
      </p:sp>
      <p:sp>
        <p:nvSpPr>
          <p:cNvPr id="14" name="TextBox 13"/>
          <p:cNvSpPr txBox="1"/>
          <p:nvPr/>
        </p:nvSpPr>
        <p:spPr>
          <a:xfrm>
            <a:off x="1752600" y="3810000"/>
            <a:ext cx="372218" cy="584775"/>
          </a:xfrm>
          <a:prstGeom prst="rect">
            <a:avLst/>
          </a:prstGeom>
          <a:noFill/>
        </p:spPr>
        <p:txBody>
          <a:bodyPr wrap="square" rtlCol="0">
            <a:spAutoFit/>
          </a:bodyPr>
          <a:lstStyle/>
          <a:p>
            <a:r>
              <a:rPr lang="en-US" sz="3200" b="1" dirty="0" smtClean="0"/>
              <a:t>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ssolv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 </a:t>
            </a:r>
            <a:endParaRPr lang="en-US" dirty="0"/>
          </a:p>
        </p:txBody>
      </p:sp>
      <p:sp>
        <p:nvSpPr>
          <p:cNvPr id="10" name="Text Placeholder 9"/>
          <p:cNvSpPr>
            <a:spLocks noGrp="1"/>
          </p:cNvSpPr>
          <p:nvPr>
            <p:ph type="body" idx="1"/>
          </p:nvPr>
        </p:nvSpPr>
        <p:spPr/>
        <p:txBody>
          <a:bodyPr>
            <a:noAutofit/>
          </a:bodyPr>
          <a:lstStyle/>
          <a:p>
            <a:pPr algn="ctr"/>
            <a:r>
              <a:rPr lang="en-US" sz="4000" dirty="0" smtClean="0"/>
              <a:t>Initiative</a:t>
            </a:r>
            <a:endParaRPr lang="en-US" sz="4000" dirty="0"/>
          </a:p>
        </p:txBody>
      </p:sp>
      <p:sp>
        <p:nvSpPr>
          <p:cNvPr id="11" name="Text Placeholder 10"/>
          <p:cNvSpPr>
            <a:spLocks noGrp="1"/>
          </p:cNvSpPr>
          <p:nvPr>
            <p:ph type="body" sz="half" idx="3"/>
          </p:nvPr>
        </p:nvSpPr>
        <p:spPr/>
        <p:txBody>
          <a:bodyPr>
            <a:noAutofit/>
          </a:bodyPr>
          <a:lstStyle/>
          <a:p>
            <a:pPr algn="ctr"/>
            <a:r>
              <a:rPr lang="en-US" sz="4000" dirty="0" smtClean="0"/>
              <a:t>Guilt</a:t>
            </a:r>
            <a:endParaRPr lang="en-US" sz="4000" dirty="0"/>
          </a:p>
        </p:txBody>
      </p:sp>
      <p:sp>
        <p:nvSpPr>
          <p:cNvPr id="3" name="Content Placeholder 2"/>
          <p:cNvSpPr>
            <a:spLocks noGrp="1"/>
          </p:cNvSpPr>
          <p:nvPr>
            <p:ph sz="quarter" idx="2"/>
          </p:nvPr>
        </p:nvSpPr>
        <p:spPr>
          <a:xfrm>
            <a:off x="228600" y="969336"/>
            <a:ext cx="4251960" cy="4114800"/>
          </a:xfrm>
        </p:spPr>
        <p:txBody>
          <a:bodyPr>
            <a:normAutofit lnSpcReduction="10000"/>
          </a:bodyPr>
          <a:lstStyle/>
          <a:p>
            <a:pPr hangingPunct="0">
              <a:buFont typeface="Courier New" pitchFamily="49" charset="0"/>
              <a:buChar char="o"/>
            </a:pPr>
            <a:r>
              <a:rPr lang="en-US" b="1" dirty="0" smtClean="0"/>
              <a:t> </a:t>
            </a:r>
            <a:r>
              <a:rPr lang="en-US" dirty="0" smtClean="0"/>
              <a:t>Encourage child to create and to try new things</a:t>
            </a:r>
          </a:p>
          <a:p>
            <a:pPr hangingPunct="0">
              <a:buFont typeface="Courier New" pitchFamily="49" charset="0"/>
              <a:buChar char="o"/>
            </a:pPr>
            <a:r>
              <a:rPr lang="en-US" dirty="0" smtClean="0"/>
              <a:t>Teach them that mistakes do not make them bad, but this is how we learn.               </a:t>
            </a:r>
          </a:p>
          <a:p>
            <a:pPr lvl="1" hangingPunct="0">
              <a:buFont typeface="Courier New" pitchFamily="49" charset="0"/>
              <a:buChar char="o"/>
            </a:pPr>
            <a:r>
              <a:rPr lang="en-US" b="1" dirty="0" smtClean="0"/>
              <a:t>(miss  take = try task again)</a:t>
            </a:r>
            <a:endParaRPr lang="en-US" sz="2200" b="1" dirty="0" smtClean="0"/>
          </a:p>
          <a:p>
            <a:pPr hangingPunct="0">
              <a:buFont typeface="Courier New" pitchFamily="49" charset="0"/>
              <a:buChar char="o"/>
            </a:pPr>
            <a:r>
              <a:rPr lang="en-US" dirty="0" smtClean="0"/>
              <a:t>Allow and encourage a child’s ambitions,  new abilities,  ideas, and opinions.</a:t>
            </a:r>
          </a:p>
          <a:p>
            <a:pPr hangingPunct="0">
              <a:buFont typeface="Courier New" pitchFamily="49" charset="0"/>
              <a:buChar char="o"/>
            </a:pPr>
            <a:r>
              <a:rPr lang="en-US" dirty="0" smtClean="0"/>
              <a:t>Let them do things on their own.</a:t>
            </a:r>
          </a:p>
          <a:p>
            <a:pPr hangingPunct="0">
              <a:buNone/>
            </a:pPr>
            <a:endParaRPr lang="en-US" dirty="0" smtClean="0"/>
          </a:p>
          <a:p>
            <a:endParaRPr lang="en-US" dirty="0"/>
          </a:p>
        </p:txBody>
      </p:sp>
      <p:sp>
        <p:nvSpPr>
          <p:cNvPr id="12" name="Content Placeholder 11"/>
          <p:cNvSpPr>
            <a:spLocks noGrp="1"/>
          </p:cNvSpPr>
          <p:nvPr>
            <p:ph sz="quarter" idx="4"/>
          </p:nvPr>
        </p:nvSpPr>
        <p:spPr/>
        <p:txBody>
          <a:bodyPr>
            <a:normAutofit fontScale="92500"/>
          </a:bodyPr>
          <a:lstStyle/>
          <a:p>
            <a:r>
              <a:rPr lang="en-US" dirty="0" smtClean="0"/>
              <a:t>Scold instead of encourage</a:t>
            </a:r>
          </a:p>
          <a:p>
            <a:r>
              <a:rPr lang="en-US" dirty="0" smtClean="0"/>
              <a:t>Get angry over mistakes</a:t>
            </a:r>
          </a:p>
          <a:p>
            <a:r>
              <a:rPr lang="en-US" dirty="0" smtClean="0"/>
              <a:t>Discourage them from risking</a:t>
            </a:r>
          </a:p>
          <a:p>
            <a:r>
              <a:rPr lang="en-US" dirty="0" smtClean="0"/>
              <a:t>Stop their actions because…</a:t>
            </a:r>
          </a:p>
          <a:p>
            <a:r>
              <a:rPr lang="en-US" dirty="0" smtClean="0"/>
              <a:t>Focus on failures</a:t>
            </a:r>
          </a:p>
          <a:p>
            <a:r>
              <a:rPr lang="en-US" dirty="0" smtClean="0"/>
              <a:t>Set rigid rules and restrictions</a:t>
            </a:r>
          </a:p>
          <a:p>
            <a:r>
              <a:rPr lang="en-US" dirty="0" smtClean="0"/>
              <a:t>Belittle and ridicule</a:t>
            </a:r>
          </a:p>
          <a:p>
            <a:r>
              <a:rPr lang="en-US" dirty="0" smtClean="0"/>
              <a:t>Fail to praise and encourage their ideas and ambitions.</a:t>
            </a:r>
            <a:endParaRPr lang="en-US" dirty="0"/>
          </a:p>
        </p:txBody>
      </p:sp>
      <p:cxnSp>
        <p:nvCxnSpPr>
          <p:cNvPr id="4" name="Straight Arrow Connector 3"/>
          <p:cNvCxnSpPr/>
          <p:nvPr/>
        </p:nvCxnSpPr>
        <p:spPr>
          <a:xfrm>
            <a:off x="2362200" y="5257800"/>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6" name="Picture 4" descr="C:\Documents and Settings\stjohnson\Local Settings\Temporary Internet Files\Content.IE5\GJ3DOB1Z\MPj04304640000[1].jpg"/>
          <p:cNvPicPr>
            <a:picLocks noChangeAspect="1" noChangeArrowheads="1"/>
          </p:cNvPicPr>
          <p:nvPr/>
        </p:nvPicPr>
        <p:blipFill>
          <a:blip r:embed="rId3" cstate="print"/>
          <a:srcRect/>
          <a:stretch>
            <a:fillRect/>
          </a:stretch>
        </p:blipFill>
        <p:spPr bwMode="auto">
          <a:xfrm>
            <a:off x="381000" y="5257800"/>
            <a:ext cx="1371600" cy="1371600"/>
          </a:xfrm>
          <a:prstGeom prst="rect">
            <a:avLst/>
          </a:prstGeom>
          <a:noFill/>
        </p:spPr>
      </p:pic>
      <p:pic>
        <p:nvPicPr>
          <p:cNvPr id="7" name="Picture 6" descr="C:\Documents and Settings\stjohnson\Local Settings\Temporary Internet Files\Content.IE5\GJ3DOB1Z\MPj04341190000[1].jpg"/>
          <p:cNvPicPr>
            <a:picLocks noChangeAspect="1" noChangeArrowheads="1"/>
          </p:cNvPicPr>
          <p:nvPr/>
        </p:nvPicPr>
        <p:blipFill>
          <a:blip r:embed="rId4" cstate="print"/>
          <a:srcRect/>
          <a:stretch>
            <a:fillRect/>
          </a:stretch>
        </p:blipFill>
        <p:spPr bwMode="auto">
          <a:xfrm>
            <a:off x="3657600" y="5486400"/>
            <a:ext cx="2100459" cy="1143000"/>
          </a:xfrm>
          <a:prstGeom prst="rect">
            <a:avLst/>
          </a:prstGeom>
          <a:noFill/>
        </p:spPr>
      </p:pic>
      <p:pic>
        <p:nvPicPr>
          <p:cNvPr id="8" name="Picture 5" descr="C:\Documents and Settings\stjohnson\Local Settings\Temporary Internet Files\Content.IE5\GIDXI4SS\MPj04386640000[1].jpg"/>
          <p:cNvPicPr>
            <a:picLocks noChangeAspect="1" noChangeArrowheads="1"/>
          </p:cNvPicPr>
          <p:nvPr/>
        </p:nvPicPr>
        <p:blipFill>
          <a:blip r:embed="rId5" cstate="print"/>
          <a:srcRect/>
          <a:stretch>
            <a:fillRect/>
          </a:stretch>
        </p:blipFill>
        <p:spPr bwMode="auto">
          <a:xfrm>
            <a:off x="7315200" y="5562600"/>
            <a:ext cx="1524000" cy="101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2">
                                            <p:bg/>
                                          </p:spTgt>
                                        </p:tgtEl>
                                        <p:attrNameLst>
                                          <p:attrName>style.visibility</p:attrName>
                                        </p:attrNameLst>
                                      </p:cBhvr>
                                      <p:to>
                                        <p:strVal val="visible"/>
                                      </p:to>
                                    </p:set>
                                    <p:animEffect transition="in" filter="checkerboard(across)">
                                      <p:cBhvr>
                                        <p:cTn id="14" dur="500"/>
                                        <p:tgtEl>
                                          <p:spTgt spid="12">
                                            <p:bg/>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7" dur="500"/>
                                        <p:tgtEl>
                                          <p:spTgt spid="12">
                                            <p:txEl>
                                              <p:pRg st="0" end="0"/>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checkerboard(across)">
                                      <p:cBhvr>
                                        <p:cTn id="20" dur="500"/>
                                        <p:tgtEl>
                                          <p:spTgt spid="12">
                                            <p:txEl>
                                              <p:pRg st="1" end="1"/>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3" dur="500"/>
                                        <p:tgtEl>
                                          <p:spTgt spid="12">
                                            <p:txEl>
                                              <p:pRg st="2" end="2"/>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checkerboard(across)">
                                      <p:cBhvr>
                                        <p:cTn id="26" dur="500"/>
                                        <p:tgtEl>
                                          <p:spTgt spid="12">
                                            <p:txEl>
                                              <p:pRg st="3" end="3"/>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checkerboard(across)">
                                      <p:cBhvr>
                                        <p:cTn id="29" dur="500"/>
                                        <p:tgtEl>
                                          <p:spTgt spid="12">
                                            <p:txEl>
                                              <p:pRg st="4" end="4"/>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checkerboard(across)">
                                      <p:cBhvr>
                                        <p:cTn id="32" dur="500"/>
                                        <p:tgtEl>
                                          <p:spTgt spid="12">
                                            <p:txEl>
                                              <p:pRg st="5" end="5"/>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checkerboard(across)">
                                      <p:cBhvr>
                                        <p:cTn id="35" dur="500"/>
                                        <p:tgtEl>
                                          <p:spTgt spid="12">
                                            <p:txEl>
                                              <p:pRg st="6" end="6"/>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checkerboard(across)">
                                      <p:cBhvr>
                                        <p:cTn id="38"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57200" y="1406964"/>
            <a:ext cx="7391400" cy="698500"/>
          </a:xfrm>
        </p:spPr>
        <p:txBody>
          <a:bodyPr/>
          <a:lstStyle/>
          <a:p>
            <a:r>
              <a:rPr lang="en-US" dirty="0" smtClean="0"/>
              <a:t>The Imagination of  a Preschooler – How can a caregiver use it to their advantage?</a:t>
            </a:r>
            <a:endParaRPr lang="en-US" dirty="0"/>
          </a:p>
        </p:txBody>
      </p:sp>
      <p:pic>
        <p:nvPicPr>
          <p:cNvPr id="10" name="Picture 2" descr="C:\Documents and Settings\stjohnson\Local Settings\Temporary Internet Files\Content.IE5\ZOKG8JVM\MPj04439590000[1].jpg"/>
          <p:cNvPicPr>
            <a:picLocks noGrp="1" noChangeAspect="1" noChangeArrowheads="1"/>
          </p:cNvPicPr>
          <p:nvPr>
            <p:ph sz="half" idx="1"/>
          </p:nvPr>
        </p:nvPicPr>
        <p:blipFill>
          <a:blip r:embed="rId3" cstate="print"/>
          <a:srcRect/>
          <a:stretch>
            <a:fillRect/>
          </a:stretch>
        </p:blipFill>
        <p:spPr bwMode="auto">
          <a:xfrm>
            <a:off x="1447800" y="1981200"/>
            <a:ext cx="5761115" cy="4191000"/>
          </a:xfrm>
          <a:prstGeom prst="rect">
            <a:avLst/>
          </a:prstGeom>
          <a:noFill/>
        </p:spPr>
      </p:pic>
      <p:sp>
        <p:nvSpPr>
          <p:cNvPr id="11" name="Title 1"/>
          <p:cNvSpPr>
            <a:spLocks noGrp="1"/>
          </p:cNvSpPr>
          <p:nvPr>
            <p:ph type="title"/>
          </p:nvPr>
        </p:nvSpPr>
        <p:spPr/>
        <p:txBody>
          <a:bodyPr>
            <a:normAutofit/>
          </a:bodyPr>
          <a:lstStyle/>
          <a:p>
            <a:r>
              <a:rPr lang="en-US" dirty="0" smtClean="0"/>
              <a:t>Magic Chair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8153400" cy="6096000"/>
          </a:xfrm>
        </p:spPr>
        <p:txBody>
          <a:bodyPr>
            <a:normAutofit fontScale="47500" lnSpcReduction="20000"/>
          </a:bodyPr>
          <a:lstStyle/>
          <a:p>
            <a:pPr hangingPunct="0"/>
            <a:r>
              <a:rPr lang="en-US" b="1" dirty="0"/>
              <a:t> </a:t>
            </a:r>
            <a:r>
              <a:rPr lang="en-US" b="1" dirty="0" smtClean="0"/>
              <a:t>                </a:t>
            </a:r>
            <a:r>
              <a:rPr lang="en-US" sz="4600" dirty="0" smtClean="0"/>
              <a:t>In </a:t>
            </a:r>
            <a:r>
              <a:rPr lang="en-US" sz="4600" dirty="0"/>
              <a:t>addition to imaginary dangers (such as ghosts, monsters, and robbers), a preschooler also has real fears of the dark, being left alone or abandoned, school, and loss of social acceptance.  </a:t>
            </a:r>
          </a:p>
          <a:p>
            <a:pPr hangingPunct="0"/>
            <a:endParaRPr lang="en-US" sz="4600" dirty="0" smtClean="0"/>
          </a:p>
          <a:p>
            <a:pPr hangingPunct="0">
              <a:buNone/>
            </a:pPr>
            <a:r>
              <a:rPr lang="en-US" sz="4600" b="1" dirty="0" smtClean="0"/>
              <a:t>►A </a:t>
            </a:r>
            <a:r>
              <a:rPr lang="en-US" sz="4600" b="1" dirty="0"/>
              <a:t>caregiver can help a preschooler deal with these fears by….</a:t>
            </a:r>
            <a:endParaRPr lang="en-US" sz="4600" dirty="0"/>
          </a:p>
          <a:p>
            <a:pPr hangingPunct="0">
              <a:buNone/>
            </a:pPr>
            <a:r>
              <a:rPr lang="en-US" sz="4600" dirty="0" smtClean="0"/>
              <a:t>-</a:t>
            </a:r>
            <a:r>
              <a:rPr lang="en-US" sz="4600" dirty="0"/>
              <a:t>Accept the child’s fears by listening and understanding, do not dismiss it</a:t>
            </a:r>
          </a:p>
          <a:p>
            <a:pPr hangingPunct="0">
              <a:buNone/>
            </a:pPr>
            <a:r>
              <a:rPr lang="en-US" sz="4600" dirty="0" smtClean="0"/>
              <a:t>-</a:t>
            </a:r>
            <a:r>
              <a:rPr lang="en-US" sz="4600" dirty="0"/>
              <a:t>Let the child express the fear without being ridiculed or made fun of</a:t>
            </a:r>
          </a:p>
          <a:p>
            <a:pPr hangingPunct="0">
              <a:buNone/>
            </a:pPr>
            <a:r>
              <a:rPr lang="en-US" sz="4600" dirty="0" smtClean="0"/>
              <a:t>-</a:t>
            </a:r>
            <a:r>
              <a:rPr lang="en-US" sz="4600" dirty="0"/>
              <a:t>Help the child feel able to face the fear: talking about it, acting it out, problem solve ways to handle the fear</a:t>
            </a:r>
          </a:p>
          <a:p>
            <a:pPr hangingPunct="0">
              <a:buNone/>
            </a:pPr>
            <a:r>
              <a:rPr lang="en-US" sz="4600" dirty="0" smtClean="0"/>
              <a:t>-</a:t>
            </a:r>
            <a:r>
              <a:rPr lang="en-US" sz="4600" dirty="0"/>
              <a:t>Taking appropriate actions, if the fear is justified, to remove the source </a:t>
            </a:r>
            <a:r>
              <a:rPr lang="en-US" sz="4600" b="1" dirty="0"/>
              <a:t>  </a:t>
            </a:r>
            <a:endParaRPr lang="en-US" sz="4600" b="1" dirty="0" smtClean="0"/>
          </a:p>
          <a:p>
            <a:pPr hangingPunct="0">
              <a:buNone/>
            </a:pPr>
            <a:endParaRPr lang="en-US" sz="4600" dirty="0" smtClean="0"/>
          </a:p>
          <a:p>
            <a:pPr hangingPunct="0">
              <a:buNone/>
            </a:pPr>
            <a:endParaRPr lang="en-US" sz="4600" dirty="0"/>
          </a:p>
          <a:p>
            <a:r>
              <a:rPr lang="en-US" sz="4600" dirty="0" smtClean="0"/>
              <a:t>                  A 3-4 year old             separate fact from fantasy.  A developing 5 year old, who has a bigger imagination and engages in make-believe play,                                        that there is a difference between fact and fantasy.  </a:t>
            </a:r>
            <a:endParaRPr lang="en-US" sz="4600" dirty="0"/>
          </a:p>
        </p:txBody>
      </p:sp>
      <p:sp>
        <p:nvSpPr>
          <p:cNvPr id="4" name="TextBox 3"/>
          <p:cNvSpPr txBox="1"/>
          <p:nvPr/>
        </p:nvSpPr>
        <p:spPr>
          <a:xfrm>
            <a:off x="381000" y="457200"/>
            <a:ext cx="762000" cy="369332"/>
          </a:xfrm>
          <a:prstGeom prst="rect">
            <a:avLst/>
          </a:prstGeom>
          <a:noFill/>
        </p:spPr>
        <p:txBody>
          <a:bodyPr wrap="square" rtlCol="0">
            <a:spAutoFit/>
          </a:bodyPr>
          <a:lstStyle/>
          <a:p>
            <a:r>
              <a:rPr lang="en-US" b="1" dirty="0" smtClean="0"/>
              <a:t>Q10</a:t>
            </a:r>
            <a:endParaRPr lang="en-US" b="1" dirty="0"/>
          </a:p>
        </p:txBody>
      </p:sp>
      <p:sp>
        <p:nvSpPr>
          <p:cNvPr id="6" name="TextBox 5"/>
          <p:cNvSpPr txBox="1"/>
          <p:nvPr/>
        </p:nvSpPr>
        <p:spPr>
          <a:xfrm>
            <a:off x="1752600" y="0"/>
            <a:ext cx="609600" cy="461665"/>
          </a:xfrm>
          <a:prstGeom prst="rect">
            <a:avLst/>
          </a:prstGeom>
          <a:noFill/>
        </p:spPr>
        <p:txBody>
          <a:bodyPr wrap="square" rtlCol="0">
            <a:spAutoFit/>
          </a:bodyPr>
          <a:lstStyle/>
          <a:p>
            <a:r>
              <a:rPr lang="en-US" sz="2400" b="1" dirty="0" smtClean="0"/>
              <a:t>21.</a:t>
            </a:r>
            <a:endParaRPr lang="en-US" sz="2400" b="1" dirty="0"/>
          </a:p>
        </p:txBody>
      </p:sp>
      <p:sp>
        <p:nvSpPr>
          <p:cNvPr id="7" name="TextBox 6"/>
          <p:cNvSpPr txBox="1"/>
          <p:nvPr/>
        </p:nvSpPr>
        <p:spPr>
          <a:xfrm>
            <a:off x="2057400" y="4800600"/>
            <a:ext cx="609600" cy="461665"/>
          </a:xfrm>
          <a:prstGeom prst="rect">
            <a:avLst/>
          </a:prstGeom>
          <a:noFill/>
        </p:spPr>
        <p:txBody>
          <a:bodyPr wrap="square" rtlCol="0">
            <a:spAutoFit/>
          </a:bodyPr>
          <a:lstStyle/>
          <a:p>
            <a:r>
              <a:rPr lang="en-US" sz="2400" b="1" dirty="0" smtClean="0"/>
              <a:t>22.</a:t>
            </a:r>
            <a:endParaRPr lang="en-US" sz="2400" b="1" dirty="0"/>
          </a:p>
        </p:txBody>
      </p:sp>
      <p:cxnSp>
        <p:nvCxnSpPr>
          <p:cNvPr id="8" name="Straight Arrow Connector 7"/>
          <p:cNvCxnSpPr/>
          <p:nvPr/>
        </p:nvCxnSpPr>
        <p:spPr>
          <a:xfrm>
            <a:off x="1143000" y="6096000"/>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0"/>
            <a:ext cx="372218" cy="584775"/>
          </a:xfrm>
          <a:prstGeom prst="rect">
            <a:avLst/>
          </a:prstGeom>
          <a:noFill/>
        </p:spPr>
        <p:txBody>
          <a:bodyPr wrap="square" rtlCol="0">
            <a:spAutoFit/>
          </a:bodyPr>
          <a:lstStyle/>
          <a:p>
            <a:r>
              <a:rPr lang="en-US" sz="3200" b="1" dirty="0" smtClean="0"/>
              <a:t>T</a:t>
            </a:r>
            <a:endParaRPr lang="en-US" sz="3200" dirty="0"/>
          </a:p>
        </p:txBody>
      </p:sp>
      <p:sp>
        <p:nvSpPr>
          <p:cNvPr id="10" name="TextBox 9"/>
          <p:cNvSpPr txBox="1"/>
          <p:nvPr/>
        </p:nvSpPr>
        <p:spPr>
          <a:xfrm>
            <a:off x="1600200" y="4648200"/>
            <a:ext cx="372218" cy="584775"/>
          </a:xfrm>
          <a:prstGeom prst="rect">
            <a:avLst/>
          </a:prstGeom>
          <a:noFill/>
        </p:spPr>
        <p:txBody>
          <a:bodyPr wrap="square" rtlCol="0">
            <a:spAutoFit/>
          </a:bodyPr>
          <a:lstStyle/>
          <a:p>
            <a:r>
              <a:rPr lang="en-US" sz="3200" b="1" dirty="0" smtClean="0"/>
              <a:t>F</a:t>
            </a:r>
            <a:endParaRPr lang="en-US" sz="3200" dirty="0"/>
          </a:p>
        </p:txBody>
      </p:sp>
      <p:sp>
        <p:nvSpPr>
          <p:cNvPr id="12" name="TextBox 11"/>
          <p:cNvSpPr txBox="1"/>
          <p:nvPr/>
        </p:nvSpPr>
        <p:spPr>
          <a:xfrm>
            <a:off x="4419600" y="4800600"/>
            <a:ext cx="1087157" cy="430887"/>
          </a:xfrm>
          <a:prstGeom prst="rect">
            <a:avLst/>
          </a:prstGeom>
          <a:noFill/>
        </p:spPr>
        <p:txBody>
          <a:bodyPr wrap="none" rtlCol="0">
            <a:spAutoFit/>
          </a:bodyPr>
          <a:lstStyle/>
          <a:p>
            <a:r>
              <a:rPr lang="en-US" sz="2200" b="1" u="sng" dirty="0" smtClean="0"/>
              <a:t>cannot</a:t>
            </a:r>
            <a:endParaRPr lang="en-US" sz="2200" b="1" dirty="0"/>
          </a:p>
        </p:txBody>
      </p:sp>
      <p:sp>
        <p:nvSpPr>
          <p:cNvPr id="13" name="TextBox 12"/>
          <p:cNvSpPr txBox="1"/>
          <p:nvPr/>
        </p:nvSpPr>
        <p:spPr>
          <a:xfrm>
            <a:off x="3429000" y="5334000"/>
            <a:ext cx="3070071" cy="430887"/>
          </a:xfrm>
          <a:prstGeom prst="rect">
            <a:avLst/>
          </a:prstGeom>
          <a:noFill/>
        </p:spPr>
        <p:txBody>
          <a:bodyPr wrap="none" rtlCol="0">
            <a:spAutoFit/>
          </a:bodyPr>
          <a:lstStyle/>
          <a:p>
            <a:r>
              <a:rPr lang="en-US" sz="2200" b="1" u="sng" dirty="0" smtClean="0"/>
              <a:t>begins to understands</a:t>
            </a:r>
            <a:endParaRPr lang="en-US" sz="2200" dirty="0"/>
          </a:p>
        </p:txBody>
      </p:sp>
      <p:sp>
        <p:nvSpPr>
          <p:cNvPr id="14" name="TextBox 13"/>
          <p:cNvSpPr txBox="1"/>
          <p:nvPr/>
        </p:nvSpPr>
        <p:spPr>
          <a:xfrm>
            <a:off x="4648200" y="4800600"/>
            <a:ext cx="569387" cy="430887"/>
          </a:xfrm>
          <a:prstGeom prst="rect">
            <a:avLst/>
          </a:prstGeom>
          <a:noFill/>
        </p:spPr>
        <p:txBody>
          <a:bodyPr wrap="none" rtlCol="0">
            <a:spAutoFit/>
          </a:bodyPr>
          <a:lstStyle/>
          <a:p>
            <a:r>
              <a:rPr lang="en-US" sz="2200" dirty="0" smtClean="0"/>
              <a:t>can</a:t>
            </a:r>
            <a:endParaRPr lang="en-US" sz="2200" dirty="0"/>
          </a:p>
        </p:txBody>
      </p:sp>
      <p:sp>
        <p:nvSpPr>
          <p:cNvPr id="15" name="TextBox 14"/>
          <p:cNvSpPr txBox="1"/>
          <p:nvPr/>
        </p:nvSpPr>
        <p:spPr>
          <a:xfrm>
            <a:off x="3505200" y="5334000"/>
            <a:ext cx="2558714" cy="430887"/>
          </a:xfrm>
          <a:prstGeom prst="rect">
            <a:avLst/>
          </a:prstGeom>
          <a:noFill/>
        </p:spPr>
        <p:txBody>
          <a:bodyPr wrap="none" rtlCol="0">
            <a:spAutoFit/>
          </a:bodyPr>
          <a:lstStyle/>
          <a:p>
            <a:r>
              <a:rPr lang="en-US" sz="2200" dirty="0" smtClean="0"/>
              <a:t>does not understand</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trips(downRigh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Right)">
                                      <p:cBhvr>
                                        <p:cTn id="21" dur="500"/>
                                        <p:tgtEl>
                                          <p:spTgt spid="3">
                                            <p:txEl>
                                              <p:pRg st="3" end="3"/>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trips(downRight)">
                                      <p:cBhvr>
                                        <p:cTn id="24" dur="500"/>
                                        <p:tgtEl>
                                          <p:spTgt spid="3">
                                            <p:txEl>
                                              <p:pRg st="4" end="4"/>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500"/>
                                        <p:tgtEl>
                                          <p:spTgt spid="3">
                                            <p:txEl>
                                              <p:pRg st="5" end="5"/>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trips(downRight)">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strips(downRight)">
                                      <p:cBhvr>
                                        <p:cTn id="35" dur="500"/>
                                        <p:tgtEl>
                                          <p:spTgt spid="3">
                                            <p:txEl>
                                              <p:pRg st="9" end="9"/>
                                            </p:txEl>
                                          </p:spTgt>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downLeft)">
                                      <p:cBhvr>
                                        <p:cTn id="38" dur="500"/>
                                        <p:tgtEl>
                                          <p:spTgt spid="14"/>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dissolve">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dissolve">
                                      <p:cBhvr>
                                        <p:cTn id="51" dur="500"/>
                                        <p:tgtEl>
                                          <p:spTgt spid="12"/>
                                        </p:tgtEl>
                                      </p:cBhvr>
                                    </p:animEffect>
                                  </p:childTnLst>
                                </p:cTn>
                              </p:par>
                              <p:par>
                                <p:cTn id="52" presetID="9" presetClass="exit" presetSubtype="0" fill="hold" grpId="1" nodeType="withEffect">
                                  <p:stCondLst>
                                    <p:cond delay="0"/>
                                  </p:stCondLst>
                                  <p:childTnLst>
                                    <p:animEffect transition="out" filter="dissolv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par>
                          <p:cTn id="55" fill="hold">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par>
                                <p:cTn id="59" presetID="9" presetClass="exit" presetSubtype="0" fill="hold" grpId="1" nodeType="withEffect">
                                  <p:stCondLst>
                                    <p:cond delay="0"/>
                                  </p:stCondLst>
                                  <p:childTnLst>
                                    <p:animEffect transition="out" filter="dissolv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P spid="12" grpId="0"/>
      <p:bldP spid="13" grpId="0"/>
      <p:bldP spid="14" grpId="0"/>
      <p:bldP spid="14"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stjohnson\Local Settings\Temporary Internet Files\Content.IE5\GIDXI4SS\MPj04393110000[1].jpg"/>
          <p:cNvPicPr>
            <a:picLocks noChangeAspect="1" noChangeArrowheads="1"/>
          </p:cNvPicPr>
          <p:nvPr/>
        </p:nvPicPr>
        <p:blipFill>
          <a:blip r:embed="rId4" cstate="print"/>
          <a:srcRect/>
          <a:stretch>
            <a:fillRect/>
          </a:stretch>
        </p:blipFill>
        <p:spPr bwMode="auto">
          <a:xfrm>
            <a:off x="6248400" y="1371600"/>
            <a:ext cx="2731630" cy="3886200"/>
          </a:xfrm>
          <a:prstGeom prst="rect">
            <a:avLst/>
          </a:prstGeom>
          <a:noFill/>
        </p:spPr>
      </p:pic>
      <p:sp>
        <p:nvSpPr>
          <p:cNvPr id="3" name="Content Placeholder 2"/>
          <p:cNvSpPr>
            <a:spLocks noGrp="1"/>
          </p:cNvSpPr>
          <p:nvPr>
            <p:ph idx="1"/>
          </p:nvPr>
        </p:nvSpPr>
        <p:spPr>
          <a:xfrm>
            <a:off x="762000" y="1143000"/>
            <a:ext cx="5486400" cy="5257800"/>
          </a:xfrm>
        </p:spPr>
        <p:txBody>
          <a:bodyPr>
            <a:normAutofit fontScale="92500" lnSpcReduction="10000"/>
          </a:bodyPr>
          <a:lstStyle/>
          <a:p>
            <a:pPr hangingPunct="0"/>
            <a:r>
              <a:rPr lang="en-US" b="1" dirty="0" smtClean="0"/>
              <a:t>            </a:t>
            </a:r>
            <a:r>
              <a:rPr lang="en-US" dirty="0" smtClean="0"/>
              <a:t>Imaginary </a:t>
            </a:r>
            <a:r>
              <a:rPr lang="en-US" dirty="0"/>
              <a:t>friends are </a:t>
            </a:r>
            <a:r>
              <a:rPr lang="en-US" dirty="0" smtClean="0"/>
              <a:t>  common </a:t>
            </a:r>
            <a:r>
              <a:rPr lang="en-US" dirty="0"/>
              <a:t>in preschoolers.  They </a:t>
            </a:r>
            <a:r>
              <a:rPr lang="en-US" dirty="0" smtClean="0"/>
              <a:t>            show a very healthy </a:t>
            </a:r>
            <a:r>
              <a:rPr lang="en-US" dirty="0"/>
              <a:t>and normal emotional and social development.</a:t>
            </a:r>
          </a:p>
          <a:p>
            <a:pPr hangingPunct="0">
              <a:buNone/>
            </a:pPr>
            <a:endParaRPr lang="en-US" dirty="0" smtClean="0"/>
          </a:p>
          <a:p>
            <a:pPr hangingPunct="0"/>
            <a:r>
              <a:rPr lang="en-US" b="1" dirty="0" smtClean="0"/>
              <a:t>         </a:t>
            </a:r>
            <a:r>
              <a:rPr lang="en-US" dirty="0" smtClean="0"/>
              <a:t>Compared to a toddler, a preschooler’s anger, jealousy, and frustrations will           based on  their ability to be more patient and to gain an inner self- control.  </a:t>
            </a:r>
          </a:p>
        </p:txBody>
      </p:sp>
      <p:sp>
        <p:nvSpPr>
          <p:cNvPr id="4" name="TextBox 3"/>
          <p:cNvSpPr txBox="1"/>
          <p:nvPr/>
        </p:nvSpPr>
        <p:spPr>
          <a:xfrm>
            <a:off x="304800" y="762000"/>
            <a:ext cx="762000" cy="369332"/>
          </a:xfrm>
          <a:prstGeom prst="rect">
            <a:avLst/>
          </a:prstGeom>
          <a:noFill/>
        </p:spPr>
        <p:txBody>
          <a:bodyPr wrap="square" rtlCol="0">
            <a:spAutoFit/>
          </a:bodyPr>
          <a:lstStyle/>
          <a:p>
            <a:r>
              <a:rPr lang="en-US" b="1" dirty="0" smtClean="0"/>
              <a:t>Q11</a:t>
            </a:r>
            <a:endParaRPr lang="en-US" b="1" dirty="0"/>
          </a:p>
        </p:txBody>
      </p:sp>
      <p:sp>
        <p:nvSpPr>
          <p:cNvPr id="5" name="TextBox 4"/>
          <p:cNvSpPr txBox="1"/>
          <p:nvPr/>
        </p:nvSpPr>
        <p:spPr>
          <a:xfrm>
            <a:off x="1752600" y="1143000"/>
            <a:ext cx="609600" cy="461665"/>
          </a:xfrm>
          <a:prstGeom prst="rect">
            <a:avLst/>
          </a:prstGeom>
          <a:noFill/>
        </p:spPr>
        <p:txBody>
          <a:bodyPr wrap="square" rtlCol="0">
            <a:spAutoFit/>
          </a:bodyPr>
          <a:lstStyle/>
          <a:p>
            <a:r>
              <a:rPr lang="en-US" sz="2400" b="1" dirty="0" smtClean="0"/>
              <a:t>23.</a:t>
            </a:r>
            <a:endParaRPr lang="en-US" sz="2400" b="1" dirty="0"/>
          </a:p>
        </p:txBody>
      </p:sp>
      <p:sp>
        <p:nvSpPr>
          <p:cNvPr id="6" name="TextBox 5"/>
          <p:cNvSpPr txBox="1"/>
          <p:nvPr/>
        </p:nvSpPr>
        <p:spPr>
          <a:xfrm>
            <a:off x="1524000" y="3810000"/>
            <a:ext cx="609600" cy="461665"/>
          </a:xfrm>
          <a:prstGeom prst="rect">
            <a:avLst/>
          </a:prstGeom>
          <a:noFill/>
        </p:spPr>
        <p:txBody>
          <a:bodyPr wrap="square" rtlCol="0">
            <a:spAutoFit/>
          </a:bodyPr>
          <a:lstStyle/>
          <a:p>
            <a:r>
              <a:rPr lang="en-US" sz="2400" b="1" dirty="0" smtClean="0"/>
              <a:t>24.</a:t>
            </a:r>
            <a:endParaRPr lang="en-US" sz="2400" b="1" dirty="0"/>
          </a:p>
        </p:txBody>
      </p:sp>
      <p:sp>
        <p:nvSpPr>
          <p:cNvPr id="7" name="TextBox 6"/>
          <p:cNvSpPr txBox="1"/>
          <p:nvPr/>
        </p:nvSpPr>
        <p:spPr>
          <a:xfrm>
            <a:off x="304800" y="4114800"/>
            <a:ext cx="762000" cy="369332"/>
          </a:xfrm>
          <a:prstGeom prst="rect">
            <a:avLst/>
          </a:prstGeom>
          <a:noFill/>
        </p:spPr>
        <p:txBody>
          <a:bodyPr wrap="square" rtlCol="0">
            <a:spAutoFit/>
          </a:bodyPr>
          <a:lstStyle/>
          <a:p>
            <a:r>
              <a:rPr lang="en-US" b="1" dirty="0" smtClean="0"/>
              <a:t>Q12</a:t>
            </a:r>
            <a:endParaRPr lang="en-US" b="1" dirty="0"/>
          </a:p>
        </p:txBody>
      </p:sp>
      <p:cxnSp>
        <p:nvCxnSpPr>
          <p:cNvPr id="8" name="Straight Arrow Connector 7"/>
          <p:cNvCxnSpPr/>
          <p:nvPr/>
        </p:nvCxnSpPr>
        <p:spPr>
          <a:xfrm>
            <a:off x="1143000" y="3276600"/>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6477000"/>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Picture 2" descr="C:\Documents and Settings\stjohnson\Local Settings\Temporary Internet Files\Content.IE5\GJ3DOB1Z\MCj04397680000[1].png"/>
          <p:cNvPicPr>
            <a:picLocks noChangeAspect="1" noChangeArrowheads="1"/>
          </p:cNvPicPr>
          <p:nvPr/>
        </p:nvPicPr>
        <p:blipFill>
          <a:blip r:embed="rId5" cstate="print"/>
          <a:srcRect/>
          <a:stretch>
            <a:fillRect/>
          </a:stretch>
        </p:blipFill>
        <p:spPr bwMode="auto">
          <a:xfrm>
            <a:off x="3886200" y="228600"/>
            <a:ext cx="685800" cy="685800"/>
          </a:xfrm>
          <a:prstGeom prst="rect">
            <a:avLst/>
          </a:prstGeom>
          <a:noFill/>
        </p:spPr>
      </p:pic>
      <p:sp>
        <p:nvSpPr>
          <p:cNvPr id="16" name="TextBox 15"/>
          <p:cNvSpPr txBox="1"/>
          <p:nvPr/>
        </p:nvSpPr>
        <p:spPr>
          <a:xfrm>
            <a:off x="3810000" y="685800"/>
            <a:ext cx="1069524" cy="261610"/>
          </a:xfrm>
          <a:prstGeom prst="rect">
            <a:avLst/>
          </a:prstGeom>
          <a:noFill/>
        </p:spPr>
        <p:txBody>
          <a:bodyPr wrap="none" rtlCol="0">
            <a:spAutoFit/>
          </a:bodyPr>
          <a:lstStyle/>
          <a:p>
            <a:r>
              <a:rPr lang="en-US" sz="1100" b="1" dirty="0" smtClean="0"/>
              <a:t>Cookie sneak</a:t>
            </a:r>
            <a:endParaRPr lang="en-US" sz="1100" b="1" dirty="0"/>
          </a:p>
        </p:txBody>
      </p:sp>
      <p:pic>
        <p:nvPicPr>
          <p:cNvPr id="18" name="MSj03885490000[1].wav">
            <a:hlinkClick r:id="" action="ppaction://media"/>
          </p:cNvPr>
          <p:cNvPicPr>
            <a:picLocks noRot="1" noChangeAspect="1"/>
          </p:cNvPicPr>
          <p:nvPr>
            <a:wavAudioFile r:embed="rId1" name="MSj03885490000[1].wav"/>
          </p:nvPr>
        </p:nvPicPr>
        <p:blipFill>
          <a:blip r:embed="rId6" cstate="print"/>
          <a:stretch>
            <a:fillRect/>
          </a:stretch>
        </p:blipFill>
        <p:spPr>
          <a:xfrm>
            <a:off x="3276600" y="685800"/>
            <a:ext cx="304800" cy="304800"/>
          </a:xfrm>
          <a:prstGeom prst="rect">
            <a:avLst/>
          </a:prstGeom>
        </p:spPr>
      </p:pic>
      <p:pic>
        <p:nvPicPr>
          <p:cNvPr id="12" name="Picture 4" descr="C:\Documents and Settings\stjohnson\Local Settings\Temporary Internet Files\Content.IE5\GJ3DOB1Z\MPj04224570000[1].jpg"/>
          <p:cNvPicPr>
            <a:picLocks noChangeAspect="1" noChangeArrowheads="1"/>
          </p:cNvPicPr>
          <p:nvPr/>
        </p:nvPicPr>
        <p:blipFill>
          <a:blip r:embed="rId7" cstate="print"/>
          <a:srcRect/>
          <a:stretch>
            <a:fillRect/>
          </a:stretch>
        </p:blipFill>
        <p:spPr bwMode="auto">
          <a:xfrm>
            <a:off x="3124200" y="152400"/>
            <a:ext cx="609600" cy="913954"/>
          </a:xfrm>
          <a:prstGeom prst="rect">
            <a:avLst/>
          </a:prstGeom>
          <a:noFill/>
        </p:spPr>
      </p:pic>
      <p:sp>
        <p:nvSpPr>
          <p:cNvPr id="19" name="TextBox 18"/>
          <p:cNvSpPr txBox="1"/>
          <p:nvPr/>
        </p:nvSpPr>
        <p:spPr>
          <a:xfrm>
            <a:off x="1219200" y="1066800"/>
            <a:ext cx="372218" cy="584775"/>
          </a:xfrm>
          <a:prstGeom prst="rect">
            <a:avLst/>
          </a:prstGeom>
          <a:noFill/>
        </p:spPr>
        <p:txBody>
          <a:bodyPr wrap="square" rtlCol="0">
            <a:spAutoFit/>
          </a:bodyPr>
          <a:lstStyle/>
          <a:p>
            <a:r>
              <a:rPr lang="en-US" sz="3200" b="1" dirty="0" smtClean="0"/>
              <a:t>F</a:t>
            </a:r>
            <a:endParaRPr lang="en-US" sz="3200" b="1" dirty="0"/>
          </a:p>
        </p:txBody>
      </p:sp>
      <p:sp>
        <p:nvSpPr>
          <p:cNvPr id="20" name="TextBox 19"/>
          <p:cNvSpPr txBox="1"/>
          <p:nvPr/>
        </p:nvSpPr>
        <p:spPr>
          <a:xfrm>
            <a:off x="5715000" y="1066800"/>
            <a:ext cx="716863" cy="553998"/>
          </a:xfrm>
          <a:prstGeom prst="rect">
            <a:avLst/>
          </a:prstGeom>
          <a:noFill/>
        </p:spPr>
        <p:txBody>
          <a:bodyPr wrap="none" rtlCol="0">
            <a:spAutoFit/>
          </a:bodyPr>
          <a:lstStyle/>
          <a:p>
            <a:r>
              <a:rPr lang="en-US" sz="3000" dirty="0" smtClean="0"/>
              <a:t>not</a:t>
            </a:r>
            <a:endParaRPr lang="en-US" sz="3000" dirty="0"/>
          </a:p>
        </p:txBody>
      </p:sp>
      <p:sp>
        <p:nvSpPr>
          <p:cNvPr id="22" name="TextBox 21"/>
          <p:cNvSpPr txBox="1"/>
          <p:nvPr/>
        </p:nvSpPr>
        <p:spPr>
          <a:xfrm>
            <a:off x="6019800" y="1524000"/>
            <a:ext cx="1231427" cy="553998"/>
          </a:xfrm>
          <a:prstGeom prst="rect">
            <a:avLst/>
          </a:prstGeom>
          <a:noFill/>
        </p:spPr>
        <p:txBody>
          <a:bodyPr wrap="none" rtlCol="0">
            <a:spAutoFit/>
          </a:bodyPr>
          <a:lstStyle/>
          <a:p>
            <a:r>
              <a:rPr lang="en-US" sz="3000" dirty="0" smtClean="0"/>
              <a:t>do not</a:t>
            </a:r>
            <a:endParaRPr lang="en-US" sz="3000" dirty="0"/>
          </a:p>
        </p:txBody>
      </p:sp>
      <p:sp>
        <p:nvSpPr>
          <p:cNvPr id="23" name="TextBox 22"/>
          <p:cNvSpPr txBox="1"/>
          <p:nvPr/>
        </p:nvSpPr>
        <p:spPr>
          <a:xfrm>
            <a:off x="1143000" y="3733800"/>
            <a:ext cx="372218" cy="584775"/>
          </a:xfrm>
          <a:prstGeom prst="rect">
            <a:avLst/>
          </a:prstGeom>
          <a:noFill/>
        </p:spPr>
        <p:txBody>
          <a:bodyPr wrap="square" rtlCol="0">
            <a:spAutoFit/>
          </a:bodyPr>
          <a:lstStyle/>
          <a:p>
            <a:r>
              <a:rPr lang="en-US" sz="3200" b="1" dirty="0" smtClean="0"/>
              <a:t>F</a:t>
            </a:r>
            <a:endParaRPr lang="en-US" sz="3200" b="1" dirty="0"/>
          </a:p>
        </p:txBody>
      </p:sp>
      <p:sp>
        <p:nvSpPr>
          <p:cNvPr id="24" name="TextBox 23"/>
          <p:cNvSpPr txBox="1"/>
          <p:nvPr/>
        </p:nvSpPr>
        <p:spPr>
          <a:xfrm>
            <a:off x="4267200" y="4495800"/>
            <a:ext cx="1454565" cy="553998"/>
          </a:xfrm>
          <a:prstGeom prst="rect">
            <a:avLst/>
          </a:prstGeom>
          <a:noFill/>
        </p:spPr>
        <p:txBody>
          <a:bodyPr wrap="none" rtlCol="0">
            <a:spAutoFit/>
          </a:bodyPr>
          <a:lstStyle/>
          <a:p>
            <a:r>
              <a:rPr lang="en-US" sz="3000" dirty="0" smtClean="0"/>
              <a:t>increase</a:t>
            </a:r>
            <a:endParaRPr lang="en-US" sz="3000" dirty="0"/>
          </a:p>
        </p:txBody>
      </p:sp>
      <p:sp>
        <p:nvSpPr>
          <p:cNvPr id="25" name="TextBox 24"/>
          <p:cNvSpPr txBox="1"/>
          <p:nvPr/>
        </p:nvSpPr>
        <p:spPr>
          <a:xfrm>
            <a:off x="4267200" y="4495800"/>
            <a:ext cx="1768754" cy="553998"/>
          </a:xfrm>
          <a:prstGeom prst="rect">
            <a:avLst/>
          </a:prstGeom>
          <a:noFill/>
        </p:spPr>
        <p:txBody>
          <a:bodyPr wrap="none" rtlCol="0">
            <a:spAutoFit/>
          </a:bodyPr>
          <a:lstStyle/>
          <a:p>
            <a:r>
              <a:rPr lang="en-US" sz="3000" b="1" u="sng" dirty="0" smtClean="0"/>
              <a:t>decrease</a:t>
            </a:r>
            <a:endParaRPr lang="en-US" sz="3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Left)">
                                      <p:cBhvr>
                                        <p:cTn id="10" dur="500"/>
                                        <p:tgtEl>
                                          <p:spTgt spid="20"/>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trips(downLef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dissolve">
                                      <p:cBhvr>
                                        <p:cTn id="18" dur="50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par>
                          <p:cTn id="27" fill="hold">
                            <p:stCondLst>
                              <p:cond delay="500"/>
                            </p:stCondLst>
                            <p:childTnLst>
                              <p:par>
                                <p:cTn id="28" presetID="8"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amond(in)">
                                      <p:cBhvr>
                                        <p:cTn id="30" dur="2000"/>
                                        <p:tgtEl>
                                          <p:spTgt spid="12"/>
                                        </p:tgtEl>
                                      </p:cBhvr>
                                    </p:animEffect>
                                  </p:childTnLst>
                                </p:cTn>
                              </p:par>
                              <p:par>
                                <p:cTn id="31" presetID="8"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amond(in)">
                                      <p:cBhvr>
                                        <p:cTn id="33" dur="2000"/>
                                        <p:tgtEl>
                                          <p:spTgt spid="18"/>
                                        </p:tgtEl>
                                      </p:cBhvr>
                                    </p:animEffect>
                                  </p:childTnLst>
                                </p:cTn>
                              </p:par>
                            </p:childTnLst>
                          </p:cTn>
                        </p:par>
                        <p:par>
                          <p:cTn id="34" fill="hold">
                            <p:stCondLst>
                              <p:cond delay="2500"/>
                            </p:stCondLst>
                            <p:childTnLst>
                              <p:par>
                                <p:cTn id="35" presetID="8"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500"/>
                                        <p:tgtEl>
                                          <p:spTgt spid="1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amond(i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strips(downLeft)">
                                      <p:cBhvr>
                                        <p:cTn id="45" dur="500"/>
                                        <p:tgtEl>
                                          <p:spTgt spid="3">
                                            <p:txEl>
                                              <p:pRg st="2" end="2"/>
                                            </p:txEl>
                                          </p:spTgt>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strips(down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dissolve">
                                      <p:cBhvr>
                                        <p:cTn id="53" dur="500"/>
                                        <p:tgtEl>
                                          <p:spTgt spid="2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8" presetClass="entr" presetSubtype="12"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strips(downLeft)">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6" grpId="0"/>
      <p:bldP spid="19" grpId="0" build="allAtOnce"/>
      <p:bldP spid="20" grpId="0"/>
      <p:bldP spid="20" grpId="1"/>
      <p:bldP spid="22" grpId="0"/>
      <p:bldP spid="22" grpId="1"/>
      <p:bldP spid="23" grpId="0" build="allAtOnce"/>
      <p:bldP spid="24" grpId="0"/>
      <p:bldP spid="24" grpId="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normAutofit fontScale="90000"/>
          </a:bodyPr>
          <a:lstStyle/>
          <a:p>
            <a:r>
              <a:rPr lang="en-US" sz="3100" dirty="0" smtClean="0"/>
              <a:t>How patient are you?  How much self-control do you have?  A person’s ability to learn and problem solve is related to the development of these emotional skills.</a:t>
            </a:r>
            <a:r>
              <a:rPr lang="en-US" dirty="0" smtClean="0"/>
              <a:t/>
            </a:r>
            <a:br>
              <a:rPr lang="en-US" dirty="0" smtClean="0"/>
            </a:br>
            <a:endParaRPr lang="en-US" dirty="0"/>
          </a:p>
        </p:txBody>
      </p:sp>
      <p:sp>
        <p:nvSpPr>
          <p:cNvPr id="5" name="Text Placeholder 4"/>
          <p:cNvSpPr>
            <a:spLocks noGrp="1"/>
          </p:cNvSpPr>
          <p:nvPr>
            <p:ph type="body" idx="1"/>
          </p:nvPr>
        </p:nvSpPr>
        <p:spPr>
          <a:xfrm>
            <a:off x="457200" y="152400"/>
            <a:ext cx="4023360" cy="640080"/>
          </a:xfrm>
        </p:spPr>
        <p:txBody>
          <a:bodyPr>
            <a:normAutofit/>
          </a:bodyPr>
          <a:lstStyle/>
          <a:p>
            <a:pPr algn="ctr"/>
            <a:r>
              <a:rPr lang="en-US" sz="2400" b="1" dirty="0" smtClean="0">
                <a:solidFill>
                  <a:schemeClr val="accent5"/>
                </a:solidFill>
              </a:rPr>
              <a:t>DOT to DOT</a:t>
            </a:r>
            <a:endParaRPr lang="en-US" sz="2400" b="1" dirty="0">
              <a:solidFill>
                <a:schemeClr val="accent5"/>
              </a:solidFill>
            </a:endParaRPr>
          </a:p>
        </p:txBody>
      </p:sp>
      <p:sp>
        <p:nvSpPr>
          <p:cNvPr id="6" name="Text Placeholder 5"/>
          <p:cNvSpPr>
            <a:spLocks noGrp="1"/>
          </p:cNvSpPr>
          <p:nvPr>
            <p:ph type="body" sz="half" idx="3"/>
          </p:nvPr>
        </p:nvSpPr>
        <p:spPr>
          <a:xfrm>
            <a:off x="4648200" y="152400"/>
            <a:ext cx="4023360" cy="640080"/>
          </a:xfrm>
        </p:spPr>
        <p:txBody>
          <a:bodyPr>
            <a:normAutofit/>
          </a:bodyPr>
          <a:lstStyle/>
          <a:p>
            <a:pPr algn="ctr"/>
            <a:r>
              <a:rPr lang="en-US" sz="2400" b="1" dirty="0" smtClean="0">
                <a:solidFill>
                  <a:schemeClr val="accent5"/>
                </a:solidFill>
              </a:rPr>
              <a:t>TAG TEAM DOODLE</a:t>
            </a:r>
            <a:endParaRPr lang="en-US" sz="2400" b="1" dirty="0">
              <a:solidFill>
                <a:schemeClr val="accent5"/>
              </a:solidFill>
            </a:endParaRPr>
          </a:p>
        </p:txBody>
      </p:sp>
      <p:sp>
        <p:nvSpPr>
          <p:cNvPr id="3" name="Content Placeholder 2"/>
          <p:cNvSpPr>
            <a:spLocks noGrp="1"/>
          </p:cNvSpPr>
          <p:nvPr>
            <p:ph sz="quarter" idx="2"/>
          </p:nvPr>
        </p:nvSpPr>
        <p:spPr>
          <a:xfrm>
            <a:off x="457200" y="762000"/>
            <a:ext cx="4023360" cy="4114800"/>
          </a:xfrm>
        </p:spPr>
        <p:txBody>
          <a:bodyPr>
            <a:normAutofit/>
          </a:bodyPr>
          <a:lstStyle/>
          <a:p>
            <a:r>
              <a:rPr lang="en-US" dirty="0" smtClean="0"/>
              <a:t>Randomly place at least 20 dots on the whiteboard.</a:t>
            </a:r>
          </a:p>
          <a:p>
            <a:pPr lvl="1"/>
            <a:r>
              <a:rPr lang="en-US" dirty="0" smtClean="0"/>
              <a:t>Can randomly number/letter the innovative dot picture.</a:t>
            </a:r>
          </a:p>
          <a:p>
            <a:r>
              <a:rPr lang="en-US" dirty="0" smtClean="0"/>
              <a:t>Hand it to your table partner to complete your dot-to-dot puzzle.</a:t>
            </a:r>
          </a:p>
          <a:p>
            <a:pPr lvl="1"/>
            <a:r>
              <a:rPr lang="en-US" dirty="0" smtClean="0"/>
              <a:t>Study the finished picture to see what it could be.</a:t>
            </a:r>
            <a:endParaRPr lang="en-US" dirty="0"/>
          </a:p>
        </p:txBody>
      </p:sp>
      <p:sp>
        <p:nvSpPr>
          <p:cNvPr id="7" name="Content Placeholder 6"/>
          <p:cNvSpPr>
            <a:spLocks noGrp="1"/>
          </p:cNvSpPr>
          <p:nvPr>
            <p:ph sz="quarter" idx="4"/>
          </p:nvPr>
        </p:nvSpPr>
        <p:spPr>
          <a:xfrm>
            <a:off x="4648200" y="762000"/>
            <a:ext cx="4023360" cy="4114800"/>
          </a:xfrm>
        </p:spPr>
        <p:txBody>
          <a:bodyPr>
            <a:normAutofit fontScale="92500" lnSpcReduction="10000"/>
          </a:bodyPr>
          <a:lstStyle/>
          <a:p>
            <a:r>
              <a:rPr lang="en-US" dirty="0" smtClean="0"/>
              <a:t>Partner 1 draw a random picture of shapes/lines.</a:t>
            </a:r>
          </a:p>
          <a:p>
            <a:r>
              <a:rPr lang="en-US" dirty="0" smtClean="0"/>
              <a:t>Turn the board ¼ turn and have your table partner add on to this.</a:t>
            </a:r>
          </a:p>
          <a:p>
            <a:r>
              <a:rPr lang="en-US" dirty="0" smtClean="0"/>
              <a:t>Turn the board another ¼ turn and partner 1 add on again.</a:t>
            </a:r>
          </a:p>
          <a:p>
            <a:r>
              <a:rPr lang="en-US" dirty="0" smtClean="0"/>
              <a:t>Continue turning the board and adding on to the picture until both feel that it is complete.</a:t>
            </a:r>
            <a:endParaRPr lang="en-US" dirty="0"/>
          </a:p>
        </p:txBody>
      </p:sp>
      <p:pic>
        <p:nvPicPr>
          <p:cNvPr id="8" name="Picture 7" descr="doodle.jpg"/>
          <p:cNvPicPr>
            <a:picLocks noChangeAspect="1"/>
          </p:cNvPicPr>
          <p:nvPr/>
        </p:nvPicPr>
        <p:blipFill>
          <a:blip r:embed="rId3" cstate="print"/>
          <a:srcRect l="5155" t="12393" r="47680" b="40991"/>
          <a:stretch>
            <a:fillRect/>
          </a:stretch>
        </p:blipFill>
        <p:spPr>
          <a:xfrm rot="5400000">
            <a:off x="6659561" y="4237038"/>
            <a:ext cx="1993527" cy="2663451"/>
          </a:xfrm>
          <a:prstGeom prst="rect">
            <a:avLst/>
          </a:prstGeom>
        </p:spPr>
      </p:pic>
      <p:pic>
        <p:nvPicPr>
          <p:cNvPr id="9" name="Picture 8" descr="dotdot.jpg"/>
          <p:cNvPicPr>
            <a:picLocks noChangeAspect="1"/>
          </p:cNvPicPr>
          <p:nvPr/>
        </p:nvPicPr>
        <p:blipFill>
          <a:blip r:embed="rId4" cstate="print"/>
          <a:srcRect t="1464" r="65476" b="52709"/>
          <a:stretch>
            <a:fillRect/>
          </a:stretch>
        </p:blipFill>
        <p:spPr>
          <a:xfrm rot="16200000">
            <a:off x="1490463" y="3843538"/>
            <a:ext cx="2014691" cy="36240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22" presetClass="exit" presetSubtype="4" fill="hold" grpId="0" nodeType="afterEffect">
                                  <p:stCondLst>
                                    <p:cond delay="0"/>
                                  </p:stCondLst>
                                  <p:childTnLst>
                                    <p:animEffect transition="out" filter="wipe(down)">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ossy.jpg"/>
          <p:cNvPicPr>
            <a:picLocks noGrp="1" noChangeAspect="1"/>
          </p:cNvPicPr>
          <p:nvPr>
            <p:ph idx="1"/>
          </p:nvPr>
        </p:nvPicPr>
        <p:blipFill>
          <a:blip r:embed="rId3" cstate="print"/>
          <a:stretch>
            <a:fillRect/>
          </a:stretch>
        </p:blipFill>
        <p:spPr>
          <a:xfrm>
            <a:off x="0" y="1143000"/>
            <a:ext cx="9144000" cy="3352800"/>
          </a:xfrm>
        </p:spPr>
      </p:pic>
      <p:sp>
        <p:nvSpPr>
          <p:cNvPr id="5" name="TextBox 4"/>
          <p:cNvSpPr txBox="1"/>
          <p:nvPr/>
        </p:nvSpPr>
        <p:spPr>
          <a:xfrm>
            <a:off x="2514600" y="4800600"/>
            <a:ext cx="4952381" cy="646331"/>
          </a:xfrm>
          <a:prstGeom prst="rect">
            <a:avLst/>
          </a:prstGeom>
          <a:noFill/>
        </p:spPr>
        <p:txBody>
          <a:bodyPr wrap="none" rtlCol="0">
            <a:spAutoFit/>
          </a:bodyPr>
          <a:lstStyle/>
          <a:p>
            <a:r>
              <a:rPr lang="en-US" sz="3600" b="1" dirty="0" smtClean="0">
                <a:solidFill>
                  <a:schemeClr val="accent5"/>
                </a:solidFill>
              </a:rPr>
              <a:t>Preschool Social Skills</a:t>
            </a:r>
            <a:endParaRPr lang="en-US" sz="3600" b="1" dirty="0">
              <a:solidFill>
                <a:schemeClr val="accent5"/>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7924800" cy="5486400"/>
          </a:xfrm>
        </p:spPr>
        <p:txBody>
          <a:bodyPr>
            <a:normAutofit fontScale="92500" lnSpcReduction="10000"/>
          </a:bodyPr>
          <a:lstStyle/>
          <a:p>
            <a:pPr hangingPunct="0"/>
            <a:r>
              <a:rPr lang="en-US" b="1" dirty="0" smtClean="0"/>
              <a:t>               </a:t>
            </a:r>
            <a:r>
              <a:rPr lang="en-US" dirty="0" smtClean="0"/>
              <a:t>Preschoolers </a:t>
            </a:r>
            <a:r>
              <a:rPr lang="en-US" dirty="0"/>
              <a:t>are peer oriented.  They are enjoying new social skills and spending more time outside of the home playing with others their age. </a:t>
            </a:r>
          </a:p>
          <a:p>
            <a:pPr hangingPunct="0"/>
            <a:endParaRPr lang="en-US" dirty="0" smtClean="0"/>
          </a:p>
          <a:p>
            <a:pPr hangingPunct="0"/>
            <a:r>
              <a:rPr lang="en-US" b="1" dirty="0" smtClean="0"/>
              <a:t>            </a:t>
            </a:r>
            <a:r>
              <a:rPr lang="en-US" dirty="0" smtClean="0"/>
              <a:t>As </a:t>
            </a:r>
            <a:r>
              <a:rPr lang="en-US" dirty="0"/>
              <a:t>part of their new social skills, a preschooler is more able and willing to share.</a:t>
            </a:r>
          </a:p>
          <a:p>
            <a:pPr hangingPunct="0">
              <a:buNone/>
            </a:pPr>
            <a:r>
              <a:rPr lang="en-US" dirty="0"/>
              <a:t> </a:t>
            </a:r>
          </a:p>
          <a:p>
            <a:pPr hangingPunct="0">
              <a:spcAft>
                <a:spcPts val="1800"/>
              </a:spcAft>
            </a:pPr>
            <a:r>
              <a:rPr lang="en-US" b="1" dirty="0" smtClean="0"/>
              <a:t>            </a:t>
            </a:r>
            <a:r>
              <a:rPr lang="en-US" dirty="0" smtClean="0"/>
              <a:t>Although </a:t>
            </a:r>
            <a:r>
              <a:rPr lang="en-US" dirty="0"/>
              <a:t>preschoolers </a:t>
            </a:r>
            <a:r>
              <a:rPr lang="en-US" dirty="0" smtClean="0"/>
              <a:t>can </a:t>
            </a:r>
            <a:r>
              <a:rPr lang="en-US" dirty="0"/>
              <a:t>engage in solitary, onlooker, and parallel play, their new social skills </a:t>
            </a:r>
            <a:r>
              <a:rPr lang="en-US" dirty="0" smtClean="0"/>
              <a:t>                 allow </a:t>
            </a:r>
            <a:r>
              <a:rPr lang="en-US" dirty="0"/>
              <a:t>them to also participate in </a:t>
            </a:r>
            <a:r>
              <a:rPr lang="en-US" dirty="0" smtClean="0"/>
              <a:t>cooperative </a:t>
            </a:r>
            <a:r>
              <a:rPr lang="en-US" dirty="0"/>
              <a:t>play</a:t>
            </a:r>
            <a:r>
              <a:rPr lang="en-US" dirty="0" smtClean="0"/>
              <a:t>.</a:t>
            </a:r>
            <a:endParaRPr lang="en-US" dirty="0"/>
          </a:p>
        </p:txBody>
      </p:sp>
      <p:cxnSp>
        <p:nvCxnSpPr>
          <p:cNvPr id="4" name="Straight Arrow Connector 3"/>
          <p:cNvCxnSpPr/>
          <p:nvPr/>
        </p:nvCxnSpPr>
        <p:spPr>
          <a:xfrm>
            <a:off x="304800" y="6629400"/>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1143000"/>
            <a:ext cx="762000" cy="369332"/>
          </a:xfrm>
          <a:prstGeom prst="rect">
            <a:avLst/>
          </a:prstGeom>
          <a:noFill/>
        </p:spPr>
        <p:txBody>
          <a:bodyPr wrap="square" rtlCol="0">
            <a:spAutoFit/>
          </a:bodyPr>
          <a:lstStyle/>
          <a:p>
            <a:r>
              <a:rPr lang="en-US" b="1" dirty="0" smtClean="0"/>
              <a:t>Q13</a:t>
            </a:r>
            <a:endParaRPr lang="en-US" b="1" dirty="0"/>
          </a:p>
        </p:txBody>
      </p:sp>
      <p:sp>
        <p:nvSpPr>
          <p:cNvPr id="8" name="TextBox 7"/>
          <p:cNvSpPr txBox="1"/>
          <p:nvPr/>
        </p:nvSpPr>
        <p:spPr>
          <a:xfrm>
            <a:off x="2438400" y="381000"/>
            <a:ext cx="609600" cy="461665"/>
          </a:xfrm>
          <a:prstGeom prst="rect">
            <a:avLst/>
          </a:prstGeom>
          <a:noFill/>
        </p:spPr>
        <p:txBody>
          <a:bodyPr wrap="square" rtlCol="0">
            <a:spAutoFit/>
          </a:bodyPr>
          <a:lstStyle/>
          <a:p>
            <a:r>
              <a:rPr lang="en-US" sz="2400" b="1" dirty="0" smtClean="0"/>
              <a:t>25.</a:t>
            </a:r>
            <a:endParaRPr lang="en-US" sz="2400" b="1" dirty="0"/>
          </a:p>
        </p:txBody>
      </p:sp>
      <p:sp>
        <p:nvSpPr>
          <p:cNvPr id="9" name="TextBox 8"/>
          <p:cNvSpPr txBox="1"/>
          <p:nvPr/>
        </p:nvSpPr>
        <p:spPr>
          <a:xfrm>
            <a:off x="2057400" y="2590800"/>
            <a:ext cx="609600" cy="461665"/>
          </a:xfrm>
          <a:prstGeom prst="rect">
            <a:avLst/>
          </a:prstGeom>
          <a:noFill/>
        </p:spPr>
        <p:txBody>
          <a:bodyPr wrap="square" rtlCol="0">
            <a:spAutoFit/>
          </a:bodyPr>
          <a:lstStyle/>
          <a:p>
            <a:r>
              <a:rPr lang="en-US" sz="2400" b="1" dirty="0" smtClean="0"/>
              <a:t>26.</a:t>
            </a:r>
            <a:endParaRPr lang="en-US" sz="2400" b="1" dirty="0"/>
          </a:p>
        </p:txBody>
      </p:sp>
      <p:sp>
        <p:nvSpPr>
          <p:cNvPr id="10" name="TextBox 9"/>
          <p:cNvSpPr txBox="1"/>
          <p:nvPr/>
        </p:nvSpPr>
        <p:spPr>
          <a:xfrm>
            <a:off x="1981200" y="3962400"/>
            <a:ext cx="609600" cy="461665"/>
          </a:xfrm>
          <a:prstGeom prst="rect">
            <a:avLst/>
          </a:prstGeom>
          <a:noFill/>
        </p:spPr>
        <p:txBody>
          <a:bodyPr wrap="square" rtlCol="0">
            <a:spAutoFit/>
          </a:bodyPr>
          <a:lstStyle/>
          <a:p>
            <a:r>
              <a:rPr lang="en-US" sz="2400" b="1" dirty="0" smtClean="0"/>
              <a:t>27.</a:t>
            </a:r>
            <a:endParaRPr lang="en-US" sz="2400" b="1" dirty="0"/>
          </a:p>
        </p:txBody>
      </p:sp>
      <p:sp>
        <p:nvSpPr>
          <p:cNvPr id="13" name="TextBox 12"/>
          <p:cNvSpPr txBox="1"/>
          <p:nvPr/>
        </p:nvSpPr>
        <p:spPr>
          <a:xfrm>
            <a:off x="1828800" y="304800"/>
            <a:ext cx="372218" cy="584775"/>
          </a:xfrm>
          <a:prstGeom prst="rect">
            <a:avLst/>
          </a:prstGeom>
          <a:noFill/>
        </p:spPr>
        <p:txBody>
          <a:bodyPr wrap="square" rtlCol="0">
            <a:spAutoFit/>
          </a:bodyPr>
          <a:lstStyle/>
          <a:p>
            <a:r>
              <a:rPr lang="en-US" sz="3200" b="1" dirty="0" smtClean="0"/>
              <a:t>T</a:t>
            </a:r>
            <a:endParaRPr lang="en-US" sz="3200" b="1" dirty="0"/>
          </a:p>
        </p:txBody>
      </p:sp>
      <p:sp>
        <p:nvSpPr>
          <p:cNvPr id="14" name="TextBox 13"/>
          <p:cNvSpPr txBox="1"/>
          <p:nvPr/>
        </p:nvSpPr>
        <p:spPr>
          <a:xfrm>
            <a:off x="1447800" y="3962400"/>
            <a:ext cx="372218" cy="584775"/>
          </a:xfrm>
          <a:prstGeom prst="rect">
            <a:avLst/>
          </a:prstGeom>
          <a:noFill/>
        </p:spPr>
        <p:txBody>
          <a:bodyPr wrap="square" rtlCol="0">
            <a:spAutoFit/>
          </a:bodyPr>
          <a:lstStyle/>
          <a:p>
            <a:r>
              <a:rPr lang="en-US" sz="3200" b="1" dirty="0" smtClean="0"/>
              <a:t>F</a:t>
            </a:r>
            <a:endParaRPr lang="en-US" sz="3200" b="1" dirty="0"/>
          </a:p>
        </p:txBody>
      </p:sp>
      <p:sp>
        <p:nvSpPr>
          <p:cNvPr id="15" name="TextBox 14"/>
          <p:cNvSpPr txBox="1"/>
          <p:nvPr/>
        </p:nvSpPr>
        <p:spPr>
          <a:xfrm>
            <a:off x="1600200" y="2514600"/>
            <a:ext cx="372218" cy="584775"/>
          </a:xfrm>
          <a:prstGeom prst="rect">
            <a:avLst/>
          </a:prstGeom>
          <a:noFill/>
        </p:spPr>
        <p:txBody>
          <a:bodyPr wrap="square" rtlCol="0">
            <a:spAutoFit/>
          </a:bodyPr>
          <a:lstStyle/>
          <a:p>
            <a:r>
              <a:rPr lang="en-US" sz="3200" b="1" dirty="0" smtClean="0"/>
              <a:t>T</a:t>
            </a:r>
            <a:endParaRPr lang="en-US" sz="3200" b="1" dirty="0"/>
          </a:p>
        </p:txBody>
      </p:sp>
      <p:sp>
        <p:nvSpPr>
          <p:cNvPr id="17" name="TextBox 16"/>
          <p:cNvSpPr txBox="1"/>
          <p:nvPr/>
        </p:nvSpPr>
        <p:spPr>
          <a:xfrm>
            <a:off x="3200400" y="4724400"/>
            <a:ext cx="1869423" cy="553998"/>
          </a:xfrm>
          <a:prstGeom prst="rect">
            <a:avLst/>
          </a:prstGeom>
          <a:noFill/>
        </p:spPr>
        <p:txBody>
          <a:bodyPr wrap="none" rtlCol="0">
            <a:spAutoFit/>
          </a:bodyPr>
          <a:lstStyle/>
          <a:p>
            <a:r>
              <a:rPr lang="en-US" sz="3000" dirty="0" smtClean="0"/>
              <a:t>still do not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dissolv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dissolv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dissolve">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17"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aring.jpg"/>
          <p:cNvPicPr>
            <a:picLocks noGrp="1" noChangeAspect="1"/>
          </p:cNvPicPr>
          <p:nvPr>
            <p:ph idx="1"/>
          </p:nvPr>
        </p:nvPicPr>
        <p:blipFill>
          <a:blip r:embed="rId3" cstate="print"/>
          <a:stretch>
            <a:fillRect/>
          </a:stretch>
        </p:blipFill>
        <p:spPr>
          <a:xfrm rot="5400000">
            <a:off x="4558139" y="3138061"/>
            <a:ext cx="3623109" cy="3290587"/>
          </a:xfrm>
        </p:spPr>
      </p:pic>
      <p:pic>
        <p:nvPicPr>
          <p:cNvPr id="5" name="Picture 4" descr="scan0031.jpg"/>
          <p:cNvPicPr>
            <a:picLocks noChangeAspect="1"/>
          </p:cNvPicPr>
          <p:nvPr/>
        </p:nvPicPr>
        <p:blipFill>
          <a:blip r:embed="rId4" cstate="print"/>
          <a:stretch>
            <a:fillRect/>
          </a:stretch>
        </p:blipFill>
        <p:spPr>
          <a:xfrm rot="5400000">
            <a:off x="100744" y="327820"/>
            <a:ext cx="3276600" cy="2925760"/>
          </a:xfrm>
          <a:prstGeom prst="rect">
            <a:avLst/>
          </a:prstGeom>
        </p:spPr>
      </p:pic>
      <p:pic>
        <p:nvPicPr>
          <p:cNvPr id="1026" name="Picture 2" descr="E:\Child Development\childdevelopmentscans\scan0030.jpg"/>
          <p:cNvPicPr>
            <a:picLocks noChangeAspect="1" noChangeArrowheads="1"/>
          </p:cNvPicPr>
          <p:nvPr/>
        </p:nvPicPr>
        <p:blipFill>
          <a:blip r:embed="rId5" cstate="print"/>
          <a:srcRect/>
          <a:stretch>
            <a:fillRect/>
          </a:stretch>
        </p:blipFill>
        <p:spPr bwMode="auto">
          <a:xfrm rot="5400000">
            <a:off x="4304420" y="-799220"/>
            <a:ext cx="2592561" cy="4648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28800" y="4876800"/>
            <a:ext cx="7498080" cy="1143000"/>
          </a:xfrm>
        </p:spPr>
        <p:txBody>
          <a:bodyPr>
            <a:normAutofit/>
          </a:bodyPr>
          <a:lstStyle/>
          <a:p>
            <a:r>
              <a:rPr lang="en-US" dirty="0" smtClean="0"/>
              <a:t>Storyteller </a:t>
            </a:r>
            <a:r>
              <a:rPr lang="en-US" sz="2700" dirty="0" smtClean="0"/>
              <a:t>(</a:t>
            </a:r>
            <a:r>
              <a:rPr lang="en-US" sz="2700" dirty="0" err="1" smtClean="0"/>
              <a:t>smatt</a:t>
            </a:r>
            <a:r>
              <a:rPr lang="en-US" sz="2700" dirty="0" smtClean="0"/>
              <a:t> 208)</a:t>
            </a:r>
            <a:endParaRPr lang="en-US" dirty="0"/>
          </a:p>
        </p:txBody>
      </p:sp>
      <p:sp>
        <p:nvSpPr>
          <p:cNvPr id="4" name="Content Placeholder 3"/>
          <p:cNvSpPr txBox="1">
            <a:spLocks noGrp="1"/>
          </p:cNvSpPr>
          <p:nvPr>
            <p:ph idx="1"/>
          </p:nvPr>
        </p:nvSpPr>
        <p:spPr>
          <a:xfrm>
            <a:off x="1219200" y="381000"/>
            <a:ext cx="7498080" cy="2831544"/>
          </a:xfrm>
          <a:prstGeom prst="rect">
            <a:avLst/>
          </a:prstGeom>
          <a:noFill/>
        </p:spPr>
        <p:txBody>
          <a:bodyPr wrap="square" rtlCol="0">
            <a:spAutoFit/>
          </a:bodyPr>
          <a:lstStyle/>
          <a:p>
            <a:pPr lvl="0" hangingPunct="0"/>
            <a:r>
              <a:rPr lang="en-US" sz="2400" b="1" dirty="0" smtClean="0"/>
              <a:t>           </a:t>
            </a:r>
            <a:r>
              <a:rPr lang="en-US" sz="2400" dirty="0" smtClean="0"/>
              <a:t>Preschoolers have a strong sense to            their family and home.  They want to feel important in the family and they enjoy helping. 3-4 year olds may quarrel and bicker with siblings, while 5 year olds tend to play better with and care for siblings.</a:t>
            </a:r>
            <a:r>
              <a:rPr lang="en-US" sz="2400" b="1" dirty="0" smtClean="0"/>
              <a:t>  </a:t>
            </a:r>
            <a:endParaRPr lang="en-US" sz="2400" dirty="0" smtClean="0"/>
          </a:p>
          <a:p>
            <a:endParaRPr lang="en-US" sz="2400" dirty="0" smtClean="0"/>
          </a:p>
          <a:p>
            <a:pPr>
              <a:buNone/>
            </a:pPr>
            <a:endParaRPr lang="en-US" sz="2400" b="1" dirty="0"/>
          </a:p>
        </p:txBody>
      </p:sp>
      <p:sp>
        <p:nvSpPr>
          <p:cNvPr id="5" name="TextBox 4"/>
          <p:cNvSpPr txBox="1"/>
          <p:nvPr/>
        </p:nvSpPr>
        <p:spPr>
          <a:xfrm>
            <a:off x="304800" y="228600"/>
            <a:ext cx="762000" cy="369332"/>
          </a:xfrm>
          <a:prstGeom prst="rect">
            <a:avLst/>
          </a:prstGeom>
          <a:noFill/>
        </p:spPr>
        <p:txBody>
          <a:bodyPr wrap="square" rtlCol="0">
            <a:spAutoFit/>
          </a:bodyPr>
          <a:lstStyle/>
          <a:p>
            <a:r>
              <a:rPr lang="en-US" b="1" dirty="0" smtClean="0"/>
              <a:t>Q14</a:t>
            </a:r>
            <a:endParaRPr lang="en-US" b="1" dirty="0"/>
          </a:p>
        </p:txBody>
      </p:sp>
      <p:cxnSp>
        <p:nvCxnSpPr>
          <p:cNvPr id="6" name="Straight Arrow Connector 5"/>
          <p:cNvCxnSpPr/>
          <p:nvPr/>
        </p:nvCxnSpPr>
        <p:spPr>
          <a:xfrm>
            <a:off x="304800" y="6400800"/>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2" descr="C:\Documents and Settings\stjohnson\Local Settings\Temporary Internet Files\Content.IE5\GJ3DOB1Z\MPj04443740000[1].jpg"/>
          <p:cNvPicPr>
            <a:picLocks noChangeAspect="1" noChangeArrowheads="1"/>
          </p:cNvPicPr>
          <p:nvPr/>
        </p:nvPicPr>
        <p:blipFill>
          <a:blip r:embed="rId3" cstate="print"/>
          <a:srcRect/>
          <a:stretch>
            <a:fillRect/>
          </a:stretch>
        </p:blipFill>
        <p:spPr bwMode="auto">
          <a:xfrm>
            <a:off x="2642202" y="2514600"/>
            <a:ext cx="3893078" cy="2590800"/>
          </a:xfrm>
          <a:prstGeom prst="rect">
            <a:avLst/>
          </a:prstGeom>
          <a:noFill/>
        </p:spPr>
      </p:pic>
      <p:sp>
        <p:nvSpPr>
          <p:cNvPr id="10" name="TextBox 9"/>
          <p:cNvSpPr txBox="1"/>
          <p:nvPr/>
        </p:nvSpPr>
        <p:spPr>
          <a:xfrm>
            <a:off x="1981200" y="381000"/>
            <a:ext cx="609600" cy="461665"/>
          </a:xfrm>
          <a:prstGeom prst="rect">
            <a:avLst/>
          </a:prstGeom>
          <a:noFill/>
        </p:spPr>
        <p:txBody>
          <a:bodyPr wrap="square" rtlCol="0">
            <a:spAutoFit/>
          </a:bodyPr>
          <a:lstStyle/>
          <a:p>
            <a:r>
              <a:rPr lang="en-US" sz="2400" b="1" dirty="0" smtClean="0"/>
              <a:t>28.</a:t>
            </a:r>
            <a:endParaRPr lang="en-US" sz="2400" b="1" dirty="0"/>
          </a:p>
        </p:txBody>
      </p:sp>
      <p:sp>
        <p:nvSpPr>
          <p:cNvPr id="11" name="TextBox 10"/>
          <p:cNvSpPr txBox="1"/>
          <p:nvPr/>
        </p:nvSpPr>
        <p:spPr>
          <a:xfrm>
            <a:off x="1600200" y="304800"/>
            <a:ext cx="372218" cy="584775"/>
          </a:xfrm>
          <a:prstGeom prst="rect">
            <a:avLst/>
          </a:prstGeom>
          <a:noFill/>
        </p:spPr>
        <p:txBody>
          <a:bodyPr wrap="square" rtlCol="0">
            <a:spAutoFit/>
          </a:bodyPr>
          <a:lstStyle/>
          <a:p>
            <a:r>
              <a:rPr lang="en-US" sz="3200" b="1" dirty="0" smtClean="0"/>
              <a:t>F</a:t>
            </a:r>
            <a:endParaRPr lang="en-US" sz="3200" b="1" dirty="0"/>
          </a:p>
        </p:txBody>
      </p:sp>
      <p:sp>
        <p:nvSpPr>
          <p:cNvPr id="12" name="TextBox 11"/>
          <p:cNvSpPr txBox="1"/>
          <p:nvPr/>
        </p:nvSpPr>
        <p:spPr>
          <a:xfrm>
            <a:off x="7086600" y="381000"/>
            <a:ext cx="1929952" cy="461665"/>
          </a:xfrm>
          <a:prstGeom prst="rect">
            <a:avLst/>
          </a:prstGeom>
          <a:noFill/>
        </p:spPr>
        <p:txBody>
          <a:bodyPr wrap="none" rtlCol="0">
            <a:spAutoFit/>
          </a:bodyPr>
          <a:lstStyle/>
          <a:p>
            <a:r>
              <a:rPr lang="en-US" sz="2400" dirty="0" smtClean="0"/>
              <a:t>get away from</a:t>
            </a:r>
            <a:endParaRPr lang="en-US" sz="2400" dirty="0"/>
          </a:p>
        </p:txBody>
      </p:sp>
      <p:sp>
        <p:nvSpPr>
          <p:cNvPr id="13" name="TextBox 12"/>
          <p:cNvSpPr txBox="1"/>
          <p:nvPr/>
        </p:nvSpPr>
        <p:spPr>
          <a:xfrm>
            <a:off x="7086600" y="381000"/>
            <a:ext cx="1247457" cy="461665"/>
          </a:xfrm>
          <a:prstGeom prst="rect">
            <a:avLst/>
          </a:prstGeom>
          <a:noFill/>
        </p:spPr>
        <p:txBody>
          <a:bodyPr wrap="none" rtlCol="0">
            <a:spAutoFit/>
          </a:bodyPr>
          <a:lstStyle/>
          <a:p>
            <a:r>
              <a:rPr lang="en-US" sz="2400" b="1" u="sng" dirty="0" smtClean="0"/>
              <a:t>be with</a:t>
            </a:r>
            <a:endParaRPr 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par>
                                <p:cTn id="21" presetID="9" presetClass="exit" presetSubtype="0" fill="hold" nodeType="with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strips(downLeft)">
                                      <p:cBhvr>
                                        <p:cTn id="31" dur="500"/>
                                        <p:tgtEl>
                                          <p:spTgt spid="4">
                                            <p:txEl>
                                              <p:pRg st="0" end="0"/>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strips(downLeft)">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dissolve">
                                      <p:cBhvr>
                                        <p:cTn id="39" dur="500"/>
                                        <p:tgtEl>
                                          <p:spTgt spid="1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strips(downLeft)">
                                      <p:cBhvr>
                                        <p:cTn id="44" dur="500"/>
                                        <p:tgtEl>
                                          <p:spTgt spid="13">
                                            <p:txEl>
                                              <p:pRg st="0" end="0"/>
                                            </p:txEl>
                                          </p:spTgt>
                                        </p:tgtEl>
                                      </p:cBhvr>
                                    </p:animEffect>
                                  </p:childTnLst>
                                </p:cTn>
                              </p:par>
                              <p:par>
                                <p:cTn id="45" presetID="9" presetClass="exit" presetSubtype="0" fill="hold" grpId="0" nodeType="withEffect">
                                  <p:stCondLst>
                                    <p:cond delay="0"/>
                                  </p:stCondLst>
                                  <p:childTnLst>
                                    <p:animEffect transition="out" filter="dissolve">
                                      <p:cBhvr>
                                        <p:cTn id="46" dur="500"/>
                                        <p:tgtEl>
                                          <p:spTgt spid="12">
                                            <p:txEl>
                                              <p:pRg st="0" end="0"/>
                                            </p:txEl>
                                          </p:spTgt>
                                        </p:tgtEl>
                                      </p:cBhvr>
                                    </p:animEffect>
                                    <p:set>
                                      <p:cBhvr>
                                        <p:cTn id="47"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10" grpId="0"/>
      <p:bldP spid="11" grpId="0" build="allAtOnce"/>
      <p:bldP spid="12" grpId="0" build="allAtOnce"/>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Preschool Social and emotional</a:t>
            </a:r>
            <a:endParaRPr lang="en-US" dirty="0"/>
          </a:p>
        </p:txBody>
      </p:sp>
      <p:sp>
        <p:nvSpPr>
          <p:cNvPr id="3" name="Subtitle 2"/>
          <p:cNvSpPr>
            <a:spLocks noGrp="1"/>
          </p:cNvSpPr>
          <p:nvPr>
            <p:ph type="subTitle" idx="1"/>
          </p:nvPr>
        </p:nvSpPr>
        <p:spPr/>
        <p:txBody>
          <a:bodyPr/>
          <a:lstStyle/>
          <a:p>
            <a:r>
              <a:rPr lang="en-US" dirty="0" smtClean="0"/>
              <a:t>Welcome back to the pre-school conference!</a:t>
            </a:r>
            <a:endParaRPr lang="en-US" dirty="0"/>
          </a:p>
        </p:txBody>
      </p:sp>
      <p:pic>
        <p:nvPicPr>
          <p:cNvPr id="1026" name="Picture 2" descr="C:\Documents and Settings\stjohnson\Local Settings\Temporary Internet Files\Content.IE5\GIDXI4SS\MPj04006520000[1].jpg"/>
          <p:cNvPicPr>
            <a:picLocks noChangeAspect="1" noChangeArrowheads="1"/>
          </p:cNvPicPr>
          <p:nvPr/>
        </p:nvPicPr>
        <p:blipFill>
          <a:blip r:embed="rId3" cstate="print"/>
          <a:srcRect/>
          <a:stretch>
            <a:fillRect/>
          </a:stretch>
        </p:blipFill>
        <p:spPr bwMode="auto">
          <a:xfrm>
            <a:off x="3886200" y="2362200"/>
            <a:ext cx="3169146" cy="3962400"/>
          </a:xfrm>
          <a:prstGeom prst="rect">
            <a:avLst/>
          </a:prstGeom>
          <a:noFill/>
        </p:spPr>
      </p:pic>
      <p:sp>
        <p:nvSpPr>
          <p:cNvPr id="5" name="TextBox 4"/>
          <p:cNvSpPr txBox="1"/>
          <p:nvPr/>
        </p:nvSpPr>
        <p:spPr>
          <a:xfrm>
            <a:off x="4038600" y="6324600"/>
            <a:ext cx="3567002" cy="369332"/>
          </a:xfrm>
          <a:prstGeom prst="rect">
            <a:avLst/>
          </a:prstGeom>
          <a:noFill/>
        </p:spPr>
        <p:txBody>
          <a:bodyPr wrap="none" rtlCol="0">
            <a:spAutoFit/>
          </a:bodyPr>
          <a:lstStyle/>
          <a:p>
            <a:r>
              <a:rPr lang="en-US" b="1" dirty="0" smtClean="0">
                <a:latin typeface="Castellar" pitchFamily="18" charset="0"/>
              </a:rPr>
              <a:t>Dressing a Preschooler</a:t>
            </a:r>
            <a:endParaRPr lang="en-US" b="1" dirty="0">
              <a:latin typeface="Castellar" pitchFamily="18" charset="0"/>
            </a:endParaRPr>
          </a:p>
        </p:txBody>
      </p:sp>
      <p:pic>
        <p:nvPicPr>
          <p:cNvPr id="1027" name="Picture 3" descr="C:\Documents and Settings\stjohnson\Local Settings\Temporary Internet Files\Content.IE5\B6171N6X\MCj02909260000[1].wmf"/>
          <p:cNvPicPr>
            <a:picLocks noChangeAspect="1" noChangeArrowheads="1"/>
          </p:cNvPicPr>
          <p:nvPr/>
        </p:nvPicPr>
        <p:blipFill>
          <a:blip r:embed="rId4" cstate="print"/>
          <a:srcRect/>
          <a:stretch>
            <a:fillRect/>
          </a:stretch>
        </p:blipFill>
        <p:spPr bwMode="auto">
          <a:xfrm rot="600972">
            <a:off x="1031933" y="5342270"/>
            <a:ext cx="1981200" cy="1525132"/>
          </a:xfrm>
          <a:prstGeom prst="rect">
            <a:avLst/>
          </a:prstGeom>
          <a:noFill/>
        </p:spPr>
      </p:pic>
      <p:sp>
        <p:nvSpPr>
          <p:cNvPr id="6" name="TextBox 5"/>
          <p:cNvSpPr txBox="1"/>
          <p:nvPr/>
        </p:nvSpPr>
        <p:spPr>
          <a:xfrm>
            <a:off x="914400" y="5562600"/>
            <a:ext cx="1828800" cy="1015663"/>
          </a:xfrm>
          <a:prstGeom prst="rect">
            <a:avLst/>
          </a:prstGeom>
          <a:noFill/>
        </p:spPr>
        <p:txBody>
          <a:bodyPr wrap="square" rtlCol="0">
            <a:spAutoFit/>
          </a:bodyPr>
          <a:lstStyle/>
          <a:p>
            <a:pPr algn="ctr"/>
            <a:r>
              <a:rPr lang="en-US" sz="2000" b="1" dirty="0" smtClean="0">
                <a:solidFill>
                  <a:schemeClr val="accent3"/>
                </a:solidFill>
                <a:latin typeface="Arial Black" pitchFamily="34" charset="0"/>
              </a:rPr>
              <a:t>Appropriate noun or verb</a:t>
            </a:r>
            <a:endParaRPr lang="en-US" sz="2000" b="1" dirty="0">
              <a:solidFill>
                <a:schemeClr val="accent3"/>
              </a:solidFill>
              <a:latin typeface="Arial Black" pitchFamily="34" charset="0"/>
            </a:endParaRPr>
          </a:p>
        </p:txBody>
      </p:sp>
    </p:spTree>
    <p:extLst>
      <p:ext uri="{BB962C8B-B14F-4D97-AF65-F5344CB8AC3E}">
        <p14:creationId xmlns:p14="http://schemas.microsoft.com/office/powerpoint/2010/main" val="2300589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28600"/>
            <a:ext cx="7498080" cy="5181600"/>
          </a:xfrm>
        </p:spPr>
        <p:txBody>
          <a:bodyPr>
            <a:normAutofit fontScale="85000" lnSpcReduction="10000"/>
          </a:bodyPr>
          <a:lstStyle/>
          <a:p>
            <a:pPr hangingPunct="0"/>
            <a:r>
              <a:rPr lang="en-US" b="1" dirty="0"/>
              <a:t> </a:t>
            </a:r>
            <a:r>
              <a:rPr lang="en-US" b="1" dirty="0" smtClean="0"/>
              <a:t>        </a:t>
            </a:r>
            <a:r>
              <a:rPr lang="en-US" dirty="0" smtClean="0"/>
              <a:t>A</a:t>
            </a:r>
            <a:r>
              <a:rPr lang="en-US" b="1" dirty="0" smtClean="0"/>
              <a:t> </a:t>
            </a:r>
            <a:r>
              <a:rPr lang="en-US" dirty="0" smtClean="0"/>
              <a:t>preschooler </a:t>
            </a:r>
            <a:r>
              <a:rPr lang="en-US" dirty="0"/>
              <a:t>is beginning to </a:t>
            </a:r>
            <a:r>
              <a:rPr lang="en-US" dirty="0" smtClean="0"/>
              <a:t>understand </a:t>
            </a:r>
            <a:r>
              <a:rPr lang="en-US" dirty="0"/>
              <a:t>that it is important to base their behavior on their feelings and beliefs of right and wrong.  This is the concept of  </a:t>
            </a:r>
            <a:r>
              <a:rPr lang="en-US" b="1" dirty="0" smtClean="0"/>
              <a:t>Kohlberg’s theory of </a:t>
            </a:r>
            <a:r>
              <a:rPr lang="en-US" b="1" u="sng" dirty="0" smtClean="0"/>
              <a:t>Moral Development.  </a:t>
            </a:r>
            <a:endParaRPr lang="en-US" dirty="0"/>
          </a:p>
          <a:p>
            <a:pPr hangingPunct="0">
              <a:buNone/>
            </a:pPr>
            <a:endParaRPr lang="en-US" dirty="0"/>
          </a:p>
          <a:p>
            <a:pPr hangingPunct="0"/>
            <a:r>
              <a:rPr lang="en-US" b="1" u="sng" dirty="0"/>
              <a:t>MORAL </a:t>
            </a:r>
            <a:r>
              <a:rPr lang="en-US" b="1" u="sng" dirty="0" smtClean="0"/>
              <a:t>DEVELOPMENT</a:t>
            </a:r>
            <a:endParaRPr lang="en-US" dirty="0"/>
          </a:p>
          <a:p>
            <a:pPr lvl="1" hangingPunct="0"/>
            <a:r>
              <a:rPr lang="en-US" dirty="0" smtClean="0"/>
              <a:t>Identifying </a:t>
            </a:r>
            <a:r>
              <a:rPr lang="en-US" dirty="0"/>
              <a:t>personal values and learning right from </a:t>
            </a:r>
            <a:r>
              <a:rPr lang="en-US" dirty="0" smtClean="0"/>
              <a:t>wrong</a:t>
            </a:r>
          </a:p>
          <a:p>
            <a:pPr lvl="1" hangingPunct="0"/>
            <a:r>
              <a:rPr lang="en-US" dirty="0" smtClean="0"/>
              <a:t>Respecting </a:t>
            </a:r>
            <a:r>
              <a:rPr lang="en-US" dirty="0"/>
              <a:t>human </a:t>
            </a:r>
            <a:r>
              <a:rPr lang="en-US" dirty="0" smtClean="0"/>
              <a:t>rights and behaving </a:t>
            </a:r>
            <a:r>
              <a:rPr lang="en-US" dirty="0"/>
              <a:t>accordingly, </a:t>
            </a:r>
            <a:r>
              <a:rPr lang="en-US" dirty="0" smtClean="0"/>
              <a:t>developing</a:t>
            </a:r>
          </a:p>
          <a:p>
            <a:pPr lvl="1" hangingPunct="0"/>
            <a:r>
              <a:rPr lang="en-US" dirty="0" smtClean="0"/>
              <a:t>Principles </a:t>
            </a:r>
            <a:r>
              <a:rPr lang="en-US" dirty="0"/>
              <a:t>to guide </a:t>
            </a:r>
            <a:r>
              <a:rPr lang="en-US" dirty="0" smtClean="0"/>
              <a:t>behavior and then following these</a:t>
            </a:r>
          </a:p>
          <a:p>
            <a:pPr lvl="1" hangingPunct="0"/>
            <a:r>
              <a:rPr lang="en-US" dirty="0" smtClean="0"/>
              <a:t>Listening </a:t>
            </a:r>
            <a:r>
              <a:rPr lang="en-US" dirty="0"/>
              <a:t>to their conscience</a:t>
            </a:r>
          </a:p>
          <a:p>
            <a:endParaRPr lang="en-US" dirty="0"/>
          </a:p>
        </p:txBody>
      </p:sp>
      <p:sp>
        <p:nvSpPr>
          <p:cNvPr id="4" name="TextBox 3"/>
          <p:cNvSpPr txBox="1"/>
          <p:nvPr/>
        </p:nvSpPr>
        <p:spPr>
          <a:xfrm>
            <a:off x="381000" y="533400"/>
            <a:ext cx="762000" cy="369332"/>
          </a:xfrm>
          <a:prstGeom prst="rect">
            <a:avLst/>
          </a:prstGeom>
          <a:noFill/>
        </p:spPr>
        <p:txBody>
          <a:bodyPr wrap="square" rtlCol="0">
            <a:spAutoFit/>
          </a:bodyPr>
          <a:lstStyle/>
          <a:p>
            <a:r>
              <a:rPr lang="en-US" b="1" dirty="0" smtClean="0"/>
              <a:t>Q15</a:t>
            </a:r>
            <a:endParaRPr lang="en-US" b="1" dirty="0"/>
          </a:p>
        </p:txBody>
      </p:sp>
      <p:sp>
        <p:nvSpPr>
          <p:cNvPr id="6" name="TextBox 5"/>
          <p:cNvSpPr txBox="1"/>
          <p:nvPr/>
        </p:nvSpPr>
        <p:spPr>
          <a:xfrm>
            <a:off x="1752600" y="228600"/>
            <a:ext cx="372218" cy="584775"/>
          </a:xfrm>
          <a:prstGeom prst="rect">
            <a:avLst/>
          </a:prstGeom>
          <a:noFill/>
        </p:spPr>
        <p:txBody>
          <a:bodyPr wrap="square" rtlCol="0">
            <a:spAutoFit/>
          </a:bodyPr>
          <a:lstStyle/>
          <a:p>
            <a:r>
              <a:rPr lang="en-US" sz="3200" b="1" dirty="0" smtClean="0"/>
              <a:t>T</a:t>
            </a:r>
            <a:endParaRPr lang="en-US" sz="3200" b="1" dirty="0"/>
          </a:p>
        </p:txBody>
      </p:sp>
      <p:sp>
        <p:nvSpPr>
          <p:cNvPr id="7" name="TextBox 6"/>
          <p:cNvSpPr txBox="1"/>
          <p:nvPr/>
        </p:nvSpPr>
        <p:spPr>
          <a:xfrm>
            <a:off x="2133600" y="228600"/>
            <a:ext cx="609600" cy="461665"/>
          </a:xfrm>
          <a:prstGeom prst="rect">
            <a:avLst/>
          </a:prstGeom>
          <a:noFill/>
        </p:spPr>
        <p:txBody>
          <a:bodyPr wrap="square" rtlCol="0">
            <a:spAutoFit/>
          </a:bodyPr>
          <a:lstStyle/>
          <a:p>
            <a:r>
              <a:rPr lang="en-US" sz="2400" b="1" dirty="0" smtClean="0"/>
              <a:t>29.</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Left)">
                                      <p:cBhvr>
                                        <p:cTn id="21" dur="500"/>
                                        <p:tgtEl>
                                          <p:spTgt spid="3">
                                            <p:txEl>
                                              <p:pRg st="2" end="2"/>
                                            </p:txEl>
                                          </p:spTgt>
                                        </p:tgtEl>
                                      </p:cBhvr>
                                    </p:animEffect>
                                  </p:childTnLst>
                                </p:cTn>
                              </p:par>
                            </p:childTnLst>
                          </p:cTn>
                        </p:par>
                        <p:par>
                          <p:cTn id="22" fill="hold">
                            <p:stCondLst>
                              <p:cond delay="1000"/>
                            </p:stCondLst>
                            <p:childTnLst>
                              <p:par>
                                <p:cTn id="23" presetID="18" presetClass="entr" presetSubtype="12"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downLeft)">
                                      <p:cBhvr>
                                        <p:cTn id="25" dur="500"/>
                                        <p:tgtEl>
                                          <p:spTgt spid="3">
                                            <p:txEl>
                                              <p:pRg st="3" end="3"/>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trips(downLeft)">
                                      <p:cBhvr>
                                        <p:cTn id="28" dur="500"/>
                                        <p:tgtEl>
                                          <p:spTgt spid="3">
                                            <p:txEl>
                                              <p:pRg st="4" end="4"/>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downLeft)">
                                      <p:cBhvr>
                                        <p:cTn id="31" dur="500"/>
                                        <p:tgtEl>
                                          <p:spTgt spid="3">
                                            <p:txEl>
                                              <p:pRg st="5" end="5"/>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strips(downLeft)">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696200" cy="1143000"/>
          </a:xfrm>
        </p:spPr>
        <p:txBody>
          <a:bodyPr>
            <a:normAutofit fontScale="90000"/>
          </a:bodyPr>
          <a:lstStyle/>
          <a:p>
            <a:r>
              <a:rPr lang="en-US" b="1" dirty="0" smtClean="0"/>
              <a:t>►</a:t>
            </a:r>
            <a:r>
              <a:rPr lang="en-US" dirty="0" smtClean="0"/>
              <a:t> </a:t>
            </a:r>
            <a:r>
              <a:rPr lang="en-US" b="1" dirty="0" smtClean="0"/>
              <a:t>LAWRENCE KOHLBERG Theories of Moral Development</a:t>
            </a:r>
            <a:r>
              <a:rPr lang="en-US" dirty="0" smtClean="0"/>
              <a:t/>
            </a:r>
            <a:br>
              <a:rPr lang="en-US" dirty="0" smtClean="0"/>
            </a:br>
            <a:endParaRPr lang="en-US" dirty="0"/>
          </a:p>
        </p:txBody>
      </p:sp>
      <p:sp>
        <p:nvSpPr>
          <p:cNvPr id="3" name="Content Placeholder 2"/>
          <p:cNvSpPr>
            <a:spLocks noGrp="1"/>
          </p:cNvSpPr>
          <p:nvPr>
            <p:ph idx="1"/>
          </p:nvPr>
        </p:nvSpPr>
        <p:spPr>
          <a:xfrm>
            <a:off x="838200" y="1371600"/>
            <a:ext cx="7772400" cy="5105400"/>
          </a:xfrm>
        </p:spPr>
        <p:txBody>
          <a:bodyPr>
            <a:normAutofit fontScale="62500" lnSpcReduction="20000"/>
          </a:bodyPr>
          <a:lstStyle/>
          <a:p>
            <a:pPr hangingPunct="0">
              <a:buNone/>
            </a:pPr>
            <a:r>
              <a:rPr lang="en-US" b="1" dirty="0" smtClean="0"/>
              <a:t>1</a:t>
            </a:r>
            <a:r>
              <a:rPr lang="en-US" b="1" dirty="0"/>
              <a:t>.  </a:t>
            </a:r>
            <a:r>
              <a:rPr lang="en-US" b="1" dirty="0" err="1"/>
              <a:t>Preconventional</a:t>
            </a:r>
            <a:r>
              <a:rPr lang="en-US" b="1" dirty="0"/>
              <a:t> </a:t>
            </a:r>
            <a:r>
              <a:rPr lang="en-US" dirty="0"/>
              <a:t>	</a:t>
            </a:r>
          </a:p>
          <a:p>
            <a:pPr hangingPunct="0"/>
            <a:r>
              <a:rPr lang="en-US" dirty="0"/>
              <a:t>Children begin life with no sense of right or wrong.</a:t>
            </a:r>
          </a:p>
          <a:p>
            <a:pPr hangingPunct="0"/>
            <a:r>
              <a:rPr lang="en-US" dirty="0"/>
              <a:t>Learn quickly the certain behaviors are punished and others rewarded</a:t>
            </a:r>
          </a:p>
          <a:p>
            <a:pPr hangingPunct="0"/>
            <a:r>
              <a:rPr lang="en-US" dirty="0"/>
              <a:t>Learn to avoid punishment and strive for behavior or acts rewarded</a:t>
            </a:r>
          </a:p>
          <a:p>
            <a:pPr hangingPunct="0">
              <a:buNone/>
            </a:pPr>
            <a:r>
              <a:rPr lang="en-US" dirty="0"/>
              <a:t> </a:t>
            </a:r>
          </a:p>
          <a:p>
            <a:pPr hangingPunct="0">
              <a:buNone/>
            </a:pPr>
            <a:r>
              <a:rPr lang="en-US" b="1" dirty="0" smtClean="0"/>
              <a:t>2.  Conventional </a:t>
            </a:r>
            <a:r>
              <a:rPr lang="en-US" b="1" dirty="0"/>
              <a:t>(about age 9)</a:t>
            </a:r>
          </a:p>
          <a:p>
            <a:pPr hangingPunct="0"/>
            <a:r>
              <a:rPr lang="en-US" dirty="0" smtClean="0"/>
              <a:t>Learn </a:t>
            </a:r>
            <a:r>
              <a:rPr lang="en-US" dirty="0"/>
              <a:t>to behave according to a sense of what others need or want.</a:t>
            </a:r>
          </a:p>
          <a:p>
            <a:pPr hangingPunct="0"/>
            <a:r>
              <a:rPr lang="en-US" dirty="0" smtClean="0"/>
              <a:t>They </a:t>
            </a:r>
            <a:r>
              <a:rPr lang="en-US" dirty="0"/>
              <a:t>follow established rules and respect authority</a:t>
            </a:r>
          </a:p>
          <a:p>
            <a:pPr hangingPunct="0"/>
            <a:r>
              <a:rPr lang="en-US" dirty="0" smtClean="0"/>
              <a:t>Begin </a:t>
            </a:r>
            <a:r>
              <a:rPr lang="en-US" dirty="0"/>
              <a:t>to act in accordance with what is right and wrong.</a:t>
            </a:r>
          </a:p>
          <a:p>
            <a:pPr hangingPunct="0"/>
            <a:endParaRPr lang="en-US" dirty="0"/>
          </a:p>
          <a:p>
            <a:pPr hangingPunct="0">
              <a:buNone/>
            </a:pPr>
            <a:r>
              <a:rPr lang="en-US" b="1" dirty="0" smtClean="0"/>
              <a:t>3.  Post </a:t>
            </a:r>
            <a:r>
              <a:rPr lang="en-US" b="1" dirty="0"/>
              <a:t>Conventional (about age 16)</a:t>
            </a:r>
          </a:p>
          <a:p>
            <a:pPr hangingPunct="0"/>
            <a:r>
              <a:rPr lang="en-US" dirty="0" smtClean="0"/>
              <a:t>Mature </a:t>
            </a:r>
            <a:r>
              <a:rPr lang="en-US" dirty="0"/>
              <a:t>morally.</a:t>
            </a:r>
          </a:p>
          <a:p>
            <a:pPr hangingPunct="0"/>
            <a:r>
              <a:rPr lang="en-US" dirty="0"/>
              <a:t>Respect human rights and develop individual principles to guide their behavior and choices.</a:t>
            </a:r>
          </a:p>
          <a:p>
            <a:pPr hangingPunct="0"/>
            <a:r>
              <a:rPr lang="en-US" dirty="0"/>
              <a:t>Motivation to act a certain way comes from within, not just to follow the rules.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848600" cy="6553200"/>
          </a:xfrm>
        </p:spPr>
        <p:txBody>
          <a:bodyPr>
            <a:normAutofit fontScale="70000" lnSpcReduction="20000"/>
          </a:bodyPr>
          <a:lstStyle/>
          <a:p>
            <a:pPr hangingPunct="0">
              <a:buNone/>
            </a:pPr>
            <a:r>
              <a:rPr lang="en-US" b="1" dirty="0" smtClean="0"/>
              <a:t>                 </a:t>
            </a:r>
            <a:r>
              <a:rPr lang="en-US" dirty="0" smtClean="0"/>
              <a:t>Part </a:t>
            </a:r>
            <a:r>
              <a:rPr lang="en-US" dirty="0"/>
              <a:t>of moral development is learning the difference between truth and lies.  </a:t>
            </a:r>
            <a:r>
              <a:rPr lang="en-US" b="1" dirty="0" smtClean="0"/>
              <a:t>(conscience)  </a:t>
            </a:r>
            <a:r>
              <a:rPr lang="en-US" dirty="0" smtClean="0"/>
              <a:t>They </a:t>
            </a:r>
            <a:r>
              <a:rPr lang="en-US" dirty="0"/>
              <a:t>learn that telling the truth brings trust from others.  Punishment for a lie should not be so severe that a child would rather lie than to accept responsibility for their actions.</a:t>
            </a:r>
          </a:p>
          <a:p>
            <a:pPr hangingPunct="0">
              <a:buNone/>
            </a:pPr>
            <a:r>
              <a:rPr lang="en-US" b="1" dirty="0"/>
              <a:t> </a:t>
            </a:r>
            <a:endParaRPr lang="en-US" dirty="0"/>
          </a:p>
          <a:p>
            <a:pPr hangingPunct="0">
              <a:buNone/>
            </a:pPr>
            <a:r>
              <a:rPr lang="en-US" b="1" dirty="0"/>
              <a:t>►</a:t>
            </a:r>
            <a:r>
              <a:rPr lang="en-US" b="1" dirty="0">
                <a:sym typeface="Wingdings"/>
              </a:rPr>
              <a:t></a:t>
            </a:r>
            <a:r>
              <a:rPr lang="en-US" b="1" dirty="0"/>
              <a:t>A conscience develops from: </a:t>
            </a:r>
            <a:endParaRPr lang="en-US" dirty="0"/>
          </a:p>
          <a:p>
            <a:pPr hangingPunct="0">
              <a:buNone/>
            </a:pPr>
            <a:r>
              <a:rPr lang="en-US" dirty="0"/>
              <a:t>-Rules of behavior learned in early </a:t>
            </a:r>
            <a:r>
              <a:rPr lang="en-US" dirty="0" smtClean="0"/>
              <a:t>childhood.</a:t>
            </a:r>
            <a:endParaRPr lang="en-US" dirty="0"/>
          </a:p>
          <a:p>
            <a:pPr hangingPunct="0">
              <a:buNone/>
            </a:pPr>
            <a:r>
              <a:rPr lang="en-US" dirty="0"/>
              <a:t>-Identifying that some actions make them feel good and other actions make them feel </a:t>
            </a:r>
            <a:r>
              <a:rPr lang="en-US" dirty="0" smtClean="0"/>
              <a:t>bad.</a:t>
            </a:r>
            <a:endParaRPr lang="en-US" dirty="0"/>
          </a:p>
          <a:p>
            <a:pPr hangingPunct="0">
              <a:buNone/>
            </a:pPr>
            <a:r>
              <a:rPr lang="en-US" dirty="0"/>
              <a:t>-Learning that the caregiver smiles, laughs, and praises for some actions and  frowns, lectures, and punishes for others.</a:t>
            </a:r>
          </a:p>
          <a:p>
            <a:pPr hangingPunct="0">
              <a:buNone/>
            </a:pPr>
            <a:r>
              <a:rPr lang="en-US" b="1" dirty="0"/>
              <a:t> </a:t>
            </a:r>
            <a:endParaRPr lang="en-US" dirty="0"/>
          </a:p>
          <a:p>
            <a:pPr hangingPunct="0">
              <a:buNone/>
            </a:pPr>
            <a:r>
              <a:rPr lang="en-US" b="1" dirty="0"/>
              <a:t>►</a:t>
            </a:r>
            <a:r>
              <a:rPr lang="en-US" b="1" dirty="0">
                <a:sym typeface="Wingdings"/>
              </a:rPr>
              <a:t></a:t>
            </a:r>
            <a:r>
              <a:rPr lang="en-US" b="1" dirty="0"/>
              <a:t>The most effective way caregivers can teach moral behavior to children is to:</a:t>
            </a:r>
            <a:endParaRPr lang="en-US" dirty="0"/>
          </a:p>
          <a:p>
            <a:pPr hangingPunct="0">
              <a:buNone/>
            </a:pPr>
            <a:r>
              <a:rPr lang="en-US" b="1" dirty="0" smtClean="0"/>
              <a:t>-</a:t>
            </a:r>
            <a:r>
              <a:rPr lang="en-US" b="1" dirty="0"/>
              <a:t>Set a good </a:t>
            </a:r>
            <a:r>
              <a:rPr lang="en-US" b="1" dirty="0" smtClean="0"/>
              <a:t>example </a:t>
            </a:r>
            <a:endParaRPr lang="en-US" dirty="0"/>
          </a:p>
          <a:p>
            <a:pPr hangingPunct="0">
              <a:buNone/>
            </a:pPr>
            <a:r>
              <a:rPr lang="en-US" dirty="0" smtClean="0"/>
              <a:t>-</a:t>
            </a:r>
            <a:r>
              <a:rPr lang="en-US" dirty="0"/>
              <a:t>Consider the child’s age and abilities </a:t>
            </a:r>
          </a:p>
          <a:p>
            <a:pPr hangingPunct="0">
              <a:buNone/>
            </a:pPr>
            <a:r>
              <a:rPr lang="en-US" dirty="0" smtClean="0"/>
              <a:t>-</a:t>
            </a:r>
            <a:r>
              <a:rPr lang="en-US" dirty="0"/>
              <a:t>Show love and acceptance no matter what</a:t>
            </a:r>
          </a:p>
          <a:p>
            <a:pPr hangingPunct="0">
              <a:buNone/>
            </a:pPr>
            <a:r>
              <a:rPr lang="en-US" dirty="0" smtClean="0"/>
              <a:t>-</a:t>
            </a:r>
            <a:r>
              <a:rPr lang="en-US" dirty="0"/>
              <a:t>Discuss (not lecture) the mistakes in private </a:t>
            </a:r>
          </a:p>
          <a:p>
            <a:pPr hangingPunct="0">
              <a:buNone/>
            </a:pPr>
            <a:r>
              <a:rPr lang="en-US" dirty="0" smtClean="0"/>
              <a:t>- </a:t>
            </a:r>
            <a:r>
              <a:rPr lang="en-US" dirty="0"/>
              <a:t>Remember that learning self-discipline is a </a:t>
            </a:r>
            <a:r>
              <a:rPr lang="en-US" dirty="0" smtClean="0"/>
              <a:t>life-long </a:t>
            </a:r>
            <a:r>
              <a:rPr lang="en-US" dirty="0"/>
              <a:t>process </a:t>
            </a:r>
          </a:p>
          <a:p>
            <a:pPr hangingPunct="0"/>
            <a:endParaRPr lang="en-US" dirty="0"/>
          </a:p>
          <a:p>
            <a:pPr hangingPunct="0">
              <a:buNone/>
            </a:pPr>
            <a:endParaRPr lang="en-US" dirty="0"/>
          </a:p>
        </p:txBody>
      </p:sp>
      <p:sp>
        <p:nvSpPr>
          <p:cNvPr id="5" name="TextBox 4"/>
          <p:cNvSpPr txBox="1"/>
          <p:nvPr/>
        </p:nvSpPr>
        <p:spPr>
          <a:xfrm>
            <a:off x="1752600" y="152400"/>
            <a:ext cx="609600" cy="461665"/>
          </a:xfrm>
          <a:prstGeom prst="rect">
            <a:avLst/>
          </a:prstGeom>
          <a:noFill/>
        </p:spPr>
        <p:txBody>
          <a:bodyPr wrap="square" rtlCol="0">
            <a:spAutoFit/>
          </a:bodyPr>
          <a:lstStyle/>
          <a:p>
            <a:r>
              <a:rPr lang="en-US" sz="2400" b="1" dirty="0" smtClean="0"/>
              <a:t>30.</a:t>
            </a:r>
            <a:endParaRPr lang="en-US" sz="2400" b="1" dirty="0"/>
          </a:p>
        </p:txBody>
      </p:sp>
      <p:sp>
        <p:nvSpPr>
          <p:cNvPr id="7" name="TextBox 6"/>
          <p:cNvSpPr txBox="1"/>
          <p:nvPr/>
        </p:nvSpPr>
        <p:spPr>
          <a:xfrm>
            <a:off x="1295400" y="152400"/>
            <a:ext cx="372218" cy="584775"/>
          </a:xfrm>
          <a:prstGeom prst="rect">
            <a:avLst/>
          </a:prstGeom>
          <a:noFill/>
        </p:spPr>
        <p:txBody>
          <a:bodyPr wrap="square" rtlCol="0">
            <a:spAutoFit/>
          </a:bodyPr>
          <a:lstStyle/>
          <a:p>
            <a:r>
              <a:rPr lang="en-US" sz="3200" b="1" dirty="0" smtClean="0"/>
              <a:t>T</a:t>
            </a:r>
            <a:endParaRPr lang="en-US" sz="3200" b="1" dirty="0"/>
          </a:p>
        </p:txBody>
      </p:sp>
      <p:sp>
        <p:nvSpPr>
          <p:cNvPr id="8" name="TextBox 7"/>
          <p:cNvSpPr txBox="1"/>
          <p:nvPr/>
        </p:nvSpPr>
        <p:spPr>
          <a:xfrm rot="16200000">
            <a:off x="-2969070" y="3197670"/>
            <a:ext cx="6703117"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READ THE SCENARIO in your Study Guide and ANSWER THE QUESTIONS</a:t>
            </a:r>
            <a:endParaRPr lang="en-US"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Left)">
                                      <p:cBhvr>
                                        <p:cTn id="21" dur="500"/>
                                        <p:tgtEl>
                                          <p:spTgt spid="3">
                                            <p:txEl>
                                              <p:pRg st="3" end="3"/>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trips(downLeft)">
                                      <p:cBhvr>
                                        <p:cTn id="24" dur="500"/>
                                        <p:tgtEl>
                                          <p:spTgt spid="3">
                                            <p:txEl>
                                              <p:pRg st="4" end="4"/>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Left)">
                                      <p:cBhvr>
                                        <p:cTn id="32" dur="500"/>
                                        <p:tgtEl>
                                          <p:spTgt spid="3">
                                            <p:txEl>
                                              <p:pRg st="7" end="7"/>
                                            </p:txEl>
                                          </p:spTgt>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trips(downLeft)">
                                      <p:cBhvr>
                                        <p:cTn id="36" dur="500"/>
                                        <p:tgtEl>
                                          <p:spTgt spid="3">
                                            <p:txEl>
                                              <p:pRg st="8" end="8"/>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strips(downLeft)">
                                      <p:cBhvr>
                                        <p:cTn id="39" dur="500"/>
                                        <p:tgtEl>
                                          <p:spTgt spid="3">
                                            <p:txEl>
                                              <p:pRg st="9" end="9"/>
                                            </p:txEl>
                                          </p:spTgt>
                                        </p:tgtEl>
                                      </p:cBhvr>
                                    </p:animEffect>
                                  </p:childTnLst>
                                </p:cTn>
                              </p:par>
                              <p:par>
                                <p:cTn id="40" presetID="18" presetClass="entr" presetSubtype="12"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strips(downLeft)">
                                      <p:cBhvr>
                                        <p:cTn id="42" dur="500"/>
                                        <p:tgtEl>
                                          <p:spTgt spid="3">
                                            <p:txEl>
                                              <p:pRg st="10" end="10"/>
                                            </p:txEl>
                                          </p:spTgt>
                                        </p:tgtEl>
                                      </p:cBhvr>
                                    </p:animEffect>
                                  </p:childTnLst>
                                </p:cTn>
                              </p:par>
                              <p:par>
                                <p:cTn id="43" presetID="18" presetClass="entr" presetSubtype="12"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strips(downLeft)">
                                      <p:cBhvr>
                                        <p:cTn id="45" dur="500"/>
                                        <p:tgtEl>
                                          <p:spTgt spid="3">
                                            <p:txEl>
                                              <p:pRg st="11" end="11"/>
                                            </p:txEl>
                                          </p:spTgt>
                                        </p:tgtEl>
                                      </p:cBhvr>
                                    </p:animEffect>
                                  </p:childTnLst>
                                </p:cTn>
                              </p:par>
                              <p:par>
                                <p:cTn id="46" presetID="18" presetClass="entr" presetSubtype="12"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strips(downLeft)">
                                      <p:cBhvr>
                                        <p:cTn id="48" dur="500"/>
                                        <p:tgtEl>
                                          <p:spTgt spid="3">
                                            <p:txEl>
                                              <p:pRg st="12" end="12"/>
                                            </p:txEl>
                                          </p:spTgt>
                                        </p:tgtEl>
                                      </p:cBhvr>
                                    </p:animEffect>
                                  </p:childTnLst>
                                </p:cTn>
                              </p:par>
                            </p:childTnLst>
                          </p:cTn>
                        </p:par>
                        <p:par>
                          <p:cTn id="49" fill="hold">
                            <p:stCondLst>
                              <p:cond delay="1000"/>
                            </p:stCondLst>
                            <p:childTnLst>
                              <p:par>
                                <p:cTn id="50" presetID="34" presetClass="emph" presetSubtype="0" fill="hold" grpId="0" nodeType="afterEffect">
                                  <p:stCondLst>
                                    <p:cond delay="0"/>
                                  </p:stCondLst>
                                  <p:iterate type="lt">
                                    <p:tmPct val="10000"/>
                                  </p:iterate>
                                  <p:childTnLst>
                                    <p:animMotion origin="layout" path="M 0.0 0.0 L 0.0 -0.07213" pathEditMode="relative" ptsTypes="">
                                      <p:cBhvr>
                                        <p:cTn id="51" dur="2500" accel="50000" decel="50000" autoRev="1" fill="hold">
                                          <p:stCondLst>
                                            <p:cond delay="0"/>
                                          </p:stCondLst>
                                        </p:cTn>
                                        <p:tgtEl>
                                          <p:spTgt spid="8"/>
                                        </p:tgtEl>
                                        <p:attrNameLst>
                                          <p:attrName>ppt_x</p:attrName>
                                          <p:attrName>ppt_y</p:attrName>
                                        </p:attrNameLst>
                                      </p:cBhvr>
                                    </p:animMotion>
                                    <p:animRot by="1500000">
                                      <p:cBhvr>
                                        <p:cTn id="52" dur="1250" fill="hold">
                                          <p:stCondLst>
                                            <p:cond delay="0"/>
                                          </p:stCondLst>
                                        </p:cTn>
                                        <p:tgtEl>
                                          <p:spTgt spid="8"/>
                                        </p:tgtEl>
                                        <p:attrNameLst>
                                          <p:attrName>r</p:attrName>
                                        </p:attrNameLst>
                                      </p:cBhvr>
                                    </p:animRot>
                                    <p:animRot by="-1500000">
                                      <p:cBhvr>
                                        <p:cTn id="53" dur="1250" fill="hold">
                                          <p:stCondLst>
                                            <p:cond delay="1250"/>
                                          </p:stCondLst>
                                        </p:cTn>
                                        <p:tgtEl>
                                          <p:spTgt spid="8"/>
                                        </p:tgtEl>
                                        <p:attrNameLst>
                                          <p:attrName>r</p:attrName>
                                        </p:attrNameLst>
                                      </p:cBhvr>
                                    </p:animRot>
                                    <p:animRot by="-1500000">
                                      <p:cBhvr>
                                        <p:cTn id="54" dur="1250" fill="hold">
                                          <p:stCondLst>
                                            <p:cond delay="2500"/>
                                          </p:stCondLst>
                                        </p:cTn>
                                        <p:tgtEl>
                                          <p:spTgt spid="8"/>
                                        </p:tgtEl>
                                        <p:attrNameLst>
                                          <p:attrName>r</p:attrName>
                                        </p:attrNameLst>
                                      </p:cBhvr>
                                    </p:animRot>
                                    <p:animRot by="1500000">
                                      <p:cBhvr>
                                        <p:cTn id="55" dur="1250" fill="hold">
                                          <p:stCondLst>
                                            <p:cond delay="375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 LABS</a:t>
            </a:r>
            <a:endParaRPr lang="en-US" dirty="0"/>
          </a:p>
        </p:txBody>
      </p:sp>
      <p:sp>
        <p:nvSpPr>
          <p:cNvPr id="3" name="Content Placeholder 2"/>
          <p:cNvSpPr>
            <a:spLocks noGrp="1"/>
          </p:cNvSpPr>
          <p:nvPr>
            <p:ph idx="1"/>
          </p:nvPr>
        </p:nvSpPr>
        <p:spPr/>
        <p:txBody>
          <a:bodyPr/>
          <a:lstStyle/>
          <a:p>
            <a:r>
              <a:rPr lang="en-US" dirty="0" smtClean="0"/>
              <a:t>Finish The </a:t>
            </a:r>
            <a:r>
              <a:rPr lang="en-US" dirty="0" err="1" smtClean="0"/>
              <a:t>Thumbie</a:t>
            </a:r>
            <a:r>
              <a:rPr lang="en-US" dirty="0" smtClean="0"/>
              <a:t> Picture and story = Must Do</a:t>
            </a:r>
          </a:p>
          <a:p>
            <a:pPr lvl="1"/>
            <a:r>
              <a:rPr lang="en-US" dirty="0" smtClean="0"/>
              <a:t>Turn picture and story in with you Empathy Packet. (next Friday)</a:t>
            </a:r>
          </a:p>
          <a:p>
            <a:r>
              <a:rPr lang="en-US" dirty="0" smtClean="0"/>
              <a:t>Do the vocabulary section of your packet. You may work as group or as a table.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#5</a:t>
            </a:r>
            <a:endParaRPr lang="en-US" dirty="0"/>
          </a:p>
        </p:txBody>
      </p:sp>
      <p:sp>
        <p:nvSpPr>
          <p:cNvPr id="3" name="Content Placeholder 2"/>
          <p:cNvSpPr>
            <a:spLocks noGrp="1"/>
          </p:cNvSpPr>
          <p:nvPr>
            <p:ph idx="1"/>
          </p:nvPr>
        </p:nvSpPr>
        <p:spPr/>
        <p:txBody>
          <a:bodyPr/>
          <a:lstStyle/>
          <a:p>
            <a:r>
              <a:rPr lang="en-US" sz="5000" b="1" dirty="0" smtClean="0"/>
              <a:t>Tell about your first day of Kindergarten / school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a:bodyPr>
          <a:lstStyle/>
          <a:p>
            <a:r>
              <a:rPr lang="en-US" sz="3500" b="1" dirty="0" smtClean="0"/>
              <a:t>Today~ Social/Emotional/Cognitive Development</a:t>
            </a:r>
          </a:p>
          <a:p>
            <a:r>
              <a:rPr lang="en-US" sz="3500" b="1" dirty="0" smtClean="0"/>
              <a:t>Friday~ Toddler Empathy Day</a:t>
            </a:r>
          </a:p>
          <a:p>
            <a:r>
              <a:rPr lang="en-US" sz="3500" b="1" dirty="0" smtClean="0"/>
              <a:t>Tuesday~ Unit 2 Study Guide due and Unit 2 Test</a:t>
            </a:r>
            <a:endParaRPr lang="en-US" sz="35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dressing2.jpg"/>
          <p:cNvPicPr>
            <a:picLocks noChangeAspect="1"/>
          </p:cNvPicPr>
          <p:nvPr/>
        </p:nvPicPr>
        <p:blipFill>
          <a:blip r:embed="rId3" cstate="print"/>
          <a:srcRect l="40094" t="5442" r="8255" b="59864"/>
          <a:stretch>
            <a:fillRect/>
          </a:stretch>
        </p:blipFill>
        <p:spPr>
          <a:xfrm rot="10800000">
            <a:off x="0" y="-2"/>
            <a:ext cx="6705600" cy="5124323"/>
          </a:xfrm>
          <a:prstGeom prst="rect">
            <a:avLst/>
          </a:prstGeom>
        </p:spPr>
      </p:pic>
      <p:pic>
        <p:nvPicPr>
          <p:cNvPr id="4" name="Content Placeholder 3" descr="dressing.jpg"/>
          <p:cNvPicPr>
            <a:picLocks noGrp="1" noChangeAspect="1"/>
          </p:cNvPicPr>
          <p:nvPr>
            <p:ph idx="1"/>
          </p:nvPr>
        </p:nvPicPr>
        <p:blipFill>
          <a:blip r:embed="rId4" cstate="print"/>
          <a:srcRect l="5896" t="6272" r="38915" b="81541"/>
          <a:stretch>
            <a:fillRect/>
          </a:stretch>
        </p:blipFill>
        <p:spPr>
          <a:xfrm>
            <a:off x="0" y="4876800"/>
            <a:ext cx="6817893" cy="198120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b="1" dirty="0" smtClean="0"/>
              <a:t>             </a:t>
            </a:r>
            <a:r>
              <a:rPr lang="en-US" sz="3100" b="1" dirty="0" smtClean="0"/>
              <a:t>A caregiver can help the child learn to handle their anger by….</a:t>
            </a:r>
            <a:r>
              <a:rPr lang="en-US" dirty="0" smtClean="0"/>
              <a:t/>
            </a:r>
            <a:br>
              <a:rPr lang="en-US" dirty="0" smtClean="0"/>
            </a:br>
            <a:endParaRPr lang="en-US" dirty="0"/>
          </a:p>
        </p:txBody>
      </p:sp>
      <p:sp>
        <p:nvSpPr>
          <p:cNvPr id="3" name="Content Placeholder 2"/>
          <p:cNvSpPr>
            <a:spLocks noGrp="1"/>
          </p:cNvSpPr>
          <p:nvPr>
            <p:ph idx="1"/>
          </p:nvPr>
        </p:nvSpPr>
        <p:spPr>
          <a:xfrm>
            <a:off x="990600" y="990600"/>
            <a:ext cx="7696200" cy="5486400"/>
          </a:xfrm>
        </p:spPr>
        <p:txBody>
          <a:bodyPr>
            <a:normAutofit fontScale="40000" lnSpcReduction="20000"/>
          </a:bodyPr>
          <a:lstStyle/>
          <a:p>
            <a:pPr hangingPunct="0">
              <a:lnSpc>
                <a:spcPct val="120000"/>
              </a:lnSpc>
              <a:spcBef>
                <a:spcPts val="0"/>
              </a:spcBef>
              <a:spcAft>
                <a:spcPts val="600"/>
              </a:spcAft>
            </a:pPr>
            <a:r>
              <a:rPr lang="en-US" sz="4000" dirty="0" smtClean="0"/>
              <a:t>Being </a:t>
            </a:r>
            <a:r>
              <a:rPr lang="en-US" sz="4000" dirty="0"/>
              <a:t>a good example. </a:t>
            </a:r>
          </a:p>
          <a:p>
            <a:pPr lvl="1" hangingPunct="0">
              <a:lnSpc>
                <a:spcPct val="120000"/>
              </a:lnSpc>
              <a:spcBef>
                <a:spcPts val="0"/>
              </a:spcBef>
              <a:spcAft>
                <a:spcPts val="600"/>
              </a:spcAft>
            </a:pPr>
            <a:r>
              <a:rPr lang="en-US" sz="3600" dirty="0" smtClean="0"/>
              <a:t>The </a:t>
            </a:r>
            <a:r>
              <a:rPr lang="en-US" sz="3600" dirty="0"/>
              <a:t>way a parent expresses their own anger will teach a child how to handle their anger</a:t>
            </a:r>
          </a:p>
          <a:p>
            <a:pPr hangingPunct="0">
              <a:lnSpc>
                <a:spcPct val="120000"/>
              </a:lnSpc>
              <a:spcBef>
                <a:spcPts val="0"/>
              </a:spcBef>
              <a:spcAft>
                <a:spcPts val="600"/>
              </a:spcAft>
            </a:pPr>
            <a:r>
              <a:rPr lang="en-US" sz="4000" dirty="0" smtClean="0"/>
              <a:t>Encourage </a:t>
            </a:r>
            <a:r>
              <a:rPr lang="en-US" sz="4000" dirty="0"/>
              <a:t>the child to talk about the anger instead of holding it in or acting it out.  </a:t>
            </a:r>
          </a:p>
          <a:p>
            <a:pPr hangingPunct="0">
              <a:lnSpc>
                <a:spcPct val="120000"/>
              </a:lnSpc>
              <a:spcBef>
                <a:spcPts val="0"/>
              </a:spcBef>
              <a:spcAft>
                <a:spcPts val="600"/>
              </a:spcAft>
            </a:pPr>
            <a:r>
              <a:rPr lang="en-US" sz="4000" dirty="0" smtClean="0"/>
              <a:t>Encourage </a:t>
            </a:r>
            <a:r>
              <a:rPr lang="en-US" sz="4000" dirty="0"/>
              <a:t>the child to use their words – not their bodies – to express anger</a:t>
            </a:r>
          </a:p>
          <a:p>
            <a:pPr hangingPunct="0">
              <a:lnSpc>
                <a:spcPct val="120000"/>
              </a:lnSpc>
              <a:spcBef>
                <a:spcPts val="0"/>
              </a:spcBef>
              <a:spcAft>
                <a:spcPts val="600"/>
              </a:spcAft>
            </a:pPr>
            <a:r>
              <a:rPr lang="en-US" sz="4000" dirty="0" smtClean="0"/>
              <a:t>Teach </a:t>
            </a:r>
            <a:r>
              <a:rPr lang="en-US" sz="4000" dirty="0"/>
              <a:t>the child self-control early in life before inappropriate expressions of anger  occur and become a habit</a:t>
            </a:r>
          </a:p>
          <a:p>
            <a:pPr hangingPunct="0">
              <a:lnSpc>
                <a:spcPct val="120000"/>
              </a:lnSpc>
              <a:spcBef>
                <a:spcPts val="0"/>
              </a:spcBef>
              <a:spcAft>
                <a:spcPts val="1200"/>
              </a:spcAft>
            </a:pPr>
            <a:r>
              <a:rPr lang="en-US" sz="4000" dirty="0" smtClean="0"/>
              <a:t>Teach </a:t>
            </a:r>
            <a:r>
              <a:rPr lang="en-US" sz="4000" dirty="0"/>
              <a:t>other methods to release anger: hit a pillow, scream into a pillow, exercise</a:t>
            </a:r>
          </a:p>
          <a:p>
            <a:pPr hangingPunct="0">
              <a:lnSpc>
                <a:spcPct val="120000"/>
              </a:lnSpc>
              <a:spcBef>
                <a:spcPts val="0"/>
              </a:spcBef>
              <a:spcAft>
                <a:spcPts val="600"/>
              </a:spcAft>
              <a:buNone/>
            </a:pPr>
            <a:r>
              <a:rPr lang="en-US" sz="4000" b="1" dirty="0" smtClean="0"/>
              <a:t>Caregivers </a:t>
            </a:r>
            <a:r>
              <a:rPr lang="en-US" sz="4000" b="1" dirty="0"/>
              <a:t>realize that:</a:t>
            </a:r>
            <a:endParaRPr lang="en-US" sz="4000" dirty="0"/>
          </a:p>
          <a:p>
            <a:pPr hangingPunct="0">
              <a:lnSpc>
                <a:spcPct val="120000"/>
              </a:lnSpc>
              <a:spcBef>
                <a:spcPts val="0"/>
              </a:spcBef>
              <a:spcAft>
                <a:spcPts val="600"/>
              </a:spcAft>
            </a:pPr>
            <a:r>
              <a:rPr lang="en-US" sz="4000" dirty="0" smtClean="0"/>
              <a:t>The </a:t>
            </a:r>
            <a:r>
              <a:rPr lang="en-US" sz="4000" dirty="0"/>
              <a:t>frequency of anger decreases from age 4-6, but the effects of anger last </a:t>
            </a:r>
            <a:r>
              <a:rPr lang="en-US" sz="4000" dirty="0" smtClean="0"/>
              <a:t>longer.</a:t>
            </a:r>
            <a:endParaRPr lang="en-US" sz="4000" dirty="0"/>
          </a:p>
          <a:p>
            <a:pPr hangingPunct="0">
              <a:lnSpc>
                <a:spcPct val="120000"/>
              </a:lnSpc>
              <a:spcBef>
                <a:spcPts val="0"/>
              </a:spcBef>
              <a:spcAft>
                <a:spcPts val="600"/>
              </a:spcAft>
            </a:pPr>
            <a:r>
              <a:rPr lang="en-US" sz="4000" dirty="0" smtClean="0"/>
              <a:t>Sources </a:t>
            </a:r>
            <a:r>
              <a:rPr lang="en-US" sz="4000" dirty="0"/>
              <a:t>of earlier frustration are eliminated as a child’s skills improve</a:t>
            </a:r>
          </a:p>
          <a:p>
            <a:pPr hangingPunct="0">
              <a:lnSpc>
                <a:spcPct val="120000"/>
              </a:lnSpc>
              <a:spcBef>
                <a:spcPts val="0"/>
              </a:spcBef>
              <a:spcAft>
                <a:spcPts val="600"/>
              </a:spcAft>
            </a:pPr>
            <a:r>
              <a:rPr lang="en-US" sz="4000" dirty="0" smtClean="0"/>
              <a:t>Children </a:t>
            </a:r>
            <a:r>
              <a:rPr lang="en-US" sz="4000" dirty="0"/>
              <a:t>will often take their anger out on a scapegoat – sibling, pet, toy, furniture..</a:t>
            </a:r>
          </a:p>
          <a:p>
            <a:pPr hangingPunct="0">
              <a:lnSpc>
                <a:spcPct val="120000"/>
              </a:lnSpc>
              <a:spcBef>
                <a:spcPts val="0"/>
              </a:spcBef>
              <a:spcAft>
                <a:spcPts val="600"/>
              </a:spcAft>
            </a:pPr>
            <a:r>
              <a:rPr lang="en-US" sz="4000" dirty="0" smtClean="0"/>
              <a:t>Disagreements </a:t>
            </a:r>
            <a:r>
              <a:rPr lang="en-US" sz="4000" dirty="0"/>
              <a:t>are the most common cause of anger </a:t>
            </a:r>
          </a:p>
          <a:p>
            <a:pPr hangingPunct="0">
              <a:lnSpc>
                <a:spcPct val="120000"/>
              </a:lnSpc>
              <a:spcBef>
                <a:spcPts val="0"/>
              </a:spcBef>
              <a:spcAft>
                <a:spcPts val="600"/>
              </a:spcAft>
            </a:pPr>
            <a:r>
              <a:rPr lang="en-US" sz="4000" dirty="0" smtClean="0"/>
              <a:t>A </a:t>
            </a:r>
            <a:r>
              <a:rPr lang="en-US" sz="4000" dirty="0"/>
              <a:t>child’s anger is loud, verbal, they make exaggerated threats, they seek revenge</a:t>
            </a:r>
          </a:p>
          <a:p>
            <a:pPr hangingPunct="0">
              <a:lnSpc>
                <a:spcPct val="120000"/>
              </a:lnSpc>
              <a:spcBef>
                <a:spcPts val="0"/>
              </a:spcBef>
              <a:spcAft>
                <a:spcPts val="600"/>
              </a:spcAft>
            </a:pPr>
            <a:r>
              <a:rPr lang="en-US" sz="4000" dirty="0" smtClean="0"/>
              <a:t>Parents </a:t>
            </a:r>
            <a:r>
              <a:rPr lang="en-US" sz="4000" dirty="0"/>
              <a:t>can be the cause of the anger and the child will want to “punish” the parent</a:t>
            </a:r>
          </a:p>
          <a:p>
            <a:pPr hangingPunct="0">
              <a:lnSpc>
                <a:spcPct val="120000"/>
              </a:lnSpc>
              <a:spcBef>
                <a:spcPts val="0"/>
              </a:spcBef>
              <a:spcAft>
                <a:spcPts val="600"/>
              </a:spcAft>
            </a:pPr>
            <a:r>
              <a:rPr lang="en-US" sz="4000" dirty="0" smtClean="0"/>
              <a:t>A </a:t>
            </a:r>
            <a:r>
              <a:rPr lang="en-US" sz="4000" dirty="0"/>
              <a:t>child’s personality does play a factor on how anger is </a:t>
            </a:r>
            <a:r>
              <a:rPr lang="en-US" sz="4000" dirty="0" smtClean="0"/>
              <a:t>demonstrated</a:t>
            </a:r>
            <a:endParaRPr lang="en-US" dirty="0"/>
          </a:p>
        </p:txBody>
      </p:sp>
      <p:pic>
        <p:nvPicPr>
          <p:cNvPr id="2050" name="Picture 2" descr="C:\Documents and Settings\stjohnson\Local Settings\Temporary Internet Files\Content.IE5\ZOKG8JVM\MCj04405060000[1].wmf"/>
          <p:cNvPicPr>
            <a:picLocks noChangeAspect="1" noChangeArrowheads="1"/>
          </p:cNvPicPr>
          <p:nvPr/>
        </p:nvPicPr>
        <p:blipFill>
          <a:blip r:embed="rId3" cstate="print"/>
          <a:srcRect/>
          <a:stretch>
            <a:fillRect/>
          </a:stretch>
        </p:blipFill>
        <p:spPr bwMode="auto">
          <a:xfrm>
            <a:off x="7889874" y="5410200"/>
            <a:ext cx="1025525" cy="1295400"/>
          </a:xfrm>
          <a:prstGeom prst="rect">
            <a:avLst/>
          </a:prstGeom>
          <a:noFill/>
        </p:spPr>
      </p:pic>
      <p:sp>
        <p:nvSpPr>
          <p:cNvPr id="7" name="TextBox 6"/>
          <p:cNvSpPr txBox="1"/>
          <p:nvPr/>
        </p:nvSpPr>
        <p:spPr>
          <a:xfrm>
            <a:off x="4572000" y="5867400"/>
            <a:ext cx="3326552" cy="369332"/>
          </a:xfrm>
          <a:prstGeom prst="rect">
            <a:avLst/>
          </a:prstGeom>
          <a:noFill/>
        </p:spPr>
        <p:txBody>
          <a:bodyPr wrap="none" rtlCol="0">
            <a:spAutoFit/>
          </a:bodyPr>
          <a:lstStyle/>
          <a:p>
            <a:r>
              <a:rPr lang="en-US" b="1" dirty="0" smtClean="0"/>
              <a:t>If you chance to meet a frown…..</a:t>
            </a:r>
            <a:endParaRPr lang="en-US" b="1" dirty="0"/>
          </a:p>
        </p:txBody>
      </p:sp>
      <p:pic>
        <p:nvPicPr>
          <p:cNvPr id="6" name="Picture 4" descr="C:\Documents and Settings\stjohnson\Local Settings\Temporary Internet Files\Content.IE5\GJ3DOB1Z\MPj04223990000[1].jpg"/>
          <p:cNvPicPr>
            <a:picLocks noChangeAspect="1" noChangeArrowheads="1"/>
          </p:cNvPicPr>
          <p:nvPr/>
        </p:nvPicPr>
        <p:blipFill>
          <a:blip r:embed="rId4" cstate="print"/>
          <a:srcRect/>
          <a:stretch>
            <a:fillRect/>
          </a:stretch>
        </p:blipFill>
        <p:spPr bwMode="auto">
          <a:xfrm>
            <a:off x="1828800" y="5867400"/>
            <a:ext cx="1044475" cy="838200"/>
          </a:xfrm>
          <a:prstGeom prst="rect">
            <a:avLst/>
          </a:prstGeom>
          <a:noFill/>
        </p:spPr>
      </p:pic>
      <p:sp>
        <p:nvSpPr>
          <p:cNvPr id="8" name="TextBox 7"/>
          <p:cNvSpPr txBox="1"/>
          <p:nvPr/>
        </p:nvSpPr>
        <p:spPr>
          <a:xfrm>
            <a:off x="1828800" y="5867400"/>
            <a:ext cx="1044517" cy="276999"/>
          </a:xfrm>
          <a:prstGeom prst="rect">
            <a:avLst/>
          </a:prstGeom>
          <a:noFill/>
        </p:spPr>
        <p:txBody>
          <a:bodyPr wrap="none" rtlCol="0">
            <a:spAutoFit/>
          </a:bodyPr>
          <a:lstStyle/>
          <a:p>
            <a:r>
              <a:rPr lang="en-US" sz="1200" b="1" i="1" dirty="0" smtClean="0">
                <a:solidFill>
                  <a:schemeClr val="tx2"/>
                </a:solidFill>
                <a:latin typeface="Arial Narrow" pitchFamily="34" charset="0"/>
              </a:rPr>
              <a:t>Paper Tear Art</a:t>
            </a:r>
            <a:endParaRPr lang="en-US" sz="1200" b="1" i="1" dirty="0">
              <a:solidFill>
                <a:schemeClr val="tx2"/>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trips(downLeft)">
                                      <p:cBhvr>
                                        <p:cTn id="25" dur="500"/>
                                        <p:tgtEl>
                                          <p:spTgt spid="3">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trips(downLeft)">
                                      <p:cBhvr>
                                        <p:cTn id="28" dur="500"/>
                                        <p:tgtEl>
                                          <p:spTgt spid="3">
                                            <p:txEl>
                                              <p:pRg st="7" end="7"/>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trips(downLeft)">
                                      <p:cBhvr>
                                        <p:cTn id="31" dur="500"/>
                                        <p:tgtEl>
                                          <p:spTgt spid="3">
                                            <p:txEl>
                                              <p:pRg st="8" end="8"/>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strips(downLeft)">
                                      <p:cBhvr>
                                        <p:cTn id="34" dur="500"/>
                                        <p:tgtEl>
                                          <p:spTgt spid="3">
                                            <p:txEl>
                                              <p:pRg st="9" end="9"/>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trips(downLeft)">
                                      <p:cBhvr>
                                        <p:cTn id="37" dur="500"/>
                                        <p:tgtEl>
                                          <p:spTgt spid="3">
                                            <p:txEl>
                                              <p:pRg st="10" end="10"/>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strips(downLeft)">
                                      <p:cBhvr>
                                        <p:cTn id="40" dur="500"/>
                                        <p:tgtEl>
                                          <p:spTgt spid="3">
                                            <p:txEl>
                                              <p:pRg st="11" end="11"/>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strips(downLeft)">
                                      <p:cBhvr>
                                        <p:cTn id="43" dur="500"/>
                                        <p:tgtEl>
                                          <p:spTgt spid="3">
                                            <p:txEl>
                                              <p:pRg st="12" end="12"/>
                                            </p:txEl>
                                          </p:spTgt>
                                        </p:tgtEl>
                                      </p:cBhvr>
                                    </p:animEffect>
                                  </p:childTnLst>
                                </p:cTn>
                              </p:par>
                              <p:par>
                                <p:cTn id="44" presetID="18" presetClass="entr" presetSubtype="12"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strips(downLeft)">
                                      <p:cBhvr>
                                        <p:cTn id="46" dur="500"/>
                                        <p:tgtEl>
                                          <p:spTgt spid="3">
                                            <p:txEl>
                                              <p:pRg st="13" end="13"/>
                                            </p:txEl>
                                          </p:spTgt>
                                        </p:tgtEl>
                                      </p:cBhvr>
                                    </p:animEffect>
                                  </p:childTnLst>
                                </p:cTn>
                              </p:par>
                            </p:childTnLst>
                          </p:cTn>
                        </p:par>
                        <p:par>
                          <p:cTn id="47" fill="hold">
                            <p:stCondLst>
                              <p:cond delay="500"/>
                            </p:stCondLst>
                            <p:childTnLst>
                              <p:par>
                                <p:cTn id="48" presetID="3" presetClass="entr" presetSubtype="1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linds(horizont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 Social/Emotional Dev.</a:t>
            </a:r>
            <a:endParaRPr lang="en-US" dirty="0"/>
          </a:p>
        </p:txBody>
      </p:sp>
      <p:sp>
        <p:nvSpPr>
          <p:cNvPr id="3" name="Content Placeholder 2"/>
          <p:cNvSpPr>
            <a:spLocks noGrp="1"/>
          </p:cNvSpPr>
          <p:nvPr>
            <p:ph sz="quarter" idx="1"/>
          </p:nvPr>
        </p:nvSpPr>
        <p:spPr>
          <a:xfrm>
            <a:off x="457200" y="1600200"/>
            <a:ext cx="7467600" cy="4876800"/>
          </a:xfrm>
        </p:spPr>
        <p:txBody>
          <a:bodyPr>
            <a:normAutofit fontScale="77500" lnSpcReduction="20000"/>
          </a:bodyPr>
          <a:lstStyle/>
          <a:p>
            <a:r>
              <a:rPr lang="en-US" dirty="0" smtClean="0"/>
              <a:t>Emotional and Social Milestones of Preschoolers</a:t>
            </a:r>
          </a:p>
          <a:p>
            <a:pPr lvl="1"/>
            <a:r>
              <a:rPr lang="en-US" dirty="0" smtClean="0"/>
              <a:t>Three Year old</a:t>
            </a:r>
          </a:p>
          <a:p>
            <a:pPr lvl="2"/>
            <a:r>
              <a:rPr lang="en-US" sz="2200" b="1" dirty="0" smtClean="0"/>
              <a:t>Likes to conform,</a:t>
            </a:r>
          </a:p>
          <a:p>
            <a:pPr lvl="2"/>
            <a:r>
              <a:rPr lang="en-US" sz="2200" b="1" dirty="0" smtClean="0"/>
              <a:t>Easy going attitude </a:t>
            </a:r>
          </a:p>
          <a:p>
            <a:pPr lvl="2"/>
            <a:r>
              <a:rPr lang="en-US" sz="2200" b="1" dirty="0" smtClean="0"/>
              <a:t>Not so resistive to change</a:t>
            </a:r>
          </a:p>
          <a:p>
            <a:pPr lvl="2"/>
            <a:r>
              <a:rPr lang="en-US" sz="2200" b="1" dirty="0" smtClean="0"/>
              <a:t>More secure</a:t>
            </a:r>
          </a:p>
          <a:p>
            <a:pPr lvl="2"/>
            <a:r>
              <a:rPr lang="en-US" sz="2200" b="1" dirty="0" smtClean="0"/>
              <a:t>Greater sense of personal identity</a:t>
            </a:r>
          </a:p>
          <a:p>
            <a:pPr lvl="2"/>
            <a:r>
              <a:rPr lang="en-US" sz="2200" b="1" dirty="0" smtClean="0"/>
              <a:t>Beginning to be adventuresome</a:t>
            </a:r>
          </a:p>
          <a:p>
            <a:pPr lvl="2"/>
            <a:r>
              <a:rPr lang="en-US" sz="2200" b="1" dirty="0" smtClean="0"/>
              <a:t>Enjoys music.</a:t>
            </a:r>
          </a:p>
          <a:p>
            <a:pPr lvl="2"/>
            <a:r>
              <a:rPr lang="en-US" sz="2200" b="1" dirty="0" smtClean="0"/>
              <a:t>Parallel play</a:t>
            </a:r>
          </a:p>
          <a:p>
            <a:pPr lvl="2"/>
            <a:r>
              <a:rPr lang="en-US" sz="2200" b="1" dirty="0" smtClean="0"/>
              <a:t>Enjoys being by others</a:t>
            </a:r>
          </a:p>
          <a:p>
            <a:pPr lvl="2"/>
            <a:r>
              <a:rPr lang="en-US" sz="2200" b="1" dirty="0" smtClean="0"/>
              <a:t>Takes turns</a:t>
            </a:r>
          </a:p>
          <a:p>
            <a:pPr lvl="2"/>
            <a:r>
              <a:rPr lang="en-US" sz="2200" b="1" dirty="0" smtClean="0"/>
              <a:t>Knows if he is a boy or girl</a:t>
            </a:r>
          </a:p>
          <a:p>
            <a:pPr lvl="2"/>
            <a:r>
              <a:rPr lang="en-US" sz="2200" b="1" dirty="0" smtClean="0"/>
              <a:t>Enjoys brief group activities requiring no skill</a:t>
            </a:r>
          </a:p>
          <a:p>
            <a:pPr lvl="2"/>
            <a:r>
              <a:rPr lang="en-US" sz="2200" b="1" dirty="0" smtClean="0"/>
              <a:t>Likes to "help" in small ways--responds to verbal guidance </a:t>
            </a: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and Social Milestones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Four year old</a:t>
            </a:r>
          </a:p>
          <a:p>
            <a:pPr lvl="1"/>
            <a:r>
              <a:rPr lang="en-US" sz="2400" b="1" dirty="0" smtClean="0"/>
              <a:t>Seems sure of himself</a:t>
            </a:r>
          </a:p>
          <a:p>
            <a:pPr lvl="1"/>
            <a:r>
              <a:rPr lang="en-US" sz="2400" b="1" dirty="0" smtClean="0"/>
              <a:t>Often negative</a:t>
            </a:r>
          </a:p>
          <a:p>
            <a:pPr lvl="1"/>
            <a:r>
              <a:rPr lang="en-US" sz="2400" b="1" dirty="0" smtClean="0"/>
              <a:t>May be defiant</a:t>
            </a:r>
          </a:p>
          <a:p>
            <a:pPr lvl="1"/>
            <a:r>
              <a:rPr lang="en-US" sz="2400" b="1" dirty="0" smtClean="0"/>
              <a:t>Seems to be testing himself out</a:t>
            </a:r>
          </a:p>
          <a:p>
            <a:pPr lvl="1"/>
            <a:r>
              <a:rPr lang="en-US" sz="2400" b="1" dirty="0" smtClean="0"/>
              <a:t>Needs controlled freedom.</a:t>
            </a:r>
          </a:p>
          <a:p>
            <a:pPr lvl="1"/>
            <a:r>
              <a:rPr lang="en-US" sz="2400" b="1" dirty="0" smtClean="0"/>
              <a:t>Cooperative play</a:t>
            </a:r>
          </a:p>
          <a:p>
            <a:pPr lvl="1"/>
            <a:r>
              <a:rPr lang="en-US" sz="2400" b="1" dirty="0" smtClean="0"/>
              <a:t>Enjoys other children's company</a:t>
            </a:r>
          </a:p>
          <a:p>
            <a:pPr lvl="1"/>
            <a:r>
              <a:rPr lang="en-US" sz="2400" b="1" dirty="0" smtClean="0"/>
              <a:t>Highly social</a:t>
            </a:r>
          </a:p>
          <a:p>
            <a:pPr lvl="1"/>
            <a:r>
              <a:rPr lang="en-US" sz="2400" b="1" dirty="0" smtClean="0"/>
              <a:t>May play loosely organized group games - tag, duck-duck-goose, talkative, versatile.</a:t>
            </a:r>
            <a:br>
              <a:rPr lang="en-US" sz="2400" b="1" dirty="0" smtClean="0"/>
            </a:br>
            <a:endParaRPr lang="en-US" sz="2400" b="1" dirty="0" smtClean="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stjohnson\Local Settings\Temporary Internet Files\Content.IE5\GIDXI4SS\MPj04330910000[1].jpg"/>
          <p:cNvPicPr>
            <a:picLocks noChangeAspect="1" noChangeArrowheads="1"/>
          </p:cNvPicPr>
          <p:nvPr/>
        </p:nvPicPr>
        <p:blipFill>
          <a:blip r:embed="rId3" cstate="print"/>
          <a:srcRect/>
          <a:stretch>
            <a:fillRect/>
          </a:stretch>
        </p:blipFill>
        <p:spPr bwMode="auto">
          <a:xfrm>
            <a:off x="4724400" y="4114800"/>
            <a:ext cx="2895600" cy="1900065"/>
          </a:xfrm>
          <a:prstGeom prst="rect">
            <a:avLst/>
          </a:prstGeom>
          <a:noFill/>
        </p:spPr>
      </p:pic>
      <p:sp>
        <p:nvSpPr>
          <p:cNvPr id="2" name="Title 1"/>
          <p:cNvSpPr>
            <a:spLocks noGrp="1"/>
          </p:cNvSpPr>
          <p:nvPr>
            <p:ph type="title"/>
          </p:nvPr>
        </p:nvSpPr>
        <p:spPr/>
        <p:txBody>
          <a:bodyPr/>
          <a:lstStyle/>
          <a:p>
            <a:r>
              <a:rPr lang="en-US" dirty="0" smtClean="0"/>
              <a:t>   Anger</a:t>
            </a:r>
            <a:endParaRPr lang="en-US" dirty="0"/>
          </a:p>
        </p:txBody>
      </p:sp>
      <p:sp>
        <p:nvSpPr>
          <p:cNvPr id="3" name="Content Placeholder 2"/>
          <p:cNvSpPr>
            <a:spLocks noGrp="1"/>
          </p:cNvSpPr>
          <p:nvPr>
            <p:ph idx="1"/>
          </p:nvPr>
        </p:nvSpPr>
        <p:spPr/>
        <p:txBody>
          <a:bodyPr>
            <a:normAutofit/>
          </a:bodyPr>
          <a:lstStyle/>
          <a:p>
            <a:pPr hangingPunct="0"/>
            <a:endParaRPr lang="en-US" b="1" dirty="0" smtClean="0"/>
          </a:p>
          <a:p>
            <a:pPr hangingPunct="0"/>
            <a:endParaRPr lang="en-US" dirty="0" smtClean="0"/>
          </a:p>
          <a:p>
            <a:pPr hangingPunct="0">
              <a:buNone/>
            </a:pPr>
            <a:r>
              <a:rPr lang="en-US" b="1" dirty="0" smtClean="0"/>
              <a:t> </a:t>
            </a:r>
            <a:endParaRPr lang="en-US" dirty="0" smtClean="0"/>
          </a:p>
          <a:p>
            <a:pPr hangingPunct="0">
              <a:buNone/>
            </a:pPr>
            <a:r>
              <a:rPr lang="en-US" b="1" dirty="0" smtClean="0"/>
              <a:t> </a:t>
            </a:r>
            <a:endParaRPr lang="en-US" dirty="0" smtClean="0"/>
          </a:p>
          <a:p>
            <a:pPr hangingPunct="0">
              <a:buNone/>
            </a:pPr>
            <a:r>
              <a:rPr lang="en-US" b="1" dirty="0" smtClean="0"/>
              <a:t> </a:t>
            </a:r>
            <a:endParaRPr lang="en-US" dirty="0" smtClean="0"/>
          </a:p>
          <a:p>
            <a:pPr hangingPunct="0">
              <a:buNone/>
            </a:pPr>
            <a:r>
              <a:rPr lang="en-US" b="1" dirty="0" smtClean="0"/>
              <a:t> </a:t>
            </a:r>
            <a:endParaRPr lang="en-US" dirty="0" smtClean="0"/>
          </a:p>
          <a:p>
            <a:pPr>
              <a:buNone/>
            </a:pPr>
            <a:endParaRPr lang="en-US" dirty="0"/>
          </a:p>
        </p:txBody>
      </p:sp>
      <p:graphicFrame>
        <p:nvGraphicFramePr>
          <p:cNvPr id="4" name="Table 3"/>
          <p:cNvGraphicFramePr>
            <a:graphicFrameLocks noGrp="1"/>
          </p:cNvGraphicFramePr>
          <p:nvPr/>
        </p:nvGraphicFramePr>
        <p:xfrm>
          <a:off x="1295400" y="1219200"/>
          <a:ext cx="7543800" cy="3022600"/>
        </p:xfrm>
        <a:graphic>
          <a:graphicData uri="http://schemas.openxmlformats.org/drawingml/2006/table">
            <a:tbl>
              <a:tblPr firstRow="1" bandRow="1">
                <a:tableStyleId>{5C22544A-7EE6-4342-B048-85BDC9FD1C3A}</a:tableStyleId>
              </a:tblPr>
              <a:tblGrid>
                <a:gridCol w="3771900"/>
                <a:gridCol w="3771900"/>
              </a:tblGrid>
              <a:tr h="7295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u="sng" dirty="0" smtClean="0"/>
                        <a:t>Three and Four Year Old</a:t>
                      </a:r>
                      <a:endParaRPr lang="en-US" dirty="0" smtClean="0"/>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u="sng" dirty="0" smtClean="0"/>
                        <a:t>Five Year Old</a:t>
                      </a:r>
                      <a:endParaRPr lang="en-US" dirty="0" smtClean="0"/>
                    </a:p>
                    <a:p>
                      <a:pPr algn="ctr"/>
                      <a:endParaRPr lang="en-US" dirty="0"/>
                    </a:p>
                  </a:txBody>
                  <a:tcPr/>
                </a:tc>
              </a:tr>
              <a:tr h="2293007">
                <a:tc>
                  <a:txBody>
                    <a:bodyPr/>
                    <a:lstStyle/>
                    <a:p>
                      <a:pPr hangingPunct="0"/>
                      <a:r>
                        <a:rPr lang="en-US" b="1" dirty="0" smtClean="0"/>
                        <a:t>-Show anger by physically fighting</a:t>
                      </a:r>
                      <a:endParaRPr lang="en-US" dirty="0" smtClean="0"/>
                    </a:p>
                    <a:p>
                      <a:pPr hangingPunct="0"/>
                      <a:r>
                        <a:rPr lang="en-US" b="1" dirty="0" smtClean="0"/>
                        <a:t>-Anger lasts longer than before</a:t>
                      </a:r>
                      <a:endParaRPr lang="en-US" dirty="0" smtClean="0"/>
                    </a:p>
                    <a:p>
                      <a:pPr hangingPunct="0"/>
                      <a:r>
                        <a:rPr lang="en-US" b="1" dirty="0" smtClean="0"/>
                        <a:t>-Often threaten and attempt to </a:t>
                      </a:r>
                    </a:p>
                    <a:p>
                      <a:pPr hangingPunct="0"/>
                      <a:r>
                        <a:rPr lang="en-US" b="1" dirty="0" smtClean="0"/>
                        <a:t>     “get even”</a:t>
                      </a:r>
                      <a:endParaRPr lang="en-US" dirty="0" smtClean="0"/>
                    </a:p>
                    <a:p>
                      <a:endParaRPr lang="en-US" dirty="0"/>
                    </a:p>
                  </a:txBody>
                  <a:tcPr/>
                </a:tc>
                <a:tc>
                  <a:txBody>
                    <a:bodyPr/>
                    <a:lstStyle/>
                    <a:p>
                      <a:pPr hangingPunct="0"/>
                      <a:r>
                        <a:rPr lang="en-US" b="1" dirty="0" smtClean="0"/>
                        <a:t>-More likely to try to hurt other</a:t>
                      </a:r>
                    </a:p>
                    <a:p>
                      <a:pPr hangingPunct="0"/>
                      <a:r>
                        <a:rPr lang="en-US" b="1" dirty="0" smtClean="0"/>
                        <a:t>    children’s feelings rather than</a:t>
                      </a:r>
                    </a:p>
                    <a:p>
                      <a:pPr hangingPunct="0"/>
                      <a:r>
                        <a:rPr lang="en-US" b="1" dirty="0" smtClean="0"/>
                        <a:t>    hurting</a:t>
                      </a:r>
                      <a:r>
                        <a:rPr lang="en-US" b="1" baseline="0" dirty="0" smtClean="0"/>
                        <a:t>  </a:t>
                      </a:r>
                      <a:r>
                        <a:rPr lang="en-US" b="1" dirty="0" smtClean="0"/>
                        <a:t>them physically.</a:t>
                      </a:r>
                      <a:endParaRPr lang="en-US" dirty="0" smtClean="0"/>
                    </a:p>
                    <a:p>
                      <a:pPr hangingPunct="0"/>
                      <a:r>
                        <a:rPr lang="en-US" b="1" dirty="0" smtClean="0"/>
                        <a:t>-Learning that words can sting</a:t>
                      </a:r>
                      <a:endParaRPr lang="en-US" dirty="0" smtClean="0"/>
                    </a:p>
                    <a:p>
                      <a:pPr hangingPunct="0"/>
                      <a:r>
                        <a:rPr lang="en-US" b="1" dirty="0" smtClean="0"/>
                        <a:t>-Begin to tease, insult, nag, and make</a:t>
                      </a:r>
                      <a:r>
                        <a:rPr lang="en-US" b="1" baseline="0" dirty="0" smtClean="0"/>
                        <a:t> </a:t>
                      </a:r>
                      <a:r>
                        <a:rPr lang="en-US" b="1" dirty="0" smtClean="0"/>
                        <a:t>fun of others (gets worse at age 6)</a:t>
                      </a:r>
                      <a:endParaRPr lang="en-US" dirty="0" smtClean="0"/>
                    </a:p>
                    <a:p>
                      <a:endParaRPr lang="en-US" dirty="0"/>
                    </a:p>
                  </a:txBody>
                  <a:tcPr/>
                </a:tc>
              </a:tr>
            </a:tbl>
          </a:graphicData>
        </a:graphic>
      </p:graphicFrame>
      <p:sp>
        <p:nvSpPr>
          <p:cNvPr id="5" name="TextBox 4"/>
          <p:cNvSpPr txBox="1"/>
          <p:nvPr/>
        </p:nvSpPr>
        <p:spPr>
          <a:xfrm>
            <a:off x="457200" y="762000"/>
            <a:ext cx="513282" cy="369332"/>
          </a:xfrm>
          <a:prstGeom prst="rect">
            <a:avLst/>
          </a:prstGeom>
          <a:noFill/>
        </p:spPr>
        <p:txBody>
          <a:bodyPr wrap="none" rtlCol="0">
            <a:spAutoFit/>
          </a:bodyPr>
          <a:lstStyle/>
          <a:p>
            <a:r>
              <a:rPr lang="en-US" b="1" dirty="0" smtClean="0"/>
              <a:t>Q8</a:t>
            </a:r>
            <a:endParaRPr lang="en-US" b="1" dirty="0"/>
          </a:p>
        </p:txBody>
      </p:sp>
      <p:sp>
        <p:nvSpPr>
          <p:cNvPr id="6" name="TextBox 5"/>
          <p:cNvSpPr txBox="1"/>
          <p:nvPr/>
        </p:nvSpPr>
        <p:spPr>
          <a:xfrm>
            <a:off x="1066800" y="533400"/>
            <a:ext cx="747320" cy="646331"/>
          </a:xfrm>
          <a:prstGeom prst="rect">
            <a:avLst/>
          </a:prstGeom>
          <a:noFill/>
        </p:spPr>
        <p:txBody>
          <a:bodyPr wrap="none" rtlCol="0">
            <a:spAutoFit/>
          </a:bodyPr>
          <a:lstStyle/>
          <a:p>
            <a:r>
              <a:rPr lang="en-US" sz="3600" dirty="0" smtClean="0"/>
              <a:t>18.</a:t>
            </a:r>
            <a:endParaRPr lang="en-US" sz="3600" dirty="0"/>
          </a:p>
        </p:txBody>
      </p:sp>
      <p:cxnSp>
        <p:nvCxnSpPr>
          <p:cNvPr id="8" name="Straight Arrow Connector 7"/>
          <p:cNvCxnSpPr/>
          <p:nvPr/>
        </p:nvCxnSpPr>
        <p:spPr>
          <a:xfrm>
            <a:off x="228600" y="6477000"/>
            <a:ext cx="190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67200" y="5943600"/>
            <a:ext cx="2884700" cy="461665"/>
          </a:xfrm>
          <a:prstGeom prst="rect">
            <a:avLst/>
          </a:prstGeom>
          <a:noFill/>
        </p:spPr>
        <p:txBody>
          <a:bodyPr wrap="none" rtlCol="0">
            <a:spAutoFit/>
          </a:bodyPr>
          <a:lstStyle/>
          <a:p>
            <a:r>
              <a:rPr lang="en-US" sz="2400" b="1" dirty="0" smtClean="0"/>
              <a:t>Sticks and stones…….</a:t>
            </a:r>
            <a:endParaRPr lang="en-US" sz="2400" b="1" dirty="0"/>
          </a:p>
        </p:txBody>
      </p:sp>
      <p:pic>
        <p:nvPicPr>
          <p:cNvPr id="1028" name="Picture 4" descr="C:\Documents and Settings\stjohnson\Local Settings\Temporary Internet Files\Content.IE5\GJ3DOB1Z\MCSY00606_0000[1].wmf"/>
          <p:cNvPicPr>
            <a:picLocks noChangeAspect="1" noChangeArrowheads="1"/>
          </p:cNvPicPr>
          <p:nvPr/>
        </p:nvPicPr>
        <p:blipFill>
          <a:blip r:embed="rId4" cstate="print"/>
          <a:srcRect/>
          <a:stretch>
            <a:fillRect/>
          </a:stretch>
        </p:blipFill>
        <p:spPr bwMode="auto">
          <a:xfrm>
            <a:off x="3657600" y="4267200"/>
            <a:ext cx="1694383" cy="14538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p:cTn id="11" dur="5000" fill="hold"/>
                                        <p:tgtEl>
                                          <p:spTgt spid="1030"/>
                                        </p:tgtEl>
                                        <p:attrNameLst>
                                          <p:attrName>ppt_w</p:attrName>
                                        </p:attrNameLst>
                                      </p:cBhvr>
                                      <p:tavLst>
                                        <p:tav tm="0">
                                          <p:val>
                                            <p:strVal val="#ppt_w+.3"/>
                                          </p:val>
                                        </p:tav>
                                        <p:tav tm="100000">
                                          <p:val>
                                            <p:strVal val="#ppt_w"/>
                                          </p:val>
                                        </p:tav>
                                      </p:tavLst>
                                    </p:anim>
                                    <p:anim calcmode="lin" valueType="num">
                                      <p:cBhvr>
                                        <p:cTn id="12" dur="5000" fill="hold"/>
                                        <p:tgtEl>
                                          <p:spTgt spid="1030"/>
                                        </p:tgtEl>
                                        <p:attrNameLst>
                                          <p:attrName>ppt_h</p:attrName>
                                        </p:attrNameLst>
                                      </p:cBhvr>
                                      <p:tavLst>
                                        <p:tav tm="0">
                                          <p:val>
                                            <p:strVal val="#ppt_h"/>
                                          </p:val>
                                        </p:tav>
                                        <p:tav tm="100000">
                                          <p:val>
                                            <p:strVal val="#ppt_h"/>
                                          </p:val>
                                        </p:tav>
                                      </p:tavLst>
                                    </p:anim>
                                    <p:animEffect transition="in" filter="fade">
                                      <p:cBhvr>
                                        <p:cTn id="13" dur="5000"/>
                                        <p:tgtEl>
                                          <p:spTgt spid="1030"/>
                                        </p:tgtEl>
                                      </p:cBhvr>
                                    </p:animEffect>
                                  </p:childTnLst>
                                </p:cTn>
                              </p:par>
                            </p:childTnLst>
                          </p:cTn>
                        </p:par>
                        <p:par>
                          <p:cTn id="14" fill="hold">
                            <p:stCondLst>
                              <p:cond delay="5500"/>
                            </p:stCondLst>
                            <p:childTnLst>
                              <p:par>
                                <p:cTn id="15" presetID="50" presetClass="entr" presetSubtype="0" decel="100000"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0" fill="hold"/>
                                        <p:tgtEl>
                                          <p:spTgt spid="1028"/>
                                        </p:tgtEl>
                                        <p:attrNameLst>
                                          <p:attrName>ppt_w</p:attrName>
                                        </p:attrNameLst>
                                      </p:cBhvr>
                                      <p:tavLst>
                                        <p:tav tm="0">
                                          <p:val>
                                            <p:strVal val="#ppt_w+.3"/>
                                          </p:val>
                                        </p:tav>
                                        <p:tav tm="100000">
                                          <p:val>
                                            <p:strVal val="#ppt_w"/>
                                          </p:val>
                                        </p:tav>
                                      </p:tavLst>
                                    </p:anim>
                                    <p:anim calcmode="lin" valueType="num">
                                      <p:cBhvr>
                                        <p:cTn id="18" dur="5000" fill="hold"/>
                                        <p:tgtEl>
                                          <p:spTgt spid="1028"/>
                                        </p:tgtEl>
                                        <p:attrNameLst>
                                          <p:attrName>ppt_h</p:attrName>
                                        </p:attrNameLst>
                                      </p:cBhvr>
                                      <p:tavLst>
                                        <p:tav tm="0">
                                          <p:val>
                                            <p:strVal val="#ppt_h"/>
                                          </p:val>
                                        </p:tav>
                                        <p:tav tm="100000">
                                          <p:val>
                                            <p:strVal val="#ppt_h"/>
                                          </p:val>
                                        </p:tav>
                                      </p:tavLst>
                                    </p:anim>
                                    <p:animEffect transition="in" filter="fade">
                                      <p:cBhvr>
                                        <p:cTn id="19" dur="5000"/>
                                        <p:tgtEl>
                                          <p:spTgt spid="1028"/>
                                        </p:tgtEl>
                                      </p:cBhvr>
                                    </p:animEffect>
                                  </p:childTnLst>
                                </p:cTn>
                              </p:par>
                            </p:childTnLst>
                          </p:cTn>
                        </p:par>
                        <p:par>
                          <p:cTn id="20" fill="hold">
                            <p:stCondLst>
                              <p:cond delay="10500"/>
                            </p:stCondLst>
                            <p:childTnLst>
                              <p:par>
                                <p:cTn id="21" presetID="50" presetClass="entr" presetSubtype="0" decel="10000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0" fill="hold"/>
                                        <p:tgtEl>
                                          <p:spTgt spid="15"/>
                                        </p:tgtEl>
                                        <p:attrNameLst>
                                          <p:attrName>ppt_w</p:attrName>
                                        </p:attrNameLst>
                                      </p:cBhvr>
                                      <p:tavLst>
                                        <p:tav tm="0">
                                          <p:val>
                                            <p:strVal val="#ppt_w+.3"/>
                                          </p:val>
                                        </p:tav>
                                        <p:tav tm="100000">
                                          <p:val>
                                            <p:strVal val="#ppt_w"/>
                                          </p:val>
                                        </p:tav>
                                      </p:tavLst>
                                    </p:anim>
                                    <p:anim calcmode="lin" valueType="num">
                                      <p:cBhvr>
                                        <p:cTn id="24" dur="5000" fill="hold"/>
                                        <p:tgtEl>
                                          <p:spTgt spid="15"/>
                                        </p:tgtEl>
                                        <p:attrNameLst>
                                          <p:attrName>ppt_h</p:attrName>
                                        </p:attrNameLst>
                                      </p:cBhvr>
                                      <p:tavLst>
                                        <p:tav tm="0">
                                          <p:val>
                                            <p:strVal val="#ppt_h"/>
                                          </p:val>
                                        </p:tav>
                                        <p:tav tm="100000">
                                          <p:val>
                                            <p:strVal val="#ppt_h"/>
                                          </p:val>
                                        </p:tav>
                                      </p:tavLst>
                                    </p:anim>
                                    <p:animEffect transition="in" filter="fade">
                                      <p:cBhvr>
                                        <p:cTn id="25"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fontScale="90000"/>
          </a:bodyPr>
          <a:lstStyle/>
          <a:p>
            <a:r>
              <a:rPr lang="en-US" dirty="0" smtClean="0"/>
              <a:t>Preoperational Cognitive Development Terms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b="1" dirty="0" smtClean="0"/>
              <a:t>SORTING</a:t>
            </a:r>
            <a:r>
              <a:rPr lang="en-US" dirty="0" smtClean="0"/>
              <a:t>~ Household objects such as buttons, silverware, game pieces, peg board pieces. color chips, blocks with different shapes, blocks made out of different materials. </a:t>
            </a:r>
          </a:p>
          <a:p>
            <a:r>
              <a:rPr lang="en-US" b="1" dirty="0" smtClean="0"/>
              <a:t>CLASSIFYING</a:t>
            </a:r>
            <a:r>
              <a:rPr lang="en-US" dirty="0" smtClean="0"/>
              <a:t>: Natural objects such as boys/girls, car/trucks, dolls or people by hair color, big/little. tall/short, zoo animals/farm animals.</a:t>
            </a:r>
          </a:p>
          <a:p>
            <a:r>
              <a:rPr lang="en-US" b="1" dirty="0" smtClean="0"/>
              <a:t>SERATION</a:t>
            </a:r>
            <a:r>
              <a:rPr lang="en-US" dirty="0" smtClean="0"/>
              <a:t>: Line up the class members according to height. Have a pile of rocks and have the children line them up according to the weight of each rock.  Stories such as "Goldilocks and the Three Bears" and "Three Billy Goats Gruff" include differences in characters such as young/old, big/little.</a:t>
            </a:r>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4068</TotalTime>
  <Words>1773</Words>
  <Application>Microsoft Office PowerPoint</Application>
  <PresentationFormat>On-screen Show (4:3)</PresentationFormat>
  <Paragraphs>249</Paragraphs>
  <Slides>24</Slides>
  <Notes>23</Notes>
  <HiddenSlides>5</HiddenSlides>
  <MMClips>1</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Solstice</vt:lpstr>
      <vt:lpstr>Office Theme</vt:lpstr>
      <vt:lpstr>Reality Baby</vt:lpstr>
      <vt:lpstr>Preschool Social and emotional</vt:lpstr>
      <vt:lpstr>Schedule</vt:lpstr>
      <vt:lpstr>PowerPoint Presentation</vt:lpstr>
      <vt:lpstr>             A caregiver can help the child learn to handle their anger by…. </vt:lpstr>
      <vt:lpstr>Preschool Social/Emotional Dev.</vt:lpstr>
      <vt:lpstr>Emotional and Social Milestones</vt:lpstr>
      <vt:lpstr>   Anger</vt:lpstr>
      <vt:lpstr>Preoperational Cognitive Development Terms</vt:lpstr>
      <vt:lpstr>PowerPoint Presentation</vt:lpstr>
      <vt:lpstr>. </vt:lpstr>
      <vt:lpstr>Magic Chair</vt:lpstr>
      <vt:lpstr>PowerPoint Presentation</vt:lpstr>
      <vt:lpstr>PowerPoint Presentation</vt:lpstr>
      <vt:lpstr>How patient are you?  How much self-control do you have?  A person’s ability to learn and problem solve is related to the development of these emotional skills. </vt:lpstr>
      <vt:lpstr>PowerPoint Presentation</vt:lpstr>
      <vt:lpstr>PowerPoint Presentation</vt:lpstr>
      <vt:lpstr>PowerPoint Presentation</vt:lpstr>
      <vt:lpstr>Storyteller (smatt 208)</vt:lpstr>
      <vt:lpstr>PowerPoint Presentation</vt:lpstr>
      <vt:lpstr>► LAWRENCE KOHLBERG Theories of Moral Development </vt:lpstr>
      <vt:lpstr>PowerPoint Presentation</vt:lpstr>
      <vt:lpstr>PRESCHOOL LABS</vt:lpstr>
      <vt:lpstr>Reflection #5</vt:lpstr>
    </vt:vector>
  </TitlesOfParts>
  <Company>Weber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Social and emotional</dc:title>
  <dc:creator>User</dc:creator>
  <cp:lastModifiedBy>tierra.davis</cp:lastModifiedBy>
  <cp:revision>136</cp:revision>
  <dcterms:created xsi:type="dcterms:W3CDTF">2009-11-20T14:10:53Z</dcterms:created>
  <dcterms:modified xsi:type="dcterms:W3CDTF">2018-10-03T19:11:02Z</dcterms:modified>
</cp:coreProperties>
</file>