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4" r:id="rId1"/>
  </p:sldMasterIdLst>
  <p:notesMasterIdLst>
    <p:notesMasterId r:id="rId23"/>
  </p:notesMasterIdLst>
  <p:handoutMasterIdLst>
    <p:handoutMasterId r:id="rId24"/>
  </p:handoutMasterIdLst>
  <p:sldIdLst>
    <p:sldId id="282" r:id="rId2"/>
    <p:sldId id="283" r:id="rId3"/>
    <p:sldId id="284" r:id="rId4"/>
    <p:sldId id="286" r:id="rId5"/>
    <p:sldId id="287" r:id="rId6"/>
    <p:sldId id="304" r:id="rId7"/>
    <p:sldId id="292" r:id="rId8"/>
    <p:sldId id="303" r:id="rId9"/>
    <p:sldId id="294" r:id="rId10"/>
    <p:sldId id="295" r:id="rId11"/>
    <p:sldId id="290" r:id="rId12"/>
    <p:sldId id="291" r:id="rId13"/>
    <p:sldId id="313" r:id="rId14"/>
    <p:sldId id="298" r:id="rId15"/>
    <p:sldId id="299" r:id="rId16"/>
    <p:sldId id="300" r:id="rId17"/>
    <p:sldId id="301" r:id="rId18"/>
    <p:sldId id="311" r:id="rId19"/>
    <p:sldId id="312" r:id="rId20"/>
    <p:sldId id="309" r:id="rId21"/>
    <p:sldId id="310" r:id="rId22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FB4"/>
    <a:srgbClr val="4374BB"/>
    <a:srgbClr val="3378CB"/>
    <a:srgbClr val="3366CC"/>
    <a:srgbClr val="91E5E3"/>
    <a:srgbClr val="9D8D65"/>
    <a:srgbClr val="CC0000"/>
    <a:srgbClr val="ADA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70" autoAdjust="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9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680475-D080-433C-AB06-E66EA4B5D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27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55834D-EB96-4497-AB8E-6C52C58487E4}" type="datetimeFigureOut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6125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30700"/>
            <a:ext cx="5486400" cy="410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981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981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F31C35-C407-4D8B-8AFC-85349DAF3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05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C689EA-E2AF-4133-BD04-1D0B33C8C97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ADB8FB-4375-496D-BB15-065BE6EBDF82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9206F9-55EF-4DA7-B41D-8C1A98E0805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80D02B-9528-4708-BFF2-4302A3BE935A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8011AE-C87E-4CD7-8DF9-437AAEC66742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FDF695-C313-4045-9747-DA09C65DD5AF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4CBCC8-2E0F-48E8-92AB-58F7EDAA88E4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006DA1-0EBC-4A7B-B248-51A2C50904CD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FA2283-F1BB-4DC1-B47E-D355AA16C588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031B0E-7169-4900-8E7C-0954F020AB77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E3A299-398B-42F5-9C78-311E795D15ED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00BFBC-9E0D-4DC7-8842-9418FE49B52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63AD67-CE7C-45EF-AAC9-10070624469A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97AA0D-5B55-4DCE-AFAF-47B982EC860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6C62D-A622-464F-A954-2479A298519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953661-826F-4D52-A94B-D8D5987D98EA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1497FE-DB15-4861-8D7A-83DE9B3BDA22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02C110-8E0A-4AAD-9726-445A26CFF0CB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BE2B9B-168F-40EB-BBF5-3A700330C3A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F78DD9-B262-4933-9CB4-3D4C15AD932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l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>
            <a:outerShdw dist="28398" dir="3806097" algn="ctr" rotWithShape="0">
              <a:schemeClr val="bg2"/>
            </a:outerShdw>
          </a:effectLst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6400800" cy="1295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CB255-41CE-4044-82C7-01305E2C4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F4FBE-AACE-478D-8229-A557C85A5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B53F9-890D-468E-A907-517E8C459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9215-397F-48A3-81F1-1DF7FEADE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88700-3048-4DB6-8649-CE285D41D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0A261-E9FC-4845-BA35-80C9F4892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67C53-86D1-4F65-A888-5F14EDA10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3FB56-4588-4D0D-B213-164D5BF13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814DE-B798-4AB9-9163-B0D9B657B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7FDC3-64F2-498E-B377-187C626AA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E979A-B201-4975-A684-D552F2DE0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89388-D626-4D58-A0E0-57F8E54B7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05EF9-E3E2-421C-9E33-D0F043F55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F524CAE0-E237-4A7E-B250-EDC1107E3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smtClean="0"/>
              <a:t>VEGETABLES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5800" y="1295400"/>
            <a:ext cx="3810000" cy="1981200"/>
          </a:xfrm>
        </p:spPr>
        <p:txBody>
          <a:bodyPr/>
          <a:lstStyle/>
          <a:p>
            <a:pPr eaLnBrk="1" hangingPunct="1"/>
            <a:r>
              <a:rPr lang="en-US" sz="2400" b="1" smtClean="0"/>
              <a:t>Mustard</a:t>
            </a:r>
          </a:p>
        </p:txBody>
      </p:sp>
      <p:sp>
        <p:nvSpPr>
          <p:cNvPr id="39939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1295400"/>
            <a:ext cx="3810000" cy="1981200"/>
          </a:xfrm>
        </p:spPr>
        <p:txBody>
          <a:bodyPr/>
          <a:lstStyle/>
          <a:p>
            <a:pPr eaLnBrk="1" hangingPunct="1"/>
            <a:r>
              <a:rPr lang="en-US" sz="2400" b="1" smtClean="0"/>
              <a:t>Collards</a:t>
            </a:r>
          </a:p>
        </p:txBody>
      </p:sp>
      <p:sp>
        <p:nvSpPr>
          <p:cNvPr id="39940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685800" y="3429000"/>
            <a:ext cx="3810000" cy="1981200"/>
          </a:xfrm>
        </p:spPr>
        <p:txBody>
          <a:bodyPr/>
          <a:lstStyle/>
          <a:p>
            <a:pPr eaLnBrk="1" hangingPunct="1"/>
            <a:r>
              <a:rPr lang="en-US" sz="2400" b="1" smtClean="0"/>
              <a:t>Sorrel</a:t>
            </a:r>
          </a:p>
        </p:txBody>
      </p:sp>
      <p:sp>
        <p:nvSpPr>
          <p:cNvPr id="39941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648200" y="3429000"/>
            <a:ext cx="3810000" cy="1981200"/>
          </a:xfrm>
        </p:spPr>
        <p:txBody>
          <a:bodyPr/>
          <a:lstStyle/>
          <a:p>
            <a:pPr eaLnBrk="1" hangingPunct="1"/>
            <a:r>
              <a:rPr lang="en-US" sz="2400" b="1" smtClean="0"/>
              <a:t>Swiss chard</a:t>
            </a:r>
          </a:p>
        </p:txBody>
      </p:sp>
      <p:pic>
        <p:nvPicPr>
          <p:cNvPr id="39942" name="Picture 9" descr="coll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838200"/>
            <a:ext cx="2000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0" descr="swisschar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962400"/>
            <a:ext cx="24384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1" descr="must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9525" y="762000"/>
            <a:ext cx="2174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2" descr="French  Sorr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1725" y="3657600"/>
            <a:ext cx="1438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Fruit-Vegetables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Avocados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Eggplants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Asian and Western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Peppers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Sweet peppers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Hot peppers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Tomatillos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Tomatoes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Sun-dried tomatoes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 smtClean="0"/>
          </a:p>
        </p:txBody>
      </p:sp>
      <p:pic>
        <p:nvPicPr>
          <p:cNvPr id="34820" name="Picture 5" descr="toma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125" y="1600200"/>
            <a:ext cx="24796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sundried tomato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267200"/>
            <a:ext cx="22098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685800" y="9906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Tomatillos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sp>
        <p:nvSpPr>
          <p:cNvPr id="35843" name="Rectangle 9"/>
          <p:cNvSpPr>
            <a:spLocks noGrp="1" noChangeArrowheads="1"/>
          </p:cNvSpPr>
          <p:nvPr>
            <p:ph sz="quarter" idx="2"/>
          </p:nvPr>
        </p:nvSpPr>
        <p:spPr>
          <a:xfrm>
            <a:off x="4648200" y="990600"/>
            <a:ext cx="3810000" cy="1981200"/>
          </a:xfrm>
        </p:spPr>
        <p:txBody>
          <a:bodyPr/>
          <a:lstStyle/>
          <a:p>
            <a:pPr eaLnBrk="1" hangingPunct="1"/>
            <a:r>
              <a:rPr lang="en-US" sz="2400" b="1" smtClean="0"/>
              <a:t>Eggplant</a:t>
            </a:r>
          </a:p>
        </p:txBody>
      </p:sp>
      <p:sp>
        <p:nvSpPr>
          <p:cNvPr id="35844" name="Rectangle 10"/>
          <p:cNvSpPr>
            <a:spLocks noGrp="1" noChangeArrowheads="1"/>
          </p:cNvSpPr>
          <p:nvPr>
            <p:ph sz="quarter" idx="3"/>
          </p:nvPr>
        </p:nvSpPr>
        <p:spPr>
          <a:xfrm>
            <a:off x="4648200" y="3124200"/>
            <a:ext cx="3810000" cy="1981200"/>
          </a:xfrm>
        </p:spPr>
        <p:txBody>
          <a:bodyPr/>
          <a:lstStyle/>
          <a:p>
            <a:pPr eaLnBrk="1" hangingPunct="1"/>
            <a:r>
              <a:rPr lang="en-US" sz="2400" b="1" smtClean="0"/>
              <a:t>Japanese eggplant</a:t>
            </a:r>
          </a:p>
        </p:txBody>
      </p:sp>
      <p:pic>
        <p:nvPicPr>
          <p:cNvPr id="35845" name="Picture 11" descr="tomati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3352800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2" descr="eggpla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447800"/>
            <a:ext cx="25908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3" descr="eggplant, Japane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581400"/>
            <a:ext cx="25781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"/>
            <a:ext cx="376812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0" y="457200"/>
            <a:ext cx="2645229" cy="35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38100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20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Bulbs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Bulb onions</a:t>
            </a:r>
          </a:p>
          <a:p>
            <a:pPr eaLnBrk="1" hangingPunct="1"/>
            <a:r>
              <a:rPr lang="en-US" dirty="0" smtClean="0"/>
              <a:t>Garlic</a:t>
            </a:r>
          </a:p>
          <a:p>
            <a:pPr eaLnBrk="1" hangingPunct="1"/>
            <a:r>
              <a:rPr lang="en-US" dirty="0" smtClean="0"/>
              <a:t>Leeks</a:t>
            </a:r>
          </a:p>
          <a:p>
            <a:pPr eaLnBrk="1" hangingPunct="1"/>
            <a:r>
              <a:rPr lang="en-US" dirty="0" smtClean="0"/>
              <a:t>Scallions</a:t>
            </a:r>
          </a:p>
          <a:p>
            <a:pPr eaLnBrk="1" hangingPunct="1"/>
            <a:r>
              <a:rPr lang="en-US" dirty="0" smtClean="0"/>
              <a:t>Shallots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43012" name="Picture 4" descr="on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23812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red onio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657600"/>
            <a:ext cx="32766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5800" y="1219200"/>
            <a:ext cx="3810000" cy="1981200"/>
          </a:xfrm>
        </p:spPr>
        <p:txBody>
          <a:bodyPr/>
          <a:lstStyle/>
          <a:p>
            <a:pPr eaLnBrk="1" hangingPunct="1"/>
            <a:r>
              <a:rPr lang="en-US" sz="2400" b="1" smtClean="0"/>
              <a:t>Leeks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1219200"/>
            <a:ext cx="3810000" cy="1981200"/>
          </a:xfrm>
        </p:spPr>
        <p:txBody>
          <a:bodyPr/>
          <a:lstStyle/>
          <a:p>
            <a:pPr eaLnBrk="1" hangingPunct="1"/>
            <a:r>
              <a:rPr lang="en-US" sz="2400" b="1" smtClean="0"/>
              <a:t>Scallions</a:t>
            </a:r>
          </a:p>
          <a:p>
            <a:pPr eaLnBrk="1" hangingPunct="1"/>
            <a:endParaRPr lang="en-US" sz="2400" b="1" smtClean="0"/>
          </a:p>
        </p:txBody>
      </p:sp>
      <p:sp>
        <p:nvSpPr>
          <p:cNvPr id="44036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685800" y="3352800"/>
            <a:ext cx="3810000" cy="1981200"/>
          </a:xfrm>
        </p:spPr>
        <p:txBody>
          <a:bodyPr/>
          <a:lstStyle/>
          <a:p>
            <a:pPr eaLnBrk="1" hangingPunct="1"/>
            <a:r>
              <a:rPr lang="en-US" sz="2400" b="1" smtClean="0"/>
              <a:t>Shallots</a:t>
            </a:r>
          </a:p>
        </p:txBody>
      </p:sp>
      <p:sp>
        <p:nvSpPr>
          <p:cNvPr id="44037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648200" y="3352800"/>
            <a:ext cx="3810000" cy="1981200"/>
          </a:xfrm>
        </p:spPr>
        <p:txBody>
          <a:bodyPr/>
          <a:lstStyle/>
          <a:p>
            <a:pPr eaLnBrk="1" hangingPunct="1"/>
            <a:r>
              <a:rPr lang="en-US" sz="2400" b="1" smtClean="0"/>
              <a:t>Garlic </a:t>
            </a:r>
          </a:p>
        </p:txBody>
      </p:sp>
      <p:pic>
        <p:nvPicPr>
          <p:cNvPr id="44038" name="Picture 9" descr="lee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04800"/>
            <a:ext cx="22875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0" descr="scall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1300" y="685800"/>
            <a:ext cx="20716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1" descr="shallo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810000"/>
            <a:ext cx="24384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12" descr="garl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581400"/>
            <a:ext cx="18256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Pods and Seeds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8288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Corn</a:t>
            </a:r>
          </a:p>
          <a:p>
            <a:pPr eaLnBrk="1" hangingPunct="1"/>
            <a:r>
              <a:rPr lang="en-US" dirty="0" smtClean="0"/>
              <a:t>Legumes</a:t>
            </a:r>
          </a:p>
          <a:p>
            <a:pPr eaLnBrk="1" hangingPunct="1"/>
            <a:r>
              <a:rPr lang="en-US" dirty="0" smtClean="0"/>
              <a:t>Dried beans</a:t>
            </a:r>
          </a:p>
          <a:p>
            <a:pPr eaLnBrk="1" hangingPunct="1"/>
            <a:r>
              <a:rPr lang="en-US" dirty="0" smtClean="0"/>
              <a:t>Fresh beans</a:t>
            </a:r>
          </a:p>
          <a:p>
            <a:pPr eaLnBrk="1" hangingPunct="1"/>
            <a:r>
              <a:rPr lang="en-US" dirty="0" smtClean="0"/>
              <a:t>Shelling peas</a:t>
            </a:r>
          </a:p>
          <a:p>
            <a:pPr eaLnBrk="1" hangingPunct="1"/>
            <a:r>
              <a:rPr lang="en-US" dirty="0" smtClean="0"/>
              <a:t>Edible pea pods</a:t>
            </a:r>
          </a:p>
          <a:p>
            <a:pPr eaLnBrk="1" hangingPunct="1"/>
            <a:r>
              <a:rPr lang="en-US" dirty="0" smtClean="0"/>
              <a:t>Okra</a:t>
            </a:r>
          </a:p>
        </p:txBody>
      </p:sp>
      <p:pic>
        <p:nvPicPr>
          <p:cNvPr id="45060" name="Picture 5" descr="dried bean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38600"/>
            <a:ext cx="30480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7" descr="green Be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600200"/>
            <a:ext cx="2667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8" descr="cor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209800"/>
            <a:ext cx="2540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5800" y="1143000"/>
            <a:ext cx="3810000" cy="1981200"/>
          </a:xfrm>
        </p:spPr>
        <p:txBody>
          <a:bodyPr/>
          <a:lstStyle/>
          <a:p>
            <a:pPr eaLnBrk="1" hangingPunct="1"/>
            <a:r>
              <a:rPr lang="en-US" sz="2400" b="1" smtClean="0"/>
              <a:t>Okra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1143000"/>
            <a:ext cx="3810000" cy="1981200"/>
          </a:xfrm>
        </p:spPr>
        <p:txBody>
          <a:bodyPr/>
          <a:lstStyle/>
          <a:p>
            <a:pPr eaLnBrk="1" hangingPunct="1"/>
            <a:r>
              <a:rPr lang="en-US" sz="2400" b="1" smtClean="0"/>
              <a:t>Snow Peas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685800" y="3276600"/>
            <a:ext cx="3810000" cy="1981200"/>
          </a:xfrm>
        </p:spPr>
        <p:txBody>
          <a:bodyPr/>
          <a:lstStyle/>
          <a:p>
            <a:pPr eaLnBrk="1" hangingPunct="1"/>
            <a:r>
              <a:rPr lang="en-US" sz="2400" b="1" smtClean="0"/>
              <a:t>Sugar Snap Peas</a:t>
            </a:r>
          </a:p>
        </p:txBody>
      </p:sp>
      <p:sp>
        <p:nvSpPr>
          <p:cNvPr id="46085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648200" y="3276600"/>
            <a:ext cx="3810000" cy="1981200"/>
          </a:xfrm>
        </p:spPr>
        <p:txBody>
          <a:bodyPr/>
          <a:lstStyle/>
          <a:p>
            <a:pPr eaLnBrk="1" hangingPunct="1"/>
            <a:r>
              <a:rPr lang="en-US" sz="2400" b="1" smtClean="0"/>
              <a:t>Shelled peas</a:t>
            </a:r>
          </a:p>
        </p:txBody>
      </p:sp>
      <p:pic>
        <p:nvPicPr>
          <p:cNvPr id="46086" name="Picture 9" descr="pe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00475"/>
            <a:ext cx="23812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0" descr="peasn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600200"/>
            <a:ext cx="22860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1" descr="peasugarsn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733800"/>
            <a:ext cx="251460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12" descr="ok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533400"/>
            <a:ext cx="2425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/>
            <a:r>
              <a:rPr lang="en-US" smtClean="0"/>
              <a:t>Vegetables provide the following Vitamins and Minerals:</a:t>
            </a:r>
          </a:p>
          <a:p>
            <a:pPr lvl="1" eaLnBrk="1" hangingPunct="1"/>
            <a:r>
              <a:rPr lang="en-US" smtClean="0"/>
              <a:t>Vitamin A</a:t>
            </a:r>
          </a:p>
          <a:p>
            <a:pPr lvl="1" eaLnBrk="1" hangingPunct="1"/>
            <a:r>
              <a:rPr lang="en-US" smtClean="0"/>
              <a:t>Vitamin C</a:t>
            </a:r>
          </a:p>
          <a:p>
            <a:pPr lvl="1" eaLnBrk="1" hangingPunct="1"/>
            <a:r>
              <a:rPr lang="en-US" smtClean="0"/>
              <a:t>Vitamin D</a:t>
            </a:r>
          </a:p>
          <a:p>
            <a:pPr lvl="1" eaLnBrk="1" hangingPunct="1"/>
            <a:r>
              <a:rPr lang="en-US" smtClean="0"/>
              <a:t>Potassium</a:t>
            </a:r>
          </a:p>
          <a:p>
            <a:pPr lvl="1" eaLnBrk="1" hangingPunct="1"/>
            <a:r>
              <a:rPr lang="en-US" smtClean="0"/>
              <a:t>Folic Acid</a:t>
            </a:r>
          </a:p>
          <a:p>
            <a:pPr lvl="1" eaLnBrk="1" hangingPunct="1"/>
            <a:r>
              <a:rPr lang="en-US" smtClean="0"/>
              <a:t>Calcium</a:t>
            </a:r>
          </a:p>
          <a:p>
            <a:pPr lvl="1" eaLnBrk="1" hangingPunct="1"/>
            <a:r>
              <a:rPr lang="en-US" smtClean="0"/>
              <a:t>Magnesium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98" decel="100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98" decel="100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Nutrition, continued…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/>
            <a:r>
              <a:rPr lang="en-US" smtClean="0"/>
              <a:t>Vegetables contain NO </a:t>
            </a:r>
            <a:r>
              <a:rPr lang="en-US" u="sng" smtClean="0"/>
              <a:t>cholesterol</a:t>
            </a:r>
          </a:p>
          <a:p>
            <a:pPr eaLnBrk="1" hangingPunct="1">
              <a:buFontTx/>
              <a:buNone/>
            </a:pPr>
            <a:endParaRPr lang="en-US" u="sng" smtClean="0"/>
          </a:p>
          <a:p>
            <a:pPr eaLnBrk="1" hangingPunct="1"/>
            <a:r>
              <a:rPr lang="en-US" smtClean="0"/>
              <a:t>They are low in </a:t>
            </a:r>
            <a:r>
              <a:rPr lang="en-US" u="sng" smtClean="0"/>
              <a:t>calories</a:t>
            </a:r>
            <a:r>
              <a:rPr lang="en-US" smtClean="0"/>
              <a:t>, </a:t>
            </a:r>
            <a:r>
              <a:rPr lang="en-US" u="sng" smtClean="0"/>
              <a:t>fat</a:t>
            </a:r>
            <a:r>
              <a:rPr lang="en-US" smtClean="0"/>
              <a:t> and </a:t>
            </a:r>
            <a:r>
              <a:rPr lang="en-US" u="sng" smtClean="0"/>
              <a:t>sodium</a:t>
            </a:r>
            <a:r>
              <a:rPr lang="en-US" smtClean="0"/>
              <a:t> </a:t>
            </a:r>
            <a:r>
              <a:rPr lang="en-US" sz="3000" smtClean="0"/>
              <a:t>(They are “</a:t>
            </a:r>
            <a:r>
              <a:rPr lang="en-US" sz="3000" u="sng" smtClean="0"/>
              <a:t>Nutrient Dense</a:t>
            </a:r>
            <a:r>
              <a:rPr lang="en-US" sz="3000" smtClean="0"/>
              <a:t>”)</a:t>
            </a:r>
          </a:p>
          <a:p>
            <a:pPr eaLnBrk="1" hangingPunct="1">
              <a:buFontTx/>
              <a:buNone/>
            </a:pPr>
            <a:endParaRPr lang="en-US" sz="3000" smtClean="0"/>
          </a:p>
          <a:p>
            <a:pPr eaLnBrk="1" hangingPunct="1"/>
            <a:r>
              <a:rPr lang="en-US" sz="3000" smtClean="0"/>
              <a:t>Eat more </a:t>
            </a:r>
            <a:r>
              <a:rPr lang="en-US" sz="3000" u="sng" smtClean="0"/>
              <a:t>red</a:t>
            </a:r>
            <a:r>
              <a:rPr lang="en-US" sz="3000" smtClean="0"/>
              <a:t>, </a:t>
            </a:r>
            <a:r>
              <a:rPr lang="en-US" sz="3000" u="sng" smtClean="0"/>
              <a:t>orange</a:t>
            </a:r>
            <a:r>
              <a:rPr lang="en-US" sz="3000" smtClean="0"/>
              <a:t> and </a:t>
            </a:r>
            <a:r>
              <a:rPr lang="en-US" sz="3000" u="sng" smtClean="0"/>
              <a:t>dark green </a:t>
            </a:r>
            <a:r>
              <a:rPr lang="en-US" sz="3000" smtClean="0"/>
              <a:t>vegetables from the Vegetable Group.</a:t>
            </a:r>
          </a:p>
          <a:p>
            <a:pPr lvl="1" eaLnBrk="1" hangingPunct="1"/>
            <a:endParaRPr lang="en-US" smtClean="0"/>
          </a:p>
        </p:txBody>
      </p:sp>
      <p:sp>
        <p:nvSpPr>
          <p:cNvPr id="4" name="5-Point Star 3"/>
          <p:cNvSpPr/>
          <p:nvPr/>
        </p:nvSpPr>
        <p:spPr bwMode="auto">
          <a:xfrm>
            <a:off x="76200" y="76200"/>
            <a:ext cx="1143000" cy="1066800"/>
          </a:xfrm>
          <a:prstGeom prst="star5">
            <a:avLst/>
          </a:prstGeom>
          <a:solidFill>
            <a:srgbClr val="FF0000"/>
          </a:solidFill>
          <a:ln w="12700" cap="sq" cmpd="sng" algn="ctr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Vegetables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term vegetable refers to any herbaceous plant that can be partially or wholly eaten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plant has no woody tissue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Vegetables contain more starch        and less sugar than fruits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Best Cooking Methods for Preserving Nutrients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two BEST methods are:</a:t>
            </a:r>
          </a:p>
          <a:p>
            <a:pPr lvl="1" eaLnBrk="1" hangingPunct="1"/>
            <a:r>
              <a:rPr lang="en-US" u="sng" smtClean="0"/>
              <a:t>Microwaving</a:t>
            </a:r>
          </a:p>
          <a:p>
            <a:pPr lvl="1" eaLnBrk="1" hangingPunct="1"/>
            <a:r>
              <a:rPr lang="en-US" u="sng" smtClean="0"/>
              <a:t>Steaming</a:t>
            </a:r>
          </a:p>
          <a:p>
            <a:pPr eaLnBrk="1" hangingPunct="1"/>
            <a:r>
              <a:rPr lang="en-US" smtClean="0"/>
              <a:t>You can also:</a:t>
            </a:r>
          </a:p>
          <a:p>
            <a:pPr lvl="1" eaLnBrk="1" hangingPunct="1"/>
            <a:r>
              <a:rPr lang="en-US" smtClean="0"/>
              <a:t>Bake</a:t>
            </a:r>
          </a:p>
          <a:p>
            <a:pPr lvl="1" eaLnBrk="1" hangingPunct="1"/>
            <a:r>
              <a:rPr lang="en-US" smtClean="0"/>
              <a:t>Stir-Fry</a:t>
            </a:r>
          </a:p>
          <a:p>
            <a:pPr lvl="1" eaLnBrk="1" hangingPunct="1"/>
            <a:r>
              <a:rPr lang="en-US" smtClean="0"/>
              <a:t>Simmer</a:t>
            </a:r>
          </a:p>
          <a:p>
            <a:pPr lvl="1" eaLnBrk="1" hangingPunct="1"/>
            <a:r>
              <a:rPr lang="en-US" smtClean="0"/>
              <a:t>Sauté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98" decel="100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98" decel="100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98" decel="100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24000"/>
          </a:xfrm>
        </p:spPr>
        <p:txBody>
          <a:bodyPr/>
          <a:lstStyle/>
          <a:p>
            <a:pPr eaLnBrk="1" hangingPunct="1"/>
            <a:r>
              <a:rPr lang="en-US" sz="3600" smtClean="0"/>
              <a:t>Five Ways to Preserve Nutrients When Cooking Fruits and Vegetables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010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Cook in </a:t>
            </a:r>
            <a:r>
              <a:rPr lang="en-US" u="sng" smtClean="0"/>
              <a:t>larger</a:t>
            </a:r>
            <a:r>
              <a:rPr lang="en-US" smtClean="0"/>
              <a:t> pieces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Use </a:t>
            </a:r>
            <a:r>
              <a:rPr lang="en-US" u="sng" smtClean="0"/>
              <a:t>small</a:t>
            </a:r>
            <a:r>
              <a:rPr lang="en-US" smtClean="0"/>
              <a:t> amounts of </a:t>
            </a:r>
            <a:r>
              <a:rPr lang="en-US" u="sng" smtClean="0"/>
              <a:t>water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Cook only until “</a:t>
            </a:r>
            <a:r>
              <a:rPr lang="en-US" b="1" u="sng" smtClean="0"/>
              <a:t>fork” tender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Cook </a:t>
            </a:r>
            <a:r>
              <a:rPr lang="en-US" u="sng" smtClean="0"/>
              <a:t>quickly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Save the water </a:t>
            </a:r>
            <a:r>
              <a:rPr lang="en-US" smtClean="0"/>
              <a:t>used to cook in for soups and gravies (most nutrients dissolve into the water)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Botanical Classification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Roots  </a:t>
            </a:r>
          </a:p>
          <a:p>
            <a:pPr eaLnBrk="1" hangingPunct="1"/>
            <a:r>
              <a:rPr lang="en-US" sz="2800" dirty="0" smtClean="0"/>
              <a:t>Stems and shoots </a:t>
            </a:r>
          </a:p>
          <a:p>
            <a:pPr eaLnBrk="1" hangingPunct="1"/>
            <a:r>
              <a:rPr lang="en-US" sz="2800" dirty="0" smtClean="0"/>
              <a:t>Tubers </a:t>
            </a:r>
          </a:p>
          <a:p>
            <a:pPr eaLnBrk="1" hangingPunct="1"/>
            <a:r>
              <a:rPr lang="en-US" sz="2800" dirty="0" smtClean="0"/>
              <a:t>Bulbs </a:t>
            </a:r>
          </a:p>
          <a:p>
            <a:pPr eaLnBrk="1" hangingPunct="1"/>
            <a:r>
              <a:rPr lang="en-US" sz="2800" dirty="0" smtClean="0"/>
              <a:t>Leaves</a:t>
            </a:r>
          </a:p>
          <a:p>
            <a:pPr eaLnBrk="1" hangingPunct="1"/>
            <a:r>
              <a:rPr lang="en-US" sz="2800" dirty="0" smtClean="0"/>
              <a:t>Fruits  </a:t>
            </a:r>
          </a:p>
          <a:p>
            <a:pPr eaLnBrk="1" hangingPunct="1"/>
            <a:r>
              <a:rPr lang="en-US" sz="2800" dirty="0" smtClean="0"/>
              <a:t>Seeds</a:t>
            </a:r>
          </a:p>
          <a:p>
            <a:pPr eaLnBrk="1" hangingPunct="1"/>
            <a:r>
              <a:rPr lang="en-US" sz="2800" dirty="0" smtClean="0"/>
              <a:t>Flowers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Classifying vegetables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3048000" cy="4114800"/>
          </a:xfrm>
        </p:spPr>
        <p:txBody>
          <a:bodyPr/>
          <a:lstStyle/>
          <a:p>
            <a:r>
              <a:rPr lang="en-US" dirty="0"/>
              <a:t>Roots</a:t>
            </a:r>
          </a:p>
          <a:p>
            <a:pPr lvl="1"/>
            <a:r>
              <a:rPr lang="en-US" dirty="0"/>
              <a:t>Carrots</a:t>
            </a:r>
          </a:p>
          <a:p>
            <a:pPr lvl="1"/>
            <a:r>
              <a:rPr lang="en-US" dirty="0"/>
              <a:t>Radishes</a:t>
            </a:r>
          </a:p>
          <a:p>
            <a:pPr lvl="1"/>
            <a:r>
              <a:rPr lang="en-US" dirty="0"/>
              <a:t>Beets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399"/>
            <a:ext cx="5124514" cy="39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Classifying vegetables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1676400"/>
            <a:ext cx="3276600" cy="4114800"/>
          </a:xfrm>
        </p:spPr>
        <p:txBody>
          <a:bodyPr/>
          <a:lstStyle/>
          <a:p>
            <a:r>
              <a:rPr lang="en-US" dirty="0"/>
              <a:t>Stems</a:t>
            </a:r>
          </a:p>
          <a:p>
            <a:pPr lvl="1"/>
            <a:r>
              <a:rPr lang="en-US" dirty="0"/>
              <a:t>Celery</a:t>
            </a:r>
          </a:p>
          <a:p>
            <a:pPr lvl="1"/>
            <a:r>
              <a:rPr lang="en-US" dirty="0"/>
              <a:t>Mushrooms</a:t>
            </a:r>
          </a:p>
          <a:p>
            <a:pPr lvl="1"/>
            <a:r>
              <a:rPr lang="en-US" dirty="0"/>
              <a:t>Asparagus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458390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Stalks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Artichokes</a:t>
            </a:r>
          </a:p>
          <a:p>
            <a:pPr eaLnBrk="1" hangingPunct="1"/>
            <a:r>
              <a:rPr lang="en-US" dirty="0" smtClean="0"/>
              <a:t>Asparagus</a:t>
            </a:r>
          </a:p>
          <a:p>
            <a:pPr eaLnBrk="1" hangingPunct="1"/>
            <a:r>
              <a:rPr lang="en-US" dirty="0" smtClean="0"/>
              <a:t>Celery</a:t>
            </a:r>
          </a:p>
          <a:p>
            <a:pPr eaLnBrk="1" hangingPunct="1"/>
            <a:r>
              <a:rPr lang="en-US" dirty="0" smtClean="0"/>
              <a:t>Fennel</a:t>
            </a:r>
          </a:p>
          <a:p>
            <a:pPr eaLnBrk="1" hangingPunct="1"/>
            <a:r>
              <a:rPr lang="en-US" dirty="0" smtClean="0"/>
              <a:t>Hearts of palm</a:t>
            </a:r>
          </a:p>
          <a:p>
            <a:pPr eaLnBrk="1" hangingPunct="1"/>
            <a:r>
              <a:rPr lang="en-US" dirty="0" smtClean="0"/>
              <a:t>Bamboo shoots</a:t>
            </a:r>
          </a:p>
        </p:txBody>
      </p:sp>
      <p:pic>
        <p:nvPicPr>
          <p:cNvPr id="49156" name="Picture 4" descr="asparag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752600"/>
            <a:ext cx="4114800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Classifying vegetables</a:t>
            </a:r>
            <a:endParaRPr 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Tubers</a:t>
            </a:r>
          </a:p>
          <a:p>
            <a:pPr lvl="1"/>
            <a:r>
              <a:rPr lang="en-US" dirty="0"/>
              <a:t>Potatoes</a:t>
            </a:r>
          </a:p>
          <a:p>
            <a:pPr lvl="1"/>
            <a:r>
              <a:rPr lang="en-US" dirty="0"/>
              <a:t>Sweet potatoes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381992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5800" y="990600"/>
            <a:ext cx="3810000" cy="1981200"/>
          </a:xfrm>
        </p:spPr>
        <p:txBody>
          <a:bodyPr/>
          <a:lstStyle/>
          <a:p>
            <a:pPr eaLnBrk="1" hangingPunct="1"/>
            <a:r>
              <a:rPr lang="en-US" sz="2400" b="1" smtClean="0"/>
              <a:t>Celery roots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990600"/>
            <a:ext cx="3810000" cy="1981200"/>
          </a:xfrm>
        </p:spPr>
        <p:txBody>
          <a:bodyPr/>
          <a:lstStyle/>
          <a:p>
            <a:pPr eaLnBrk="1" hangingPunct="1"/>
            <a:r>
              <a:rPr lang="en-US" sz="2400" b="1" smtClean="0"/>
              <a:t>Jicama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685800" y="3124200"/>
            <a:ext cx="3810000" cy="1981200"/>
          </a:xfrm>
        </p:spPr>
        <p:txBody>
          <a:bodyPr/>
          <a:lstStyle/>
          <a:p>
            <a:pPr eaLnBrk="1" hangingPunct="1"/>
            <a:r>
              <a:rPr lang="en-US" sz="2400" b="1" smtClean="0"/>
              <a:t>Parsnips</a:t>
            </a:r>
          </a:p>
        </p:txBody>
      </p:sp>
      <p:sp>
        <p:nvSpPr>
          <p:cNvPr id="48133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648200" y="3124200"/>
            <a:ext cx="3810000" cy="1981200"/>
          </a:xfrm>
        </p:spPr>
        <p:txBody>
          <a:bodyPr/>
          <a:lstStyle/>
          <a:p>
            <a:pPr eaLnBrk="1" hangingPunct="1"/>
            <a:r>
              <a:rPr lang="en-US" sz="2400" b="1" smtClean="0"/>
              <a:t>Rutabagas</a:t>
            </a:r>
          </a:p>
        </p:txBody>
      </p:sp>
      <p:pic>
        <p:nvPicPr>
          <p:cNvPr id="48134" name="Picture 9" descr="celeryroot celeri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447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10" descr="jici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390650"/>
            <a:ext cx="2260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1" descr="parsni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581400"/>
            <a:ext cx="29146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2" descr="rutabag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581400"/>
            <a:ext cx="27432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Classifying vegetables</a:t>
            </a:r>
            <a:endParaRPr lang="en-US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Leaves</a:t>
            </a:r>
          </a:p>
          <a:p>
            <a:pPr lvl="1"/>
            <a:r>
              <a:rPr lang="en-US" dirty="0"/>
              <a:t>Romaine</a:t>
            </a:r>
          </a:p>
          <a:p>
            <a:pPr lvl="1"/>
            <a:r>
              <a:rPr lang="en-US" dirty="0"/>
              <a:t>Spinach</a:t>
            </a:r>
          </a:p>
        </p:txBody>
      </p:sp>
      <p:pic>
        <p:nvPicPr>
          <p:cNvPr id="38916" name="Picture 4" descr="i-turnipgre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752600"/>
            <a:ext cx="4376738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tany design template">
  <a:themeElements>
    <a:clrScheme name="Botany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otany desig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tany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tany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tany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tany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tany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tany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tany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apples design template</Template>
  <TotalTime>664</TotalTime>
  <Words>287</Words>
  <Application>Microsoft Office PowerPoint</Application>
  <PresentationFormat>On-screen Show (4:3)</PresentationFormat>
  <Paragraphs>132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Botany design template</vt:lpstr>
      <vt:lpstr>VEGETABLES</vt:lpstr>
      <vt:lpstr>Vegetables</vt:lpstr>
      <vt:lpstr>Botanical Classification</vt:lpstr>
      <vt:lpstr>Classifying vegetables</vt:lpstr>
      <vt:lpstr>Classifying vegetables</vt:lpstr>
      <vt:lpstr>Stalks</vt:lpstr>
      <vt:lpstr>Classifying vegetables</vt:lpstr>
      <vt:lpstr>PowerPoint Presentation</vt:lpstr>
      <vt:lpstr>Classifying vegetables</vt:lpstr>
      <vt:lpstr>PowerPoint Presentation</vt:lpstr>
      <vt:lpstr>Fruit-Vegetables</vt:lpstr>
      <vt:lpstr>PowerPoint Presentation</vt:lpstr>
      <vt:lpstr>PowerPoint Presentation</vt:lpstr>
      <vt:lpstr>Bulbs</vt:lpstr>
      <vt:lpstr>PowerPoint Presentation</vt:lpstr>
      <vt:lpstr>Pods and Seeds</vt:lpstr>
      <vt:lpstr>PowerPoint Presentation</vt:lpstr>
      <vt:lpstr>Nutrition</vt:lpstr>
      <vt:lpstr>Nutrition, continued…</vt:lpstr>
      <vt:lpstr>Best Cooking Methods for Preserving Nutrients</vt:lpstr>
      <vt:lpstr>Five Ways to Preserve Nutrients When Cooking Fruits and Vegetables</vt:lpstr>
    </vt:vector>
  </TitlesOfParts>
  <Company>Southern Utah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FRUITS</dc:title>
  <dc:creator>Authorized User</dc:creator>
  <cp:lastModifiedBy>Jenn Russell</cp:lastModifiedBy>
  <cp:revision>78</cp:revision>
  <dcterms:created xsi:type="dcterms:W3CDTF">2004-10-04T20:27:04Z</dcterms:created>
  <dcterms:modified xsi:type="dcterms:W3CDTF">2013-11-05T21:55:42Z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TC011408291033</vt:lpwstr>
  </property>
</Properties>
</file>