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73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31C06-3839-4BD4-8559-9503AC795686}" type="datetimeFigureOut">
              <a:rPr lang="en-US" smtClean="0"/>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D4257-77BF-4EEF-ACEB-29FAB2C4FF65}" type="slidenum">
              <a:rPr lang="en-US" smtClean="0"/>
              <a:t>‹#›</a:t>
            </a:fld>
            <a:endParaRPr lang="en-US"/>
          </a:p>
        </p:txBody>
      </p:sp>
    </p:spTree>
    <p:extLst>
      <p:ext uri="{BB962C8B-B14F-4D97-AF65-F5344CB8AC3E}">
        <p14:creationId xmlns:p14="http://schemas.microsoft.com/office/powerpoint/2010/main" val="33865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3D4257-77BF-4EEF-ACEB-29FAB2C4FF6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3D4257-77BF-4EEF-ACEB-29FAB2C4FF6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3D4257-77BF-4EEF-ACEB-29FAB2C4FF6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3D4257-77BF-4EEF-ACEB-29FAB2C4FF6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3D4257-77BF-4EEF-ACEB-29FAB2C4FF6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3D4257-77BF-4EEF-ACEB-29FAB2C4FF6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3D4257-77BF-4EEF-ACEB-29FAB2C4FF65}"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5553FC-FE6B-45CE-AD36-96FAF687E8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BAD1A5-7997-45ED-988C-A7454CFF7BD7}" type="datetimeFigureOut">
              <a:rPr lang="en-US" smtClean="0"/>
              <a:t>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5553FC-FE6B-45CE-AD36-96FAF687E8D1}"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4BAD1A5-7997-45ED-988C-A7454CFF7BD7}" type="datetimeFigureOut">
              <a:rPr lang="en-US" smtClean="0"/>
              <a:t>1/15/2019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A5553FC-FE6B-45CE-AD36-96FAF687E8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820206"/>
            <a:ext cx="7772400" cy="1227794"/>
          </a:xfrm>
        </p:spPr>
        <p:txBody>
          <a:bodyPr/>
          <a:lstStyle/>
          <a:p>
            <a:r>
              <a:rPr lang="en-US" dirty="0" smtClean="0"/>
              <a:t>What is Interior Design?</a:t>
            </a:r>
            <a:endParaRPr lang="en-US" dirty="0"/>
          </a:p>
        </p:txBody>
      </p:sp>
      <p:sp>
        <p:nvSpPr>
          <p:cNvPr id="3" name="Subtitle 2"/>
          <p:cNvSpPr>
            <a:spLocks noGrp="1"/>
          </p:cNvSpPr>
          <p:nvPr>
            <p:ph type="subTitle" idx="1"/>
          </p:nvPr>
        </p:nvSpPr>
        <p:spPr>
          <a:xfrm>
            <a:off x="5410200" y="3581400"/>
            <a:ext cx="3352800" cy="2819400"/>
          </a:xfrm>
        </p:spPr>
        <p:txBody>
          <a:bodyPr>
            <a:noAutofit/>
          </a:bodyPr>
          <a:lstStyle/>
          <a:p>
            <a:r>
              <a:rPr lang="en-US" sz="2400" dirty="0" smtClean="0"/>
              <a:t>Designing interiors of homes, offices, schools, hotels, etc. using the basic </a:t>
            </a:r>
            <a:r>
              <a:rPr lang="en-US" sz="2400" b="1" u="sng" dirty="0" smtClean="0"/>
              <a:t>principles and elements of design</a:t>
            </a:r>
            <a:r>
              <a:rPr lang="en-US" sz="2400" dirty="0" smtClean="0"/>
              <a:t>.  </a:t>
            </a:r>
            <a:endParaRPr lang="en-US" sz="2400" dirty="0"/>
          </a:p>
        </p:txBody>
      </p:sp>
      <p:pic>
        <p:nvPicPr>
          <p:cNvPr id="5" name="Picture 4" descr="j0430670.jpg"/>
          <p:cNvPicPr>
            <a:picLocks noChangeAspect="1"/>
          </p:cNvPicPr>
          <p:nvPr/>
        </p:nvPicPr>
        <p:blipFill>
          <a:blip r:embed="rId3" cstate="print"/>
          <a:stretch>
            <a:fillRect/>
          </a:stretch>
        </p:blipFill>
        <p:spPr>
          <a:xfrm>
            <a:off x="762000" y="3124200"/>
            <a:ext cx="4954789" cy="32980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2376" y="1820206"/>
            <a:ext cx="7772400" cy="1380194"/>
          </a:xfrm>
        </p:spPr>
        <p:txBody>
          <a:bodyPr/>
          <a:lstStyle/>
          <a:p>
            <a:r>
              <a:rPr lang="en-US" dirty="0" smtClean="0"/>
              <a:t>Who are we designing for? </a:t>
            </a:r>
            <a:endParaRPr lang="en-US" dirty="0"/>
          </a:p>
        </p:txBody>
      </p:sp>
      <p:sp>
        <p:nvSpPr>
          <p:cNvPr id="5" name="Subtitle 4"/>
          <p:cNvSpPr>
            <a:spLocks noGrp="1"/>
          </p:cNvSpPr>
          <p:nvPr>
            <p:ph type="subTitle" idx="1"/>
          </p:nvPr>
        </p:nvSpPr>
        <p:spPr>
          <a:xfrm>
            <a:off x="5334000" y="3685032"/>
            <a:ext cx="3160776" cy="914400"/>
          </a:xfrm>
        </p:spPr>
        <p:txBody>
          <a:bodyPr>
            <a:normAutofit/>
          </a:bodyPr>
          <a:lstStyle/>
          <a:p>
            <a:r>
              <a:rPr lang="en-US" sz="2400" dirty="0" smtClean="0"/>
              <a:t>The Client. </a:t>
            </a:r>
            <a:endParaRPr lang="en-US" sz="2400" dirty="0"/>
          </a:p>
        </p:txBody>
      </p:sp>
      <p:pic>
        <p:nvPicPr>
          <p:cNvPr id="6" name="Picture 5" descr="j0406837.jpg"/>
          <p:cNvPicPr>
            <a:picLocks noChangeAspect="1"/>
          </p:cNvPicPr>
          <p:nvPr/>
        </p:nvPicPr>
        <p:blipFill>
          <a:blip r:embed="rId3" cstate="print"/>
          <a:stretch>
            <a:fillRect/>
          </a:stretch>
        </p:blipFill>
        <p:spPr>
          <a:xfrm>
            <a:off x="762000" y="3352800"/>
            <a:ext cx="1889299" cy="2362200"/>
          </a:xfrm>
          <a:prstGeom prst="rect">
            <a:avLst/>
          </a:prstGeom>
        </p:spPr>
      </p:pic>
      <p:pic>
        <p:nvPicPr>
          <p:cNvPr id="7" name="Picture 6" descr="j0430451.jpg"/>
          <p:cNvPicPr>
            <a:picLocks noChangeAspect="1"/>
          </p:cNvPicPr>
          <p:nvPr/>
        </p:nvPicPr>
        <p:blipFill>
          <a:blip r:embed="rId4" cstate="print"/>
          <a:stretch>
            <a:fillRect/>
          </a:stretch>
        </p:blipFill>
        <p:spPr>
          <a:xfrm>
            <a:off x="3124200" y="3657600"/>
            <a:ext cx="2667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729616"/>
          </a:xfrm>
        </p:spPr>
        <p:txBody>
          <a:bodyPr/>
          <a:lstStyle/>
          <a:p>
            <a:r>
              <a:rPr lang="en-US" dirty="0" smtClean="0"/>
              <a:t>Professionalism and Presentations</a:t>
            </a:r>
            <a:endParaRPr lang="en-US" dirty="0"/>
          </a:p>
        </p:txBody>
      </p:sp>
      <p:sp>
        <p:nvSpPr>
          <p:cNvPr id="3" name="Text Placeholder 2"/>
          <p:cNvSpPr>
            <a:spLocks noGrp="1"/>
          </p:cNvSpPr>
          <p:nvPr>
            <p:ph type="body" sz="half" idx="2"/>
          </p:nvPr>
        </p:nvSpPr>
        <p:spPr>
          <a:xfrm>
            <a:off x="6324600" y="533400"/>
            <a:ext cx="2514600" cy="4419600"/>
          </a:xfrm>
        </p:spPr>
        <p:txBody>
          <a:bodyPr>
            <a:normAutofit/>
          </a:bodyPr>
          <a:lstStyle/>
          <a:p>
            <a:pPr marL="388620" indent="-342900"/>
            <a:r>
              <a:rPr lang="en-US" sz="2000" dirty="0" smtClean="0"/>
              <a:t>You never get a second chance to make a first impression.</a:t>
            </a:r>
          </a:p>
          <a:p>
            <a:pPr marL="388620" indent="-342900">
              <a:buAutoNum type="arabicPeriod"/>
            </a:pPr>
            <a:endParaRPr lang="en-US" sz="2000" dirty="0" smtClean="0"/>
          </a:p>
          <a:p>
            <a:pPr marL="388620" indent="-342900">
              <a:buAutoNum type="arabicPeriod"/>
            </a:pPr>
            <a:r>
              <a:rPr lang="en-US" sz="2000" dirty="0" smtClean="0"/>
              <a:t>Dress</a:t>
            </a:r>
          </a:p>
          <a:p>
            <a:pPr marL="388620" indent="-342900">
              <a:buAutoNum type="arabicPeriod"/>
            </a:pPr>
            <a:r>
              <a:rPr lang="en-US" sz="2000" dirty="0" smtClean="0"/>
              <a:t>Speech</a:t>
            </a:r>
          </a:p>
          <a:p>
            <a:pPr marL="388620" indent="-342900">
              <a:buAutoNum type="arabicPeriod"/>
            </a:pPr>
            <a:r>
              <a:rPr lang="en-US" sz="2000" dirty="0" smtClean="0"/>
              <a:t>Organized</a:t>
            </a:r>
          </a:p>
          <a:p>
            <a:pPr marL="388620" indent="-342900">
              <a:buAutoNum type="arabicPeriod"/>
            </a:pPr>
            <a:r>
              <a:rPr lang="en-US" sz="2000" dirty="0" smtClean="0"/>
              <a:t>Posture</a:t>
            </a:r>
          </a:p>
          <a:p>
            <a:pPr marL="388620" indent="-342900">
              <a:buAutoNum type="arabicPeriod"/>
            </a:pPr>
            <a:r>
              <a:rPr lang="en-US" sz="2000" dirty="0" smtClean="0"/>
              <a:t>Eye contact</a:t>
            </a:r>
          </a:p>
          <a:p>
            <a:pPr marL="388620" indent="-342900">
              <a:buAutoNum type="arabicPeriod"/>
            </a:pPr>
            <a:r>
              <a:rPr lang="en-US" sz="2000" dirty="0" smtClean="0"/>
              <a:t>No fidgeting</a:t>
            </a:r>
          </a:p>
          <a:p>
            <a:pPr marL="388620" indent="-342900">
              <a:buAutoNum type="arabicPeriod"/>
            </a:pPr>
            <a:r>
              <a:rPr lang="en-US" sz="2000" dirty="0" smtClean="0"/>
              <a:t>Confident, not arrogant</a:t>
            </a:r>
          </a:p>
          <a:p>
            <a:pPr marL="388620" indent="-342900">
              <a:buAutoNum type="arabicPeriod"/>
            </a:pPr>
            <a:endParaRPr lang="en-US" dirty="0" smtClean="0"/>
          </a:p>
        </p:txBody>
      </p:sp>
      <p:pic>
        <p:nvPicPr>
          <p:cNvPr id="10" name="Picture Placeholder 9" descr="j0422803.jpg"/>
          <p:cNvPicPr>
            <a:picLocks noGrp="1" noChangeAspect="1"/>
          </p:cNvPicPr>
          <p:nvPr>
            <p:ph type="pic" idx="1"/>
          </p:nvPr>
        </p:nvPicPr>
        <p:blipFill>
          <a:blip r:embed="rId3"/>
          <a:srcRect t="13354" b="13354"/>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slide(fromBottom)">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creating visuals…</a:t>
            </a:r>
            <a:endParaRPr lang="en-US" dirty="0"/>
          </a:p>
        </p:txBody>
      </p:sp>
      <p:sp>
        <p:nvSpPr>
          <p:cNvPr id="3" name="Text Placeholder 2"/>
          <p:cNvSpPr>
            <a:spLocks noGrp="1"/>
          </p:cNvSpPr>
          <p:nvPr>
            <p:ph type="body" sz="half" idx="2"/>
          </p:nvPr>
        </p:nvSpPr>
        <p:spPr>
          <a:xfrm>
            <a:off x="6400800" y="381000"/>
            <a:ext cx="2438400" cy="4495800"/>
          </a:xfrm>
        </p:spPr>
        <p:txBody>
          <a:bodyPr>
            <a:normAutofit/>
          </a:bodyPr>
          <a:lstStyle/>
          <a:p>
            <a:pPr marL="388620" indent="-342900">
              <a:buAutoNum type="arabicPeriod"/>
            </a:pPr>
            <a:r>
              <a:rPr lang="en-US" dirty="0" smtClean="0"/>
              <a:t>Title it-no fancy fonts</a:t>
            </a:r>
          </a:p>
          <a:p>
            <a:pPr marL="388620" indent="-342900">
              <a:buAutoNum type="arabicPeriod"/>
            </a:pPr>
            <a:r>
              <a:rPr lang="en-US" dirty="0" smtClean="0"/>
              <a:t>Straight edges</a:t>
            </a:r>
          </a:p>
          <a:p>
            <a:pPr marL="388620" indent="-342900">
              <a:buAutoNum type="arabicPeriod"/>
            </a:pPr>
            <a:r>
              <a:rPr lang="en-US" dirty="0" smtClean="0"/>
              <a:t>No glue or other attachment material showing</a:t>
            </a:r>
          </a:p>
          <a:p>
            <a:pPr marL="388620" indent="-342900">
              <a:buAutoNum type="arabicPeriod"/>
            </a:pPr>
            <a:r>
              <a:rPr lang="en-US" dirty="0" smtClean="0"/>
              <a:t>Words and main points are straight</a:t>
            </a:r>
          </a:p>
          <a:p>
            <a:pPr marL="388620" indent="-342900">
              <a:buAutoNum type="arabicPeriod"/>
            </a:pPr>
            <a:r>
              <a:rPr lang="en-US" dirty="0" smtClean="0"/>
              <a:t>Mount on neutrals</a:t>
            </a:r>
          </a:p>
          <a:p>
            <a:pPr marL="388620" indent="-342900">
              <a:buAutoNum type="arabicPeriod"/>
            </a:pPr>
            <a:r>
              <a:rPr lang="en-US" dirty="0" smtClean="0"/>
              <a:t>When mounting, keep background edges to ¼” </a:t>
            </a:r>
          </a:p>
          <a:p>
            <a:pPr marL="388620" indent="-342900">
              <a:buAutoNum type="arabicPeriod"/>
            </a:pPr>
            <a:r>
              <a:rPr lang="en-US" dirty="0" smtClean="0"/>
              <a:t>Always use the materials that are intended for the project</a:t>
            </a:r>
          </a:p>
          <a:p>
            <a:pPr marL="388620" indent="-342900">
              <a:buAutoNum type="arabicPeriod"/>
            </a:pPr>
            <a:r>
              <a:rPr lang="en-US" dirty="0" smtClean="0"/>
              <a:t>Keep it simple</a:t>
            </a:r>
          </a:p>
          <a:p>
            <a:pPr marL="388620" indent="-342900">
              <a:buAutoNum type="arabicPeriod"/>
            </a:pPr>
            <a:r>
              <a:rPr lang="en-US" dirty="0" smtClean="0"/>
              <a:t>NO Scrapbooking in professional presentations!</a:t>
            </a:r>
            <a:endParaRPr lang="en-US" dirty="0"/>
          </a:p>
        </p:txBody>
      </p:sp>
      <p:pic>
        <p:nvPicPr>
          <p:cNvPr id="5" name="Picture 2"/>
          <p:cNvPicPr>
            <a:picLocks noGrp="1" noChangeAspect="1" noChangeArrowheads="1"/>
          </p:cNvPicPr>
          <p:nvPr>
            <p:ph type="pic" idx="1"/>
          </p:nvPr>
        </p:nvPicPr>
        <p:blipFill>
          <a:blip r:embed="rId3"/>
          <a:srcRect t="3317" b="3317"/>
          <a:stretch>
            <a:fillRect/>
          </a:stretch>
        </p:blipFill>
        <p:spPr bwMode="auto">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methods…</a:t>
            </a:r>
            <a:endParaRPr lang="en-US" dirty="0"/>
          </a:p>
        </p:txBody>
      </p:sp>
      <p:sp>
        <p:nvSpPr>
          <p:cNvPr id="3" name="Text Placeholder 2"/>
          <p:cNvSpPr>
            <a:spLocks noGrp="1"/>
          </p:cNvSpPr>
          <p:nvPr>
            <p:ph type="body" sz="half" idx="2"/>
          </p:nvPr>
        </p:nvSpPr>
        <p:spPr>
          <a:xfrm>
            <a:off x="6462712" y="381000"/>
            <a:ext cx="2376488" cy="4363880"/>
          </a:xfrm>
        </p:spPr>
        <p:txBody>
          <a:bodyPr>
            <a:normAutofit/>
          </a:bodyPr>
          <a:lstStyle/>
          <a:p>
            <a:pPr marL="388620" indent="-342900">
              <a:buAutoNum type="arabicPeriod"/>
            </a:pPr>
            <a:r>
              <a:rPr lang="en-US" sz="1800" dirty="0" smtClean="0"/>
              <a:t>Presentation drawings</a:t>
            </a:r>
          </a:p>
          <a:p>
            <a:pPr marL="388620" indent="-342900">
              <a:buAutoNum type="arabicPeriod"/>
            </a:pPr>
            <a:r>
              <a:rPr lang="en-US" sz="1800" dirty="0" smtClean="0"/>
              <a:t>Interior perspectives</a:t>
            </a:r>
          </a:p>
          <a:p>
            <a:pPr marL="388620" indent="-342900">
              <a:buAutoNum type="arabicPeriod"/>
            </a:pPr>
            <a:r>
              <a:rPr lang="en-US" sz="1800" dirty="0" smtClean="0"/>
              <a:t>Presentation floor plans</a:t>
            </a:r>
          </a:p>
          <a:p>
            <a:pPr marL="388620" indent="-342900">
              <a:buAutoNum type="arabicPeriod"/>
            </a:pPr>
            <a:r>
              <a:rPr lang="en-US" sz="1800" dirty="0" smtClean="0"/>
              <a:t>Presentation elevations</a:t>
            </a:r>
          </a:p>
          <a:p>
            <a:pPr marL="388620" indent="-342900">
              <a:buAutoNum type="arabicPeriod"/>
            </a:pPr>
            <a:r>
              <a:rPr lang="en-US" sz="1800" dirty="0" smtClean="0"/>
              <a:t>Renderings</a:t>
            </a:r>
          </a:p>
          <a:p>
            <a:pPr marL="388620" indent="-342900">
              <a:buAutoNum type="arabicPeriod"/>
            </a:pPr>
            <a:r>
              <a:rPr lang="en-US" sz="1800" dirty="0" smtClean="0"/>
              <a:t>Presentation boards</a:t>
            </a:r>
          </a:p>
          <a:p>
            <a:pPr marL="388620" indent="-342900">
              <a:buAutoNum type="arabicPeriod"/>
            </a:pPr>
            <a:r>
              <a:rPr lang="en-US" sz="1800" dirty="0" smtClean="0"/>
              <a:t>Models</a:t>
            </a:r>
          </a:p>
          <a:p>
            <a:pPr marL="388620" indent="-342900">
              <a:buAutoNum type="arabicPeriod"/>
            </a:pPr>
            <a:r>
              <a:rPr lang="en-US" sz="1800" dirty="0" smtClean="0"/>
              <a:t>Power point</a:t>
            </a:r>
          </a:p>
          <a:p>
            <a:pPr marL="388620" indent="-342900">
              <a:buAutoNum type="arabicPeriod"/>
            </a:pPr>
            <a:r>
              <a:rPr lang="en-US" sz="1800" dirty="0" smtClean="0"/>
              <a:t>Other technology</a:t>
            </a:r>
          </a:p>
          <a:p>
            <a:pPr marL="388620" indent="-342900">
              <a:buAutoNum type="arabicPeriod"/>
            </a:pPr>
            <a:endParaRPr lang="en-US" dirty="0" smtClean="0"/>
          </a:p>
          <a:p>
            <a:pPr marL="388620" indent="-342900">
              <a:buAutoNum type="arabicPeriod"/>
            </a:pPr>
            <a:endParaRPr lang="en-US" dirty="0" smtClean="0"/>
          </a:p>
          <a:p>
            <a:endParaRPr lang="en-US" dirty="0" smtClean="0"/>
          </a:p>
          <a:p>
            <a:endParaRPr lang="en-US" dirty="0" smtClean="0"/>
          </a:p>
          <a:p>
            <a:endParaRPr lang="en-US" dirty="0"/>
          </a:p>
        </p:txBody>
      </p:sp>
      <p:pic>
        <p:nvPicPr>
          <p:cNvPr id="2055" name="Picture 7"/>
          <p:cNvPicPr>
            <a:picLocks noChangeAspect="1" noChangeArrowheads="1"/>
          </p:cNvPicPr>
          <p:nvPr/>
        </p:nvPicPr>
        <p:blipFill>
          <a:blip r:embed="rId3"/>
          <a:srcRect/>
          <a:stretch>
            <a:fillRect/>
          </a:stretch>
        </p:blipFill>
        <p:spPr bwMode="auto">
          <a:xfrm>
            <a:off x="762000" y="457200"/>
            <a:ext cx="4991100" cy="409270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5800" y="228600"/>
            <a:ext cx="5156200" cy="4640580"/>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a:srcRect/>
          <a:stretch>
            <a:fillRect/>
          </a:stretch>
        </p:blipFill>
        <p:spPr bwMode="auto">
          <a:xfrm>
            <a:off x="457200" y="609600"/>
            <a:ext cx="5639515" cy="3757327"/>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914400" y="762000"/>
            <a:ext cx="4779358" cy="3600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2055"/>
                                        </p:tgtEl>
                                        <p:attrNameLst>
                                          <p:attrName>style.visibility</p:attrName>
                                        </p:attrNameLst>
                                      </p:cBhvr>
                                      <p:to>
                                        <p:strVal val="visible"/>
                                      </p:to>
                                    </p:set>
                                    <p:animEffect transition="in" filter="box(in)">
                                      <p:cBhvr>
                                        <p:cTn id="61" dur="500"/>
                                        <p:tgtEl>
                                          <p:spTgt spid="2055"/>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2053"/>
                                        </p:tgtEl>
                                        <p:attrNameLst>
                                          <p:attrName>style.visibility</p:attrName>
                                        </p:attrNameLst>
                                      </p:cBhvr>
                                      <p:to>
                                        <p:strVal val="visible"/>
                                      </p:to>
                                    </p:set>
                                    <p:animEffect transition="in" filter="box(in)">
                                      <p:cBhvr>
                                        <p:cTn id="66" dur="500"/>
                                        <p:tgtEl>
                                          <p:spTgt spid="205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2052"/>
                                        </p:tgtEl>
                                        <p:attrNameLst>
                                          <p:attrName>style.visibility</p:attrName>
                                        </p:attrNameLst>
                                      </p:cBhvr>
                                      <p:to>
                                        <p:strVal val="visible"/>
                                      </p:to>
                                    </p:set>
                                    <p:animEffect transition="in" filter="box(in)">
                                      <p:cBhvr>
                                        <p:cTn id="71" dur="500"/>
                                        <p:tgtEl>
                                          <p:spTgt spid="2052"/>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2056"/>
                                        </p:tgtEl>
                                        <p:attrNameLst>
                                          <p:attrName>style.visibility</p:attrName>
                                        </p:attrNameLst>
                                      </p:cBhvr>
                                      <p:to>
                                        <p:strVal val="visible"/>
                                      </p:to>
                                    </p:set>
                                    <p:animEffect transition="in" filter="box(in)">
                                      <p:cBhvr>
                                        <p:cTn id="7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533400"/>
            <a:ext cx="3862384" cy="914400"/>
          </a:xfrm>
        </p:spPr>
        <p:txBody>
          <a:bodyPr>
            <a:noAutofit/>
          </a:bodyPr>
          <a:lstStyle/>
          <a:p>
            <a:r>
              <a:rPr lang="en-US" sz="3200" dirty="0" smtClean="0"/>
              <a:t>Lettering for Presentations</a:t>
            </a:r>
            <a:endParaRPr lang="en-US" sz="3200" dirty="0"/>
          </a:p>
        </p:txBody>
      </p:sp>
      <p:sp>
        <p:nvSpPr>
          <p:cNvPr id="7" name="Text Placeholder 6"/>
          <p:cNvSpPr>
            <a:spLocks noGrp="1"/>
          </p:cNvSpPr>
          <p:nvPr>
            <p:ph type="body" idx="2"/>
          </p:nvPr>
        </p:nvSpPr>
        <p:spPr>
          <a:xfrm>
            <a:off x="5538846" y="1447802"/>
            <a:ext cx="3147953" cy="4648198"/>
          </a:xfrm>
        </p:spPr>
        <p:txBody>
          <a:bodyPr>
            <a:normAutofit lnSpcReduction="10000"/>
          </a:bodyPr>
          <a:lstStyle/>
          <a:p>
            <a:r>
              <a:rPr lang="en-US" sz="1800" dirty="0" smtClean="0"/>
              <a:t>Although most work in the design world does use technology, many designers still do some presentations by hand.  It becomes very important that designers and contractors can read each others writing.  </a:t>
            </a:r>
          </a:p>
          <a:p>
            <a:endParaRPr lang="en-US" sz="1800" dirty="0" smtClean="0"/>
          </a:p>
          <a:p>
            <a:r>
              <a:rPr lang="en-US" sz="1800" dirty="0" smtClean="0"/>
              <a:t>Basic block lettering is used in these situations.  It is important for you to understand the basics of block lettering so that letter formation is consistent with the industry. </a:t>
            </a:r>
          </a:p>
          <a:p>
            <a:r>
              <a:rPr lang="en-US" dirty="0" smtClean="0"/>
              <a:t> </a:t>
            </a:r>
            <a:endParaRPr lang="en-US"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rot="5400000">
            <a:off x="1458163" y="675437"/>
            <a:ext cx="3124200" cy="4973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3148016" cy="1066800"/>
          </a:xfrm>
        </p:spPr>
        <p:txBody>
          <a:bodyPr>
            <a:noAutofit/>
          </a:bodyPr>
          <a:lstStyle/>
          <a:p>
            <a:r>
              <a:rPr lang="en-US" sz="3600" dirty="0" smtClean="0"/>
              <a:t>Creating a Logo</a:t>
            </a:r>
            <a:endParaRPr lang="en-US" sz="3600" dirty="0"/>
          </a:p>
        </p:txBody>
      </p:sp>
      <p:sp>
        <p:nvSpPr>
          <p:cNvPr id="3" name="Text Placeholder 2"/>
          <p:cNvSpPr>
            <a:spLocks noGrp="1"/>
          </p:cNvSpPr>
          <p:nvPr>
            <p:ph type="body" idx="2"/>
          </p:nvPr>
        </p:nvSpPr>
        <p:spPr>
          <a:xfrm>
            <a:off x="5538847" y="1752600"/>
            <a:ext cx="2971800" cy="4343400"/>
          </a:xfrm>
        </p:spPr>
        <p:txBody>
          <a:bodyPr>
            <a:normAutofit lnSpcReduction="10000"/>
          </a:bodyPr>
          <a:lstStyle/>
          <a:p>
            <a:r>
              <a:rPr lang="en-US" sz="2000" dirty="0" smtClean="0"/>
              <a:t>With any business, it is important that people recognize your work.  A logo can help with the recognition and serve as an icon to advertise and bring in more clients.  </a:t>
            </a:r>
          </a:p>
          <a:p>
            <a:endParaRPr lang="en-US" sz="2000" dirty="0" smtClean="0"/>
          </a:p>
          <a:p>
            <a:r>
              <a:rPr lang="en-US" sz="2000" dirty="0" smtClean="0"/>
              <a:t>Now create your own!!!</a:t>
            </a:r>
          </a:p>
          <a:p>
            <a:endParaRPr lang="en-US" sz="2000" dirty="0"/>
          </a:p>
          <a:p>
            <a:r>
              <a:rPr lang="en-US" sz="2000" dirty="0"/>
              <a:t>https://www.youtube.com/watch?v=XkBNbcMR_Uo</a:t>
            </a:r>
          </a:p>
        </p:txBody>
      </p:sp>
      <p:pic>
        <p:nvPicPr>
          <p:cNvPr id="4098" name="Picture 2"/>
          <p:cNvPicPr>
            <a:picLocks noGrp="1" noChangeAspect="1" noChangeArrowheads="1"/>
          </p:cNvPicPr>
          <p:nvPr>
            <p:ph sz="half" idx="1"/>
          </p:nvPr>
        </p:nvPicPr>
        <p:blipFill>
          <a:blip r:embed="rId3"/>
          <a:srcRect/>
          <a:stretch>
            <a:fillRect/>
          </a:stretch>
        </p:blipFill>
        <p:spPr bwMode="auto">
          <a:xfrm>
            <a:off x="1169987" y="1387475"/>
            <a:ext cx="3810000" cy="3810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914400" y="1066800"/>
            <a:ext cx="4343400" cy="44242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ppt_x"/>
                                          </p:val>
                                        </p:tav>
                                        <p:tav tm="100000">
                                          <p:val>
                                            <p:strVal val="#ppt_x"/>
                                          </p:val>
                                        </p:tav>
                                      </p:tavLst>
                                    </p:anim>
                                    <p:anim calcmode="lin" valueType="num">
                                      <p:cBhvr additive="base">
                                        <p:cTn id="3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503</TotalTime>
  <Words>256</Words>
  <Application>Microsoft Office PowerPoint</Application>
  <PresentationFormat>On-screen Show (4:3)</PresentationFormat>
  <Paragraphs>55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Aspect</vt:lpstr>
      <vt:lpstr>What is Interior Design?</vt:lpstr>
      <vt:lpstr>Who are we designing for? </vt:lpstr>
      <vt:lpstr>Professionalism and Presentations</vt:lpstr>
      <vt:lpstr>When creating visuals…</vt:lpstr>
      <vt:lpstr>Presentation methods…</vt:lpstr>
      <vt:lpstr>Lettering for Presentations</vt:lpstr>
      <vt:lpstr>Creating a Logo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Interior Design?</dc:title>
  <dc:creator>droden</dc:creator>
  <cp:lastModifiedBy>tierra.davis</cp:lastModifiedBy>
  <cp:revision>10</cp:revision>
  <dcterms:created xsi:type="dcterms:W3CDTF">2009-01-02T20:33:51Z</dcterms:created>
  <dcterms:modified xsi:type="dcterms:W3CDTF">2019-01-15T19:13:05Z</dcterms:modified>
</cp:coreProperties>
</file>