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594" y="12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0A20-93FE-45B9-9234-B8BE41416E1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6D76-B0D4-485A-86F5-275D4BFF8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0A20-93FE-45B9-9234-B8BE41416E1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6D76-B0D4-485A-86F5-275D4BFF8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0A20-93FE-45B9-9234-B8BE41416E1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6D76-B0D4-485A-86F5-275D4BFF8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05000"/>
            <a:ext cx="7467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0A20-93FE-45B9-9234-B8BE41416E1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6D76-B0D4-485A-86F5-275D4BFF81E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419100" y="876300"/>
            <a:ext cx="1752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0A20-93FE-45B9-9234-B8BE41416E1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6D76-B0D4-485A-86F5-275D4BFF8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0A20-93FE-45B9-9234-B8BE41416E1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6D76-B0D4-485A-86F5-275D4BFF8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0A20-93FE-45B9-9234-B8BE41416E1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6D76-B0D4-485A-86F5-275D4BFF8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0A20-93FE-45B9-9234-B8BE41416E1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6D76-B0D4-485A-86F5-275D4BFF8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0A20-93FE-45B9-9234-B8BE41416E1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6D76-B0D4-485A-86F5-275D4BFF8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0A20-93FE-45B9-9234-B8BE41416E1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6D76-B0D4-485A-86F5-275D4BFF8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0A20-93FE-45B9-9234-B8BE41416E1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6D76-B0D4-485A-86F5-275D4BFF8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80A20-93FE-45B9-9234-B8BE41416E1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C6D76-B0D4-485A-86F5-275D4BFF8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1828800"/>
            <a:ext cx="3886200" cy="1470025"/>
          </a:xfrm>
        </p:spPr>
        <p:txBody>
          <a:bodyPr>
            <a:noAutofit/>
          </a:bodyPr>
          <a:lstStyle/>
          <a:p>
            <a:r>
              <a:rPr lang="en-US" sz="6600" dirty="0" smtClean="0"/>
              <a:t>What’s for Breakfast?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3657600"/>
            <a:ext cx="441960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Tips to Help you eat the most important meal of the day</a:t>
            </a:r>
            <a:endParaRPr lang="en-US" sz="2400" dirty="0"/>
          </a:p>
        </p:txBody>
      </p:sp>
      <p:pic>
        <p:nvPicPr>
          <p:cNvPr id="1027" name="Picture 3" descr="C:\Users\Jessica\AppData\Local\Microsoft\Windows\Temporary Internet Files\Content.IE5\16KO61E4\MPj0402488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7423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133600"/>
            <a:ext cx="9144000" cy="472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533400"/>
            <a:ext cx="6172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is Breakfast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153400" cy="4419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Improves </a:t>
            </a:r>
            <a:r>
              <a:rPr lang="en-US" sz="3600" dirty="0">
                <a:solidFill>
                  <a:schemeClr val="bg1"/>
                </a:solidFill>
              </a:rPr>
              <a:t>overall nutrition: </a:t>
            </a:r>
            <a:endParaRPr lang="en-US" sz="3600" dirty="0" smtClean="0">
              <a:solidFill>
                <a:schemeClr val="bg1"/>
              </a:solidFill>
            </a:endParaRP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Breakfast </a:t>
            </a:r>
            <a:r>
              <a:rPr lang="en-US" sz="3200" dirty="0">
                <a:solidFill>
                  <a:schemeClr val="bg1"/>
                </a:solidFill>
              </a:rPr>
              <a:t>gives you energy for the rest of the day. 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Eating breakfast improves the total daily nutrient intake.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A recent study found that teens who ate breakfast ate more protein and carbohydrates but less fat than breakfast skippers. </a:t>
            </a:r>
          </a:p>
          <a:p>
            <a:endParaRPr lang="en-US" dirty="0"/>
          </a:p>
        </p:txBody>
      </p:sp>
      <p:pic>
        <p:nvPicPr>
          <p:cNvPr id="3074" name="Picture 2" descr="C:\Users\Jessica\AppData\Local\Microsoft\Windows\Temporary Internet Files\Content.IE5\PL6GNWG5\MPj0438709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438400" cy="2050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362200"/>
            <a:ext cx="9144000" cy="4495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609600"/>
            <a:ext cx="6096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is Breakfast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305800" cy="4267200"/>
          </a:xfrm>
        </p:spPr>
        <p:txBody>
          <a:bodyPr>
            <a:normAutofit/>
          </a:bodyPr>
          <a:lstStyle/>
          <a:p>
            <a:r>
              <a:rPr lang="en-US" sz="3500" b="1" dirty="0" smtClean="0"/>
              <a:t>Improves </a:t>
            </a:r>
            <a:r>
              <a:rPr lang="en-US" sz="3500" b="1" dirty="0"/>
              <a:t>ability to concentrate: </a:t>
            </a:r>
            <a:endParaRPr lang="en-US" sz="3500" dirty="0"/>
          </a:p>
          <a:p>
            <a:pPr lvl="1"/>
            <a:r>
              <a:rPr lang="en-US" sz="3000" dirty="0"/>
              <a:t>Breakfast helps you think well and do physical activities better. </a:t>
            </a:r>
          </a:p>
          <a:p>
            <a:pPr lvl="1"/>
            <a:r>
              <a:rPr lang="en-US" sz="3000" dirty="0"/>
              <a:t>Students who eat breakfast have shown greater improvements in standardized test scores. </a:t>
            </a:r>
          </a:p>
          <a:p>
            <a:pPr lvl="1"/>
            <a:r>
              <a:rPr lang="en-US" sz="3000" dirty="0"/>
              <a:t>Students who eat breakfast are more alert and shown increased ability to concentrate in class. </a:t>
            </a:r>
          </a:p>
          <a:p>
            <a:endParaRPr lang="en-US" dirty="0"/>
          </a:p>
        </p:txBody>
      </p:sp>
      <p:pic>
        <p:nvPicPr>
          <p:cNvPr id="4098" name="Picture 2" descr="C:\Users\Jessica\AppData\Local\Microsoft\Windows\Temporary Internet Files\Content.IE5\16KO61E4\MPj0402513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133600"/>
            <a:ext cx="9144000" cy="4724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6858000" cy="1143000"/>
          </a:xfrm>
        </p:spPr>
        <p:txBody>
          <a:bodyPr/>
          <a:lstStyle/>
          <a:p>
            <a:r>
              <a:rPr lang="en-US" dirty="0" smtClean="0"/>
              <a:t>Why is Breakfast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001000" cy="4267200"/>
          </a:xfrm>
        </p:spPr>
        <p:txBody>
          <a:bodyPr>
            <a:normAutofit/>
          </a:bodyPr>
          <a:lstStyle/>
          <a:p>
            <a:r>
              <a:rPr lang="en-US" b="1" dirty="0" smtClean="0"/>
              <a:t>Helps </a:t>
            </a:r>
            <a:r>
              <a:rPr lang="en-US" b="1" dirty="0"/>
              <a:t>keep a healthy body weight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Breakfast helps to keep you from snacking during the morning. </a:t>
            </a:r>
          </a:p>
          <a:p>
            <a:pPr lvl="1"/>
            <a:r>
              <a:rPr lang="en-US" dirty="0"/>
              <a:t>Breakfast helps to keep you from overeating at other meals; skipping meals sets up extreme hunger patterns later in the day, resulting in excess calorie intake. </a:t>
            </a:r>
          </a:p>
          <a:p>
            <a:pPr lvl="1"/>
            <a:r>
              <a:rPr lang="en-US" dirty="0" smtClean="0"/>
              <a:t>Breakfast </a:t>
            </a:r>
            <a:r>
              <a:rPr lang="en-US" dirty="0"/>
              <a:t>is the most important meal of the day and the foundation of healthy eating habits</a:t>
            </a:r>
          </a:p>
          <a:p>
            <a:endParaRPr lang="en-US" dirty="0"/>
          </a:p>
        </p:txBody>
      </p:sp>
      <p:pic>
        <p:nvPicPr>
          <p:cNvPr id="5122" name="Picture 2" descr="C:\Users\Jessica\AppData\Local\Microsoft\Windows\Temporary Internet Files\Content.IE5\YXMNOR62\MPj0400608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288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133600"/>
            <a:ext cx="9144000" cy="4724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74638"/>
            <a:ext cx="5410200" cy="1143000"/>
          </a:xfrm>
        </p:spPr>
        <p:txBody>
          <a:bodyPr/>
          <a:lstStyle/>
          <a:p>
            <a:r>
              <a:rPr lang="en-US" dirty="0" smtClean="0"/>
              <a:t>What should I eat?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80010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Breakfast should have three components: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serving of a whole grain </a:t>
            </a:r>
            <a:r>
              <a:rPr lang="en-US" dirty="0" smtClean="0"/>
              <a:t>carbohydrate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serving of a dairy or high-calcium </a:t>
            </a:r>
            <a:r>
              <a:rPr lang="en-US" dirty="0" smtClean="0"/>
              <a:t>food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serving of fruit. </a:t>
            </a:r>
            <a:endParaRPr lang="en-US" dirty="0" smtClean="0"/>
          </a:p>
          <a:p>
            <a:r>
              <a:rPr lang="en-US" dirty="0" smtClean="0"/>
              <a:t>Together</a:t>
            </a:r>
            <a:r>
              <a:rPr lang="en-US" dirty="0"/>
              <a:t>, that would add up to roughly 300 calories.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high-protein serving (i.e., a meat or an egg) is unnecessary but certainly acceptable, as long as it doesn't add too much fat or calories to the mix. </a:t>
            </a:r>
          </a:p>
        </p:txBody>
      </p:sp>
      <p:pic>
        <p:nvPicPr>
          <p:cNvPr id="6146" name="Picture 2" descr="C:\Users\Jessica\AppData\Local\Microsoft\Windows\Temporary Internet Files\Content.IE5\6G0PY0WE\MPj0182691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2766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133600"/>
            <a:ext cx="9144000" cy="47244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74638"/>
            <a:ext cx="57150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7171" name="Picture 3" descr="C:\Users\Jessica\AppData\Local\Microsoft\Windows\Temporary Internet Files\Content.IE5\PL6GNWG5\MPj04386970000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0102" b="15819"/>
          <a:stretch>
            <a:fillRect/>
          </a:stretch>
        </p:blipFill>
        <p:spPr bwMode="auto">
          <a:xfrm>
            <a:off x="0" y="2"/>
            <a:ext cx="2209800" cy="2133598"/>
          </a:xfrm>
          <a:prstGeom prst="rect">
            <a:avLst/>
          </a:prstGeom>
          <a:noFill/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762000" y="2286000"/>
            <a:ext cx="80010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A bowl of high fiber cereal, lots of strawberries, and low fat milk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granola bar, apple, and milk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>
                <a:solidFill>
                  <a:schemeClr val="bg1"/>
                </a:solidFill>
              </a:rPr>
              <a:t>A</a:t>
            </a:r>
            <a:r>
              <a:rPr lang="en-US" sz="3200" dirty="0" smtClean="0">
                <a:solidFill>
                  <a:schemeClr val="bg1"/>
                </a:solidFill>
              </a:rPr>
              <a:t> cup of non-fat yogurt, blueberries, and whole wheat toast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scrambled egg, whole wheat toast, fresh fruit and milk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>
                <a:solidFill>
                  <a:schemeClr val="bg1"/>
                </a:solidFill>
              </a:rPr>
              <a:t>Low</a:t>
            </a:r>
            <a:r>
              <a:rPr lang="en-US" sz="3200" dirty="0" smtClean="0">
                <a:solidFill>
                  <a:schemeClr val="bg1"/>
                </a:solidFill>
              </a:rPr>
              <a:t> fat muffin, cantaloupe, skim milk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5943600" cy="1143000"/>
          </a:xfrm>
        </p:spPr>
        <p:txBody>
          <a:bodyPr/>
          <a:lstStyle/>
          <a:p>
            <a:r>
              <a:rPr lang="en-US" dirty="0" smtClean="0"/>
              <a:t>Other Tips</a:t>
            </a:r>
            <a:endParaRPr lang="en-US" dirty="0"/>
          </a:p>
        </p:txBody>
      </p:sp>
      <p:pic>
        <p:nvPicPr>
          <p:cNvPr id="8197" name="Picture 5" descr="C:\Users\Jessica\AppData\Local\Microsoft\Windows\Temporary Internet Files\Content.IE5\PL6GNWG5\MPj04064820000[1].jpg"/>
          <p:cNvPicPr>
            <a:picLocks noChangeAspect="1" noChangeArrowheads="1"/>
          </p:cNvPicPr>
          <p:nvPr/>
        </p:nvPicPr>
        <p:blipFill>
          <a:blip r:embed="rId2" cstate="print"/>
          <a:srcRect b="34075"/>
          <a:stretch>
            <a:fillRect/>
          </a:stretch>
        </p:blipFill>
        <p:spPr bwMode="auto">
          <a:xfrm>
            <a:off x="0" y="0"/>
            <a:ext cx="2636192" cy="2197065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2133600"/>
            <a:ext cx="9144000" cy="4724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32037"/>
            <a:ext cx="8077200" cy="4297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Have lunch for Breakfast</a:t>
            </a:r>
          </a:p>
          <a:p>
            <a:pPr lvl="1"/>
            <a:r>
              <a:rPr lang="en-US" dirty="0" smtClean="0"/>
              <a:t>Leftover Pizza, tuna, ham sandwich</a:t>
            </a:r>
          </a:p>
          <a:p>
            <a:r>
              <a:rPr lang="en-US" dirty="0" smtClean="0"/>
              <a:t>Build a smoothie</a:t>
            </a:r>
          </a:p>
          <a:p>
            <a:r>
              <a:rPr lang="en-US" dirty="0" smtClean="0"/>
              <a:t>Spread Apple Slices with Peanut Butter</a:t>
            </a:r>
          </a:p>
          <a:p>
            <a:r>
              <a:rPr lang="en-US" dirty="0" smtClean="0"/>
              <a:t>Make your own granola</a:t>
            </a:r>
          </a:p>
          <a:p>
            <a:r>
              <a:rPr lang="en-US" dirty="0" smtClean="0"/>
              <a:t>Crush cold cereal and cover a banana with it</a:t>
            </a:r>
          </a:p>
          <a:p>
            <a:r>
              <a:rPr lang="en-US" dirty="0" smtClean="0"/>
              <a:t>Make sure you get at least 5 grams of Fiber during the morning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363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What’s for Breakfast?</vt:lpstr>
      <vt:lpstr>Why is Breakfast Important?</vt:lpstr>
      <vt:lpstr>Why is Breakfast Important?</vt:lpstr>
      <vt:lpstr>Why is Breakfast Important?</vt:lpstr>
      <vt:lpstr>What should I eat?</vt:lpstr>
      <vt:lpstr>Examples</vt:lpstr>
      <vt:lpstr>Other Tips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for Breakfast?</dc:title>
  <dc:creator>Jessica</dc:creator>
  <cp:lastModifiedBy>Jenn Russell</cp:lastModifiedBy>
  <cp:revision>7</cp:revision>
  <dcterms:created xsi:type="dcterms:W3CDTF">2009-06-24T20:34:09Z</dcterms:created>
  <dcterms:modified xsi:type="dcterms:W3CDTF">2013-10-21T21:16:41Z</dcterms:modified>
</cp:coreProperties>
</file>